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322" r:id="rId4"/>
    <p:sldMasterId id="2147483648" r:id="rId5"/>
  </p:sldMasterIdLst>
  <p:notesMasterIdLst>
    <p:notesMasterId r:id="rId49"/>
  </p:notesMasterIdLst>
  <p:handoutMasterIdLst>
    <p:handoutMasterId r:id="rId50"/>
  </p:handoutMasterIdLst>
  <p:sldIdLst>
    <p:sldId id="2147376103" r:id="rId6"/>
    <p:sldId id="2147376100" r:id="rId7"/>
    <p:sldId id="2147376075" r:id="rId8"/>
    <p:sldId id="2147376143" r:id="rId9"/>
    <p:sldId id="2147376142" r:id="rId10"/>
    <p:sldId id="2147376141" r:id="rId11"/>
    <p:sldId id="2147376140" r:id="rId12"/>
    <p:sldId id="2147376139" r:id="rId13"/>
    <p:sldId id="2147376138" r:id="rId14"/>
    <p:sldId id="2147376137" r:id="rId15"/>
    <p:sldId id="2147376136" r:id="rId16"/>
    <p:sldId id="2147376135" r:id="rId17"/>
    <p:sldId id="2147376134" r:id="rId18"/>
    <p:sldId id="2147376133" r:id="rId19"/>
    <p:sldId id="2147376132" r:id="rId20"/>
    <p:sldId id="2147376131" r:id="rId21"/>
    <p:sldId id="2147376130" r:id="rId22"/>
    <p:sldId id="2147376129" r:id="rId23"/>
    <p:sldId id="2147376128" r:id="rId24"/>
    <p:sldId id="2147376127" r:id="rId25"/>
    <p:sldId id="2147376126" r:id="rId26"/>
    <p:sldId id="2147376125" r:id="rId27"/>
    <p:sldId id="2147376124" r:id="rId28"/>
    <p:sldId id="2147376123" r:id="rId29"/>
    <p:sldId id="2147376122" r:id="rId30"/>
    <p:sldId id="2147376121" r:id="rId31"/>
    <p:sldId id="2147376120" r:id="rId32"/>
    <p:sldId id="2147376119" r:id="rId33"/>
    <p:sldId id="2147376118" r:id="rId34"/>
    <p:sldId id="2147376117" r:id="rId35"/>
    <p:sldId id="2147376116" r:id="rId36"/>
    <p:sldId id="2147376115" r:id="rId37"/>
    <p:sldId id="2147376114" r:id="rId38"/>
    <p:sldId id="2147376105" r:id="rId39"/>
    <p:sldId id="2147376107" r:id="rId40"/>
    <p:sldId id="2147376078" r:id="rId41"/>
    <p:sldId id="2147376112" r:id="rId42"/>
    <p:sldId id="2147376111" r:id="rId43"/>
    <p:sldId id="2147376110" r:id="rId44"/>
    <p:sldId id="2147376113" r:id="rId45"/>
    <p:sldId id="2147376109" r:id="rId46"/>
    <p:sldId id="2147376087" r:id="rId47"/>
    <p:sldId id="2147376104" r:id="rId48"/>
  </p:sldIdLst>
  <p:sldSz cx="9144000" cy="5143500" type="screen16x9"/>
  <p:notesSz cx="7010400" cy="1112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08173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816347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224521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632694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04086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449041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2857214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26538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04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D42C03-A5FA-6971-D5B1-44D929397A6B}" name="Tiffany Ramos" initials="TR" userId="S::Tiffany.Ramos@data-axle.com::83ba7f45-c5a4-41d4-a55c-cdf7f941d12f" providerId="AD"/>
  <p188:author id="{C8AA0363-861F-9682-FD53-3EFB3683F64D}" name="Tim Smith" initials="TS" userId="S::tim.smith@data-axle.com::2457ead2-5fb2-401c-aa06-565e4fe25584" providerId="AD"/>
  <p188:author id="{08DB2B71-9A84-0A44-FB10-6D932ACE95F4}" name="Tiffany Ramos" initials="TR" userId="S::tiffany.ramos@data-axle.com::83ba7f45-c5a4-41d4-a55c-cdf7f941d12f" providerId="AD"/>
  <p188:author id="{D60A7DD3-C516-CA87-60CD-38C74B848D4E}" name="Erica Huntley" initials="EH" userId="S::Erica.huntley@data-axle.com::9a20a661-595d-4d3e-acf9-6f420a72437e" providerId="AD"/>
  <p188:author id="{AD71A3DB-FD15-7B03-FCE9-11F3D31F2F11}" name="Erin Gade" initials="EG" userId="S::Erin.Gade@data-axle.com::fbfeff4b-09dd-4acf-b2f7-689a57dee8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Huntley" initials="EH" lastIdx="2" clrIdx="0">
    <p:extLst>
      <p:ext uri="{19B8F6BF-5375-455C-9EA6-DF929625EA0E}">
        <p15:presenceInfo xmlns:p15="http://schemas.microsoft.com/office/powerpoint/2012/main" userId="S::Erica.huntley@data-axle.com::9a20a661-595d-4d3e-acf9-6f420a72437e" providerId="AD"/>
      </p:ext>
    </p:extLst>
  </p:cmAuthor>
  <p:cmAuthor id="2" name="Erin Gade" initials="EG" lastIdx="1" clrIdx="1">
    <p:extLst>
      <p:ext uri="{19B8F6BF-5375-455C-9EA6-DF929625EA0E}">
        <p15:presenceInfo xmlns:p15="http://schemas.microsoft.com/office/powerpoint/2012/main" userId="S::Erin.Gade@data-axle.com::fbfeff4b-09dd-4acf-b2f7-689a57dee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4FA"/>
    <a:srgbClr val="FAF4EF"/>
    <a:srgbClr val="000000"/>
    <a:srgbClr val="949494"/>
    <a:srgbClr val="F88C69"/>
    <a:srgbClr val="E9D9B9"/>
    <a:srgbClr val="FABFB1"/>
    <a:srgbClr val="C7D5EB"/>
    <a:srgbClr val="F9AF96"/>
    <a:srgbClr val="CD7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DB0EA-A6B4-40B0-AEDF-D5ECDF975444}" v="46" dt="2023-03-29T13:28:11.109"/>
    <p1510:client id="{B6C05913-7288-4E69-AA7F-6BDC4E8BA6BC}" v="29" dt="2023-03-29T18:54:46.254"/>
    <p1510:client id="{FE069203-E818-4DFA-B760-F01B870C0979}" v="31" dt="2023-03-29T16:00:12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504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E85B949-8125-4784-80AD-E193E8FC35E6}" type="slidenum">
              <a:rPr lang="en-US" smtClean="0">
                <a:solidFill>
                  <a:schemeClr val="bg2"/>
                </a:solidFill>
                <a:latin typeface="+mn-lt"/>
              </a:rPr>
              <a:t>‹#›</a:t>
            </a:fld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73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00025" y="836613"/>
            <a:ext cx="7410450" cy="416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5283617"/>
            <a:ext cx="5608954" cy="5006530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Visa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3" y="10567232"/>
            <a:ext cx="3037523" cy="55607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6753247F-A630-441B-B542-D4D3E6FAE1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3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9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52137-CA79-364F-AAD2-CEB3237E1755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8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F52137-CA79-364F-AAD2-CEB3237E175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48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95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9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7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Themed Additions tied to Lux MAU, Traveler &amp; Ritz eNews e.g., Road Trips, Weekend Getaways and Romance in Feb…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0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 points and stay is the focus for inactivity – do we layer in email inactivity as well?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3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module placement (easier to execute).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5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54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EMEA &amp; CALA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5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balcony overlooking a city&#10;&#10;Description automatically generated with medium confidence">
            <a:extLst>
              <a:ext uri="{FF2B5EF4-FFF2-40B4-BE49-F238E27FC236}">
                <a16:creationId xmlns:a16="http://schemas.microsoft.com/office/drawing/2014/main" id="{81706448-CF5F-D943-8C87-F62FA317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5250"/>
            <a:ext cx="8972550" cy="496252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RITZ-CARLTON, SHANGHAI, PUDONG, CHINA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B681DB6-6073-8946-B2A6-BE5BF34B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93E40-C6F2-9C4E-91E1-589B0650C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E7F80D4F-DF5F-0449-85BE-3B424B279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EE599ED-5109-2F47-B2CB-EC149A6D1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53405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train going over a bridge&#10;&#10;Description automatically generated with medium confidence">
            <a:extLst>
              <a:ext uri="{FF2B5EF4-FFF2-40B4-BE49-F238E27FC236}">
                <a16:creationId xmlns:a16="http://schemas.microsoft.com/office/drawing/2014/main" id="{7894CBEF-6F49-364C-A828-DCF797E4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>
          <a:xfrm>
            <a:off x="4648372" y="89154"/>
            <a:ext cx="4398474" cy="4965192"/>
          </a:xfrm>
          <a:prstGeom prst="rect">
            <a:avLst/>
          </a:prstGeom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7A06660-CB1A-4B47-BC41-10FF0BD73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0C87A7E5-54FE-2942-98A5-39CE9A303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D994A1-6457-9345-97F2-4D29E58C8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7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verlooking, shore&#10;&#10;Description automatically generated">
            <a:extLst>
              <a:ext uri="{FF2B5EF4-FFF2-40B4-BE49-F238E27FC236}">
                <a16:creationId xmlns:a16="http://schemas.microsoft.com/office/drawing/2014/main" id="{356D0E1F-B805-E740-95B8-DD5BF516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4" y="89154"/>
            <a:ext cx="4399671" cy="49651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0B093-D209-6F4B-8D15-EAF45EAD2207}"/>
              </a:ext>
            </a:extLst>
          </p:cNvPr>
          <p:cNvSpPr txBox="1">
            <a:spLocks/>
          </p:cNvSpPr>
          <p:nvPr userDrawn="1"/>
        </p:nvSpPr>
        <p:spPr>
          <a:xfrm>
            <a:off x="4709161" y="4814457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ST. REGIS BAL HARBOUR RESORT, MIAMI BEACH, FLORIDA, USA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18D1CCC4-C9D3-4349-8535-7469D8E57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79AED70C-D42C-0B45-99BA-6C4584798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E2A084-0710-1F4E-8543-F551C384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8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lake&#10;&#10;Description automatically generated">
            <a:extLst>
              <a:ext uri="{FF2B5EF4-FFF2-40B4-BE49-F238E27FC236}">
                <a16:creationId xmlns:a16="http://schemas.microsoft.com/office/drawing/2014/main" id="{C046C6EC-BB78-2348-B669-5291A7815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286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0D575-67C0-8348-991F-10F315E4A3FB}"/>
              </a:ext>
            </a:extLst>
          </p:cNvPr>
          <p:cNvSpPr/>
          <p:nvPr userDrawn="1"/>
        </p:nvSpPr>
        <p:spPr>
          <a:xfrm rot="10800000">
            <a:off x="85274" y="4633546"/>
            <a:ext cx="4395285" cy="418514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1D59DF-EF82-A947-8D85-0E02F641EC80}"/>
              </a:ext>
            </a:extLst>
          </p:cNvPr>
          <p:cNvSpPr txBox="1">
            <a:spLocks/>
          </p:cNvSpPr>
          <p:nvPr userDrawn="1"/>
        </p:nvSpPr>
        <p:spPr>
          <a:xfrm>
            <a:off x="132624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JW MARRIOTT LOS CABOS BEACH RESORT &amp; SPA, MEXICO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E20678A-7DB9-4B45-A576-AE6DB4FAD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810DB1-0463-F048-9F1A-073857908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40934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5C8C324D-9AA0-0649-A5DB-5B166F5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8497" cy="49601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4229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2256BB7-37CF-874E-8DC7-20CF114BD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75A7AFEF-6620-EF4D-8796-DA5642616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394494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EF927C3-D271-2A4B-A3D4-498B20A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601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4E62A3-92FA-DB44-9334-7FA4F9D9F3B6}"/>
              </a:ext>
            </a:extLst>
          </p:cNvPr>
          <p:cNvSpPr/>
          <p:nvPr userDrawn="1"/>
        </p:nvSpPr>
        <p:spPr>
          <a:xfrm rot="10800000">
            <a:off x="84959" y="4640089"/>
            <a:ext cx="4402081" cy="41197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2781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COURTYARD AL BARSHA, DUBAI, UAE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5805A0C-A504-D042-AEB0-6D22A010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DB35CC99-49E0-B245-929C-3B91BF2A2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9031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3B9301ED-5C93-9D40-8F10-A2D667EFA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" y="91440"/>
            <a:ext cx="4402484" cy="496877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0DD85C5-6192-A544-8F25-37ECF03C3B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72DA47-D411-D440-9A1C-D0D35B4D9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414576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C60E-EAB7-460E-A8A5-87B30C4748C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4B719E-8471-4931-80E7-D684CAA19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76A5C-134F-49F6-98B7-AA65C75883D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BAF2FA-EACD-4170-B203-1E8EA2D4A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0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1"/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19DCE-E541-004D-AD7C-D57E5411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A9E1B-D6B2-46FE-ADF0-770EA00FF2D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5897E-913B-49F8-9B04-39A4EE488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0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E62E8-2371-4627-92D6-28A05AB222F9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1E4F5A-A78C-45EB-B999-C2B31D603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plant&#10;&#10;Description automatically generated">
            <a:extLst>
              <a:ext uri="{FF2B5EF4-FFF2-40B4-BE49-F238E27FC236}">
                <a16:creationId xmlns:a16="http://schemas.microsoft.com/office/drawing/2014/main" id="{2FE76D0A-508B-BA43-8C09-481025270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04775"/>
            <a:ext cx="8943975" cy="4943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385B2-9244-FA49-9621-0B9535D3B570}"/>
              </a:ext>
            </a:extLst>
          </p:cNvPr>
          <p:cNvSpPr/>
          <p:nvPr userDrawn="1"/>
        </p:nvSpPr>
        <p:spPr>
          <a:xfrm rot="10800000">
            <a:off x="91440" y="3985591"/>
            <a:ext cx="8961120" cy="1063593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A963323-AF43-8C43-BB89-F8517614F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9DB79-2354-CB4E-AF6E-BD6BD8AD6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1D403AE8-7935-6645-877A-AA5E193FE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3EA86B9-3D61-EE45-B022-C97D84AE7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52023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69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393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EE9F651-E865-914F-B90F-ED69D3C2E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93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D121D-CD30-5C40-ACAF-5A1656CCC1A0}"/>
              </a:ext>
            </a:extLst>
          </p:cNvPr>
          <p:cNvCxnSpPr/>
          <p:nvPr userDrawn="1"/>
        </p:nvCxnSpPr>
        <p:spPr>
          <a:xfrm>
            <a:off x="2569948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72749A8-21B8-1048-AC75-C57EB15D8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4922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D9D696-CD7B-844A-BD57-4215C30A3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74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6E0ABC1-6FEF-4243-A2AA-67A77F029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074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8F435-DB47-0846-87DB-171372E83838}"/>
              </a:ext>
            </a:extLst>
          </p:cNvPr>
          <p:cNvCxnSpPr/>
          <p:nvPr userDrawn="1"/>
        </p:nvCxnSpPr>
        <p:spPr>
          <a:xfrm>
            <a:off x="4607300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0614EC0-88CB-F749-873D-54386FE2DC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7775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79A05287-A0EB-2C4A-876C-2AEFFA9205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299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195AF0B-F3B3-7B40-9250-D5D50FB8DD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9299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0D375-30C1-4646-9C7B-61575DF96B7C}"/>
              </a:ext>
            </a:extLst>
          </p:cNvPr>
          <p:cNvCxnSpPr/>
          <p:nvPr userDrawn="1"/>
        </p:nvCxnSpPr>
        <p:spPr>
          <a:xfrm>
            <a:off x="6645854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029AA8DD-00E9-044C-AE53-3F05506F07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435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8726588-E837-0A45-9137-932097A8E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587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EA62C85F-954F-274C-8BDF-35879BE8F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587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10DE7B-4462-4CF5-A210-FF2D0434C42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56D643-F276-42CB-8916-19E9AD201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9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0384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2686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1BAB4-FB0F-A341-B878-90FD62692D50}"/>
              </a:ext>
            </a:extLst>
          </p:cNvPr>
          <p:cNvCxnSpPr/>
          <p:nvPr userDrawn="1"/>
        </p:nvCxnSpPr>
        <p:spPr>
          <a:xfrm>
            <a:off x="1016000" y="2365375"/>
            <a:ext cx="71215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783E3A-58BF-1A4D-8C48-3B564634DDC7}"/>
              </a:ext>
            </a:extLst>
          </p:cNvPr>
          <p:cNvCxnSpPr/>
          <p:nvPr userDrawn="1"/>
        </p:nvCxnSpPr>
        <p:spPr>
          <a:xfrm flipV="1">
            <a:off x="2289252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0BA227-8B69-6840-AEBA-989C8DF2F69F}"/>
              </a:ext>
            </a:extLst>
          </p:cNvPr>
          <p:cNvCxnSpPr/>
          <p:nvPr userDrawn="1"/>
        </p:nvCxnSpPr>
        <p:spPr>
          <a:xfrm flipV="1">
            <a:off x="3818015" y="2671763"/>
            <a:ext cx="0" cy="16271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42AC3E-6CC1-6246-8CC6-6668B5320363}"/>
              </a:ext>
            </a:extLst>
          </p:cNvPr>
          <p:cNvCxnSpPr/>
          <p:nvPr userDrawn="1"/>
        </p:nvCxnSpPr>
        <p:spPr>
          <a:xfrm flipV="1">
            <a:off x="53482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9C581-C692-B44B-B7C6-5E5A7483C730}"/>
              </a:ext>
            </a:extLst>
          </p:cNvPr>
          <p:cNvCxnSpPr/>
          <p:nvPr userDrawn="1"/>
        </p:nvCxnSpPr>
        <p:spPr>
          <a:xfrm flipV="1">
            <a:off x="68849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1352077A-D897-6A42-8AC1-73230A44B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51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F3A5823-130E-014E-82D7-1FDC59927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74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5F22CF67-F781-DB4B-94B7-C534513D1B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875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C5AFB22-E29A-024F-87FC-4E7F16989F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106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CEAA155D-B29E-7B4E-892A-7031118DE0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120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93CB9D8B-847C-8549-B16B-F4C495749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51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D0CEC9BE-7012-BC48-BB6C-3995EB2AA3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48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BD161F6-C0E9-5947-9405-3AA322C58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71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2F548-BAB6-4620-8C74-ADC6A1AE646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87DB1E-2376-4618-A25F-3718CED4F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4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 useBgFill="1"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6340C-F846-AC44-954D-7D54290A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31A857C-3885-F244-B672-3EC6E78033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8C6D9-0374-4B9E-AD47-46DC0F578B1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4EB53A-7AEB-45A9-BC96-168043DA8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4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38C56-F852-44BB-8A16-11189008DD3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9ACE9B-7A62-4E48-9370-6399B8526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2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EC6BE-8E4C-F34D-AB41-304760C12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659624-F6B3-B049-8A5C-DADCC05BDE12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BA2965-A43D-46C8-8A15-D237B5703B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CE0473-4C89-41CC-AF98-3A9DA6A46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1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2374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82E36-ED60-7E43-8933-4F08CCE0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35FB4-42B3-4B24-8A8F-DFDB8D6FDFE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E6E537-B915-4366-AE04-374885E93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93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1">
            <a:extLst>
              <a:ext uri="{FF2B5EF4-FFF2-40B4-BE49-F238E27FC236}">
                <a16:creationId xmlns:a16="http://schemas.microsoft.com/office/drawing/2014/main" id="{392FFBAF-F47E-8446-B1FA-52C13523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15785D5-E4EF-DC4B-AECA-22F34062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E729D28-3B3C-994D-8422-FE3EBA845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75CA3-5B13-A94F-8921-476E1C282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848B6E-FD67-0846-820D-4C22DA081816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6F5CA-1236-4FCA-AA71-8CB3749D3E7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8297D0-4FD3-414D-A693-84BD22E91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38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2D1E0-C745-3941-A124-A754065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F7F7A-1F52-48FB-BC72-D5A98CE68EF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C4F0D-2D2D-4F6E-8CD0-46BB05297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5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424459-7757-1040-847F-12F69923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A73BDC-97AF-734D-8474-903E3027A6C5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E3E6D4-6069-41F4-96CE-4CA4C8EB8FE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1EE17C-F461-490A-9061-5FAB86D574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3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D4C60BC7-C61B-CD42-8EA8-6E7EBE06A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360B-2E85-9C4E-8E42-626FF09C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5DE42-BFE7-4C0E-B083-71AB3CCE825E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B9F55F-FEED-42CD-8BA8-324DE3B63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41EE7-F312-794F-B372-CA43CF018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571" cy="4965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138BF-540F-1F40-A3E0-E57E0245B089}"/>
              </a:ext>
            </a:extLst>
          </p:cNvPr>
          <p:cNvSpPr/>
          <p:nvPr userDrawn="1"/>
        </p:nvSpPr>
        <p:spPr>
          <a:xfrm rot="10800000">
            <a:off x="89988" y="3972909"/>
            <a:ext cx="8962570" cy="107915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5207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50C25E25-25A7-7D4F-AA3C-35DBB1C5B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CEA-4136-F546-982F-269EECF35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299E27DD-AEBC-3842-B187-E75DC3588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32751A0-59F7-5F42-97B1-C80EDDC46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76AAC5-3438-B14C-B1B3-141073E7687E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MÉRIDIEN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4249394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1">
            <a:extLst>
              <a:ext uri="{FF2B5EF4-FFF2-40B4-BE49-F238E27FC236}">
                <a16:creationId xmlns:a16="http://schemas.microsoft.com/office/drawing/2014/main" id="{1ACC5B55-2CBE-8344-85B7-56FE6287A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80CF5A-44EA-D444-98EF-362B8F476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429A0D-5784-1D4D-A1A0-AE917FB8B53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4E5EC-D8EE-472B-B542-B2732E17E93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B0249A-E35A-4ED6-849B-2C4536AD6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1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Blank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AEF3-D4F5-6542-80D2-C9A0043E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4E6BA8-DDD2-0E44-8D2B-7178593196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37F7A-D276-4170-83B2-665F9F33732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2EE9BA-EA2E-4A33-8625-8CAA37D02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16D9B8F4-C21B-094F-96CB-BF9837C8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9410"/>
            <a:ext cx="4892292" cy="287737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B8B77-0613-7949-AB7E-AEBC8EBFC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89" y="1907176"/>
            <a:ext cx="2299035" cy="6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9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8C4C9-E7D1-1347-87ED-81B2F78A2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8901952" cy="221521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31"/>
          <p:cNvSpPr>
            <a:spLocks noGrp="1"/>
          </p:cNvSpPr>
          <p:nvPr>
            <p:ph type="title" hasCustomPrompt="1"/>
          </p:nvPr>
        </p:nvSpPr>
        <p:spPr>
          <a:xfrm>
            <a:off x="451413" y="2551290"/>
            <a:ext cx="3311290" cy="1041242"/>
          </a:xfrm>
          <a:noFill/>
        </p:spPr>
        <p:txBody>
          <a:bodyPr lIns="0" tIns="0" rIns="0" bIns="0" anchor="t">
            <a:norm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903CF59-F65A-BD4F-B310-A0C196D3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1200" y="2551290"/>
            <a:ext cx="4159813" cy="214831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7376A-8727-1941-8DA4-E515E7CE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CCAC06-681F-43CF-BDFF-D1C8A04B9CA5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8C07AA-B025-4149-AD84-E8CDA17E1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1" y="107576"/>
            <a:ext cx="4464424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1">
            <a:extLst>
              <a:ext uri="{FF2B5EF4-FFF2-40B4-BE49-F238E27FC236}">
                <a16:creationId xmlns:a16="http://schemas.microsoft.com/office/drawing/2014/main" id="{BE7FE558-89F8-9C42-994A-210F16815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2" y="272375"/>
            <a:ext cx="3947744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6E2FA842-6DA5-F147-81F1-48C10EA57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6" y="1133140"/>
            <a:ext cx="395375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18F90C-C890-DD45-AD88-842181CC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6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9703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EB959F91-225D-F04F-A404-E2CD3B9F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6051647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C7FB7A9-E6AE-2B41-AE5A-4660497BE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6060857" cy="346116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93CFE-9DDC-C544-A3CF-B38D9556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82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4450975" cy="492162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48A5592E-6A3A-D44C-821B-9C5E1075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361" y="272375"/>
            <a:ext cx="4058613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3460C3D3-0B2F-B545-8644-FC0533FE0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186" y="1133140"/>
            <a:ext cx="4064790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0C6A2-0451-7E44-9007-7F1A644D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14C375-9652-486A-8B59-734AA2A7C79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74924A-9B7D-4F11-ADBA-799682B31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BD9BC1-90BB-C04F-9D61-6AE02D9F4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1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91D5198-5833-E44F-8489-F8759DD81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723" y="272375"/>
            <a:ext cx="618525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84724D-065B-8043-9A23-AC21E38C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1133140"/>
            <a:ext cx="619467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657FE-D727-2A4C-BA5D-A07ADA9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A2CF83-6700-4F21-AA13-48E3654CB6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170118-1BBB-4915-8660-D9378CF8E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59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ideby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7496" y="3074880"/>
            <a:ext cx="3706057" cy="160129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64212"/>
            <a:ext cx="3554464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4797913" y="3074881"/>
            <a:ext cx="3777676" cy="1601292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5181" y="1264211"/>
            <a:ext cx="3554464" cy="164810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93" y="2699828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742708" y="2701757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53C64F-7B53-174B-887A-0F6825B2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1A0B848A-807E-CC4E-8E53-4126D155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E02C08-78E3-4EDC-9447-90C601A416A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972D45-8BAD-4440-A8F3-E3FDCAEE5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7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un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6527" y="3032887"/>
            <a:ext cx="3175136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07655" y="1229486"/>
            <a:ext cx="1971040" cy="344896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10774" y="1245081"/>
            <a:ext cx="2392959" cy="343337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29487"/>
            <a:ext cx="3175137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763929" y="2655458"/>
            <a:ext cx="3173392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213185" y="4370442"/>
            <a:ext cx="1971554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D3305-E9F0-4B4D-A843-CAA4851F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E65766D8-4271-2C49-BF6D-5F271E1C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B4CF2F-CF1E-44AA-9783-9CE7CCC2693F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2C0E03-6E57-4100-88E0-A26C587B5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83407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3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59891" y="3066183"/>
            <a:ext cx="252637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989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98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B5E7C16E-2ED5-674D-920E-57621DC7A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3066183"/>
            <a:ext cx="252038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42F364A-AAE0-6940-A53E-89EA9FCA8F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2199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CEF611EE-B78B-8446-8166-E2744AD94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295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C87CF6-A8BA-914F-B386-430E696BBD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9651" y="3066183"/>
            <a:ext cx="2538714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A7AE97F-A0AE-084F-A628-2842A8E867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965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951D277-8F1A-E543-93D0-C1E01C8D0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274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386CAD-CEEE-A246-9863-366F41D17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itle 31">
            <a:extLst>
              <a:ext uri="{FF2B5EF4-FFF2-40B4-BE49-F238E27FC236}">
                <a16:creationId xmlns:a16="http://schemas.microsoft.com/office/drawing/2014/main" id="{22031C7B-5EA7-B542-BB1B-D92B88DDF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9BB81-EBF4-475D-967D-81375887496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4CEBA5-2104-466E-BEE9-D9C484C72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2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Tab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1556" y="1399822"/>
            <a:ext cx="8260366" cy="3195038"/>
          </a:xfrm>
        </p:spPr>
        <p:txBody>
          <a:bodyPr rtlCol="0">
            <a:normAutofit/>
          </a:bodyPr>
          <a:lstStyle>
            <a:lvl1pPr>
              <a:defRPr sz="1400" b="0" i="0">
                <a:latin typeface="+mn-lt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CD57DF85-6023-6146-976C-F790E0BC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437940"/>
            <a:ext cx="8225019" cy="666960"/>
          </a:xfrm>
          <a:noFill/>
        </p:spPr>
        <p:txBody>
          <a:bodyPr lIns="0" tIns="0" rIns="0" bIns="0" anchor="b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4B09-099C-8541-9F42-C8BE351D6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EA48E-14B4-4C9E-A659-04310915BB0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311A8A-5ED2-40C6-8438-28EA81F79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62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lines f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31">
            <a:extLst>
              <a:ext uri="{FF2B5EF4-FFF2-40B4-BE49-F238E27FC236}">
                <a16:creationId xmlns:a16="http://schemas.microsoft.com/office/drawing/2014/main" id="{8A4B89E9-F39B-E248-8A1D-88E914E9C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8049759" cy="375325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103EED8-931A-3049-A95F-F23E3BE0E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800100"/>
            <a:ext cx="8048935" cy="1668780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08D70-62E5-FB49-8015-AE43936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AF66C-1E59-4F06-9332-C869412C8E9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33DD9-D04D-465E-9D19-E8C6D81535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7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1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1" y="365760"/>
            <a:ext cx="8031481" cy="461665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balcony overlooking a city&#10;&#10;Description automatically generated with medium confidence">
            <a:extLst>
              <a:ext uri="{FF2B5EF4-FFF2-40B4-BE49-F238E27FC236}">
                <a16:creationId xmlns:a16="http://schemas.microsoft.com/office/drawing/2014/main" id="{81706448-CF5F-D943-8C87-F62FA317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5250"/>
            <a:ext cx="8972550" cy="496252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RITZ-CARLTON, SHANGHAI, PUDONG, CHINA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B681DB6-6073-8946-B2A6-BE5BF34B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93E40-C6F2-9C4E-91E1-589B0650C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E7F80D4F-DF5F-0449-85BE-3B424B279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EE599ED-5109-2F47-B2CB-EC149A6D1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35797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plant&#10;&#10;Description automatically generated">
            <a:extLst>
              <a:ext uri="{FF2B5EF4-FFF2-40B4-BE49-F238E27FC236}">
                <a16:creationId xmlns:a16="http://schemas.microsoft.com/office/drawing/2014/main" id="{2FE76D0A-508B-BA43-8C09-481025270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04775"/>
            <a:ext cx="8943975" cy="4943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385B2-9244-FA49-9621-0B9535D3B570}"/>
              </a:ext>
            </a:extLst>
          </p:cNvPr>
          <p:cNvSpPr/>
          <p:nvPr userDrawn="1"/>
        </p:nvSpPr>
        <p:spPr>
          <a:xfrm rot="10800000">
            <a:off x="91440" y="3985591"/>
            <a:ext cx="8961120" cy="1063593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A963323-AF43-8C43-BB89-F8517614F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9DB79-2354-CB4E-AF6E-BD6BD8AD6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1D403AE8-7935-6645-877A-AA5E193FE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3EA86B9-3D61-EE45-B022-C97D84AE7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529461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41EE7-F312-794F-B372-CA43CF018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571" cy="4965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138BF-540F-1F40-A3E0-E57E0245B089}"/>
              </a:ext>
            </a:extLst>
          </p:cNvPr>
          <p:cNvSpPr/>
          <p:nvPr userDrawn="1"/>
        </p:nvSpPr>
        <p:spPr>
          <a:xfrm rot="10800000">
            <a:off x="89988" y="3972909"/>
            <a:ext cx="8962570" cy="107915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5207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50C25E25-25A7-7D4F-AA3C-35DBB1C5B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CEA-4136-F546-982F-269EECF35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299E27DD-AEBC-3842-B187-E75DC3588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32751A0-59F7-5F42-97B1-C80EDDC46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76AAC5-3438-B14C-B1B3-141073E7687E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MÉRIDIEN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412945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942728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67AA99-6738-DC44-B4A2-DE366DD2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1440"/>
            <a:ext cx="8953500" cy="391858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1353038" y="3794318"/>
            <a:ext cx="644062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B9204E1-2E43-7C4E-A3F7-545FAABFD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59011" y="4011051"/>
            <a:ext cx="3110523" cy="1132449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AB91EA8-2DCA-7C46-A859-0BB2901FB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96" y="4512142"/>
            <a:ext cx="1069098" cy="310740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B4D7C21D-EA12-7546-8E41-C908A7E01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369133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17DF33F3-E680-E544-A530-7A1C67F7B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155829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669766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547436C-B549-7E48-94A2-495C3FD8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56595" cy="4964116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3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 ME'AISAM, DUBAI, UAE</a:t>
            </a:r>
          </a:p>
        </p:txBody>
      </p:sp>
      <p:pic>
        <p:nvPicPr>
          <p:cNvPr id="10" name="Picture 9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F986B0-B936-524F-979E-4ECCB441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0840-D9CC-154C-8C91-1689FAC427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67AA99-6738-DC44-B4A2-DE366DD2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1440"/>
            <a:ext cx="8953500" cy="391858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1353038" y="3794318"/>
            <a:ext cx="644062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B9204E1-2E43-7C4E-A3F7-545FAABFD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59011" y="4011051"/>
            <a:ext cx="3110523" cy="1132449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AB91EA8-2DCA-7C46-A859-0BB2901FB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96" y="4512142"/>
            <a:ext cx="1069098" cy="310740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B4D7C21D-EA12-7546-8E41-C908A7E01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369133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17DF33F3-E680-E544-A530-7A1C67F7B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155829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87105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7B2D5-BC06-ED4C-8ADA-A1970BBD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24598"/>
            <a:ext cx="8229600" cy="839371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889C1-ED28-714F-AD74-6C742C31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4556" y="4701477"/>
            <a:ext cx="2274888" cy="2111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 Month XX, 20XX</a:t>
            </a:r>
          </a:p>
        </p:txBody>
      </p:sp>
      <p:pic>
        <p:nvPicPr>
          <p:cNvPr id="9" name="Picture 8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B173D12C-CC85-184F-AA9C-1830185B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4" y="3132193"/>
            <a:ext cx="4698884" cy="203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220-1E48-9447-B365-60025D82C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767" y="3337560"/>
            <a:ext cx="1537480" cy="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1242D9-110A-924E-9BB0-106E27146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6" y="91440"/>
            <a:ext cx="6539464" cy="49568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2484847" y="4814457"/>
            <a:ext cx="654871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F5CE4-1BAA-CF40-8F49-AB04AA76D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1E9B8-FA80-3E44-83AC-B94A2D4F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9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4AF19F9-3F47-A84F-8C77-8F4E4C89E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4654085" y="89154"/>
            <a:ext cx="4398474" cy="496519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2FD4878-F0A7-E946-A1F5-A0458D7F3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23B46DA-0864-0A40-A242-405081D2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C52574-0ED1-AF44-A74A-49F302C5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80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train going over a bridge&#10;&#10;Description automatically generated with medium confidence">
            <a:extLst>
              <a:ext uri="{FF2B5EF4-FFF2-40B4-BE49-F238E27FC236}">
                <a16:creationId xmlns:a16="http://schemas.microsoft.com/office/drawing/2014/main" id="{7894CBEF-6F49-364C-A828-DCF797E4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>
          <a:xfrm>
            <a:off x="4648372" y="89154"/>
            <a:ext cx="4398474" cy="4965192"/>
          </a:xfrm>
          <a:prstGeom prst="rect">
            <a:avLst/>
          </a:prstGeom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7A06660-CB1A-4B47-BC41-10FF0BD73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0C87A7E5-54FE-2942-98A5-39CE9A303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D994A1-6457-9345-97F2-4D29E58C8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17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verlooking, shore&#10;&#10;Description automatically generated">
            <a:extLst>
              <a:ext uri="{FF2B5EF4-FFF2-40B4-BE49-F238E27FC236}">
                <a16:creationId xmlns:a16="http://schemas.microsoft.com/office/drawing/2014/main" id="{356D0E1F-B805-E740-95B8-DD5BF516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4" y="89154"/>
            <a:ext cx="4399671" cy="49651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0B093-D209-6F4B-8D15-EAF45EAD2207}"/>
              </a:ext>
            </a:extLst>
          </p:cNvPr>
          <p:cNvSpPr txBox="1">
            <a:spLocks/>
          </p:cNvSpPr>
          <p:nvPr userDrawn="1"/>
        </p:nvSpPr>
        <p:spPr>
          <a:xfrm>
            <a:off x="4709161" y="4814457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ST. REGIS BAL HARBOUR RESORT, MIAMI BEACH, FLORIDA, USA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18D1CCC4-C9D3-4349-8535-7469D8E57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79AED70C-D42C-0B45-99BA-6C4584798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E2A084-0710-1F4E-8543-F551C384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332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lake&#10;&#10;Description automatically generated">
            <a:extLst>
              <a:ext uri="{FF2B5EF4-FFF2-40B4-BE49-F238E27FC236}">
                <a16:creationId xmlns:a16="http://schemas.microsoft.com/office/drawing/2014/main" id="{C046C6EC-BB78-2348-B669-5291A7815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286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0D575-67C0-8348-991F-10F315E4A3FB}"/>
              </a:ext>
            </a:extLst>
          </p:cNvPr>
          <p:cNvSpPr/>
          <p:nvPr userDrawn="1"/>
        </p:nvSpPr>
        <p:spPr>
          <a:xfrm rot="10800000">
            <a:off x="85274" y="4633546"/>
            <a:ext cx="4395285" cy="418514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1D59DF-EF82-A947-8D85-0E02F641EC80}"/>
              </a:ext>
            </a:extLst>
          </p:cNvPr>
          <p:cNvSpPr txBox="1">
            <a:spLocks/>
          </p:cNvSpPr>
          <p:nvPr userDrawn="1"/>
        </p:nvSpPr>
        <p:spPr>
          <a:xfrm>
            <a:off x="132624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JW MARRIOTT LOS CABOS BEACH RESORT &amp; SPA, MEXICO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E20678A-7DB9-4B45-A576-AE6DB4FAD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810DB1-0463-F048-9F1A-073857908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593386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5C8C324D-9AA0-0649-A5DB-5B166F5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8497" cy="49601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4229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2256BB7-37CF-874E-8DC7-20CF114BD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75A7AFEF-6620-EF4D-8796-DA5642616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246993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EF927C3-D271-2A4B-A3D4-498B20A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601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4E62A3-92FA-DB44-9334-7FA4F9D9F3B6}"/>
              </a:ext>
            </a:extLst>
          </p:cNvPr>
          <p:cNvSpPr/>
          <p:nvPr userDrawn="1"/>
        </p:nvSpPr>
        <p:spPr>
          <a:xfrm rot="10800000">
            <a:off x="84959" y="4640089"/>
            <a:ext cx="4402081" cy="41197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2781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COURTYARD AL BARSHA, DUBAI, UAE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5805A0C-A504-D042-AEB0-6D22A010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DB35CC99-49E0-B245-929C-3B91BF2A2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4234322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3B9301ED-5C93-9D40-8F10-A2D667EFA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" y="91440"/>
            <a:ext cx="4402484" cy="496877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0DD85C5-6192-A544-8F25-37ECF03C3B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72DA47-D411-D440-9A1C-D0D35B4D9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1146384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6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547436C-B549-7E48-94A2-495C3FD8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56595" cy="4964116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3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 ME'AISAM, DUBAI, UAE</a:t>
            </a:r>
          </a:p>
        </p:txBody>
      </p:sp>
      <p:pic>
        <p:nvPicPr>
          <p:cNvPr id="10" name="Picture 9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F986B0-B936-524F-979E-4ECCB441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0840-D9CC-154C-8C91-1689FAC427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1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9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1"/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0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19DCE-E541-004D-AD7C-D57E5411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69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393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EE9F651-E865-914F-B90F-ED69D3C2E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93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D121D-CD30-5C40-ACAF-5A1656CCC1A0}"/>
              </a:ext>
            </a:extLst>
          </p:cNvPr>
          <p:cNvCxnSpPr/>
          <p:nvPr userDrawn="1"/>
        </p:nvCxnSpPr>
        <p:spPr>
          <a:xfrm>
            <a:off x="2569948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72749A8-21B8-1048-AC75-C57EB15D8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4922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D9D696-CD7B-844A-BD57-4215C30A3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74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6E0ABC1-6FEF-4243-A2AA-67A77F029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074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8F435-DB47-0846-87DB-171372E83838}"/>
              </a:ext>
            </a:extLst>
          </p:cNvPr>
          <p:cNvCxnSpPr/>
          <p:nvPr userDrawn="1"/>
        </p:nvCxnSpPr>
        <p:spPr>
          <a:xfrm>
            <a:off x="4607300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0614EC0-88CB-F749-873D-54386FE2DC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7775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79A05287-A0EB-2C4A-876C-2AEFFA9205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299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195AF0B-F3B3-7B40-9250-D5D50FB8DD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9299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0D375-30C1-4646-9C7B-61575DF96B7C}"/>
              </a:ext>
            </a:extLst>
          </p:cNvPr>
          <p:cNvCxnSpPr/>
          <p:nvPr userDrawn="1"/>
        </p:nvCxnSpPr>
        <p:spPr>
          <a:xfrm>
            <a:off x="6645854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029AA8DD-00E9-044C-AE53-3F05506F07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435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8726588-E837-0A45-9137-932097A8E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587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EA62C85F-954F-274C-8BDF-35879BE8F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587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357080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0384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2686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1BAB4-FB0F-A341-B878-90FD62692D50}"/>
              </a:ext>
            </a:extLst>
          </p:cNvPr>
          <p:cNvCxnSpPr/>
          <p:nvPr userDrawn="1"/>
        </p:nvCxnSpPr>
        <p:spPr>
          <a:xfrm>
            <a:off x="1016000" y="2365375"/>
            <a:ext cx="71215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783E3A-58BF-1A4D-8C48-3B564634DDC7}"/>
              </a:ext>
            </a:extLst>
          </p:cNvPr>
          <p:cNvCxnSpPr/>
          <p:nvPr userDrawn="1"/>
        </p:nvCxnSpPr>
        <p:spPr>
          <a:xfrm flipV="1">
            <a:off x="2289252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0BA227-8B69-6840-AEBA-989C8DF2F69F}"/>
              </a:ext>
            </a:extLst>
          </p:cNvPr>
          <p:cNvCxnSpPr/>
          <p:nvPr userDrawn="1"/>
        </p:nvCxnSpPr>
        <p:spPr>
          <a:xfrm flipV="1">
            <a:off x="3818015" y="2671763"/>
            <a:ext cx="0" cy="16271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42AC3E-6CC1-6246-8CC6-6668B5320363}"/>
              </a:ext>
            </a:extLst>
          </p:cNvPr>
          <p:cNvCxnSpPr/>
          <p:nvPr userDrawn="1"/>
        </p:nvCxnSpPr>
        <p:spPr>
          <a:xfrm flipV="1">
            <a:off x="53482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9C581-C692-B44B-B7C6-5E5A7483C730}"/>
              </a:ext>
            </a:extLst>
          </p:cNvPr>
          <p:cNvCxnSpPr/>
          <p:nvPr userDrawn="1"/>
        </p:nvCxnSpPr>
        <p:spPr>
          <a:xfrm flipV="1">
            <a:off x="68849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1352077A-D897-6A42-8AC1-73230A44B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51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F3A5823-130E-014E-82D7-1FDC59927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74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5F22CF67-F781-DB4B-94B7-C534513D1B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875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C5AFB22-E29A-024F-87FC-4E7F16989F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106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CEAA155D-B29E-7B4E-892A-7031118DE0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120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93CB9D8B-847C-8549-B16B-F4C495749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51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D0CEC9BE-7012-BC48-BB6C-3995EB2AA3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48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BD161F6-C0E9-5947-9405-3AA322C58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71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</p:spTree>
    <p:extLst>
      <p:ext uri="{BB962C8B-B14F-4D97-AF65-F5344CB8AC3E}">
        <p14:creationId xmlns:p14="http://schemas.microsoft.com/office/powerpoint/2010/main" val="3961091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 useBgFill="1"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6340C-F846-AC44-954D-7D54290A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31A857C-3885-F244-B672-3EC6E78033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458999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51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EC6BE-8E4C-F34D-AB41-304760C12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659624-F6B3-B049-8A5C-DADCC05BDE12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329065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2374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82E36-ED60-7E43-8933-4F08CCE0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50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1">
            <a:extLst>
              <a:ext uri="{FF2B5EF4-FFF2-40B4-BE49-F238E27FC236}">
                <a16:creationId xmlns:a16="http://schemas.microsoft.com/office/drawing/2014/main" id="{392FFBAF-F47E-8446-B1FA-52C13523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15785D5-E4EF-DC4B-AECA-22F34062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E729D28-3B3C-994D-8422-FE3EBA845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75CA3-5B13-A94F-8921-476E1C282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848B6E-FD67-0846-820D-4C22DA081816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7773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7B2D5-BC06-ED4C-8ADA-A1970BBD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24598"/>
            <a:ext cx="8229600" cy="839371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889C1-ED28-714F-AD74-6C742C31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4556" y="4701477"/>
            <a:ext cx="2274888" cy="2111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 Month XX, 20XX</a:t>
            </a:r>
          </a:p>
        </p:txBody>
      </p:sp>
      <p:pic>
        <p:nvPicPr>
          <p:cNvPr id="9" name="Picture 8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B173D12C-CC85-184F-AA9C-1830185B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4" y="3132193"/>
            <a:ext cx="4698884" cy="203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220-1E48-9447-B365-60025D82C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767" y="3337560"/>
            <a:ext cx="1537480" cy="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1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2D1E0-C745-3941-A124-A754065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260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424459-7757-1040-847F-12F69923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A73BDC-97AF-734D-8474-903E3027A6C5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457940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D4C60BC7-C61B-CD42-8EA8-6E7EBE06A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360B-2E85-9C4E-8E42-626FF09C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764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1">
            <a:extLst>
              <a:ext uri="{FF2B5EF4-FFF2-40B4-BE49-F238E27FC236}">
                <a16:creationId xmlns:a16="http://schemas.microsoft.com/office/drawing/2014/main" id="{1ACC5B55-2CBE-8344-85B7-56FE6287A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80CF5A-44EA-D444-98EF-362B8F476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429A0D-5784-1D4D-A1A0-AE917FB8B53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11499002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Blank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AEF3-D4F5-6542-80D2-C9A0043E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4E6BA8-DDD2-0E44-8D2B-7178593196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  <p:extLst>
      <p:ext uri="{BB962C8B-B14F-4D97-AF65-F5344CB8AC3E}">
        <p14:creationId xmlns:p14="http://schemas.microsoft.com/office/powerpoint/2010/main" val="2065288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16D9B8F4-C21B-094F-96CB-BF9837C8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9410"/>
            <a:ext cx="4892292" cy="287737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B8B77-0613-7949-AB7E-AEBC8EBFC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89" y="1907176"/>
            <a:ext cx="2299035" cy="6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3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8C4C9-E7D1-1347-87ED-81B2F78A2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8901952" cy="221521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31"/>
          <p:cNvSpPr>
            <a:spLocks noGrp="1"/>
          </p:cNvSpPr>
          <p:nvPr>
            <p:ph type="title" hasCustomPrompt="1"/>
          </p:nvPr>
        </p:nvSpPr>
        <p:spPr>
          <a:xfrm>
            <a:off x="451413" y="2551290"/>
            <a:ext cx="3311290" cy="1041242"/>
          </a:xfrm>
          <a:noFill/>
        </p:spPr>
        <p:txBody>
          <a:bodyPr lIns="0" tIns="0" rIns="0" bIns="0" anchor="t">
            <a:norm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903CF59-F65A-BD4F-B310-A0C196D3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1200" y="2551290"/>
            <a:ext cx="4159813" cy="214831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7376A-8727-1941-8DA4-E515E7CE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1" y="107576"/>
            <a:ext cx="4464424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1">
            <a:extLst>
              <a:ext uri="{FF2B5EF4-FFF2-40B4-BE49-F238E27FC236}">
                <a16:creationId xmlns:a16="http://schemas.microsoft.com/office/drawing/2014/main" id="{BE7FE558-89F8-9C42-994A-210F16815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2" y="272375"/>
            <a:ext cx="3947744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6E2FA842-6DA5-F147-81F1-48C10EA57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6" y="1133140"/>
            <a:ext cx="395375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18F90C-C890-DD45-AD88-842181CC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74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9703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EB959F91-225D-F04F-A404-E2CD3B9F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6051647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C7FB7A9-E6AE-2B41-AE5A-4660497BE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6060857" cy="346116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93CFE-9DDC-C544-A3CF-B38D9556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63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4450975" cy="492162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48A5592E-6A3A-D44C-821B-9C5E1075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361" y="272375"/>
            <a:ext cx="4058613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3460C3D3-0B2F-B545-8644-FC0533FE0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186" y="1133140"/>
            <a:ext cx="4064790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0C6A2-0451-7E44-9007-7F1A644D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1242D9-110A-924E-9BB0-106E27146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6" y="91440"/>
            <a:ext cx="6539464" cy="49568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2484847" y="4814457"/>
            <a:ext cx="654871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F5CE4-1BAA-CF40-8F49-AB04AA76D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1E9B8-FA80-3E44-83AC-B94A2D4F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9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BD9BC1-90BB-C04F-9D61-6AE02D9F4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1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91D5198-5833-E44F-8489-F8759DD81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723" y="272375"/>
            <a:ext cx="618525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84724D-065B-8043-9A23-AC21E38C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1133140"/>
            <a:ext cx="619467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657FE-D727-2A4C-BA5D-A07ADA9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3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ideby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7496" y="3074880"/>
            <a:ext cx="3706057" cy="160129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64212"/>
            <a:ext cx="3554464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4797913" y="3074881"/>
            <a:ext cx="3777676" cy="1601292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5181" y="1264211"/>
            <a:ext cx="3554464" cy="164810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93" y="2699828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742708" y="2701757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53C64F-7B53-174B-887A-0F6825B2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1A0B848A-807E-CC4E-8E53-4126D155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445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un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6527" y="3032887"/>
            <a:ext cx="3175136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07655" y="1229486"/>
            <a:ext cx="1971040" cy="344896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10774" y="1245081"/>
            <a:ext cx="2392959" cy="343337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29487"/>
            <a:ext cx="3175137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763929" y="2655458"/>
            <a:ext cx="3173392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213185" y="4370442"/>
            <a:ext cx="1971554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D3305-E9F0-4B4D-A843-CAA4851F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E65766D8-4271-2C49-BF6D-5F271E1C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880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3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59891" y="3066183"/>
            <a:ext cx="252637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989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98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B5E7C16E-2ED5-674D-920E-57621DC7A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3066183"/>
            <a:ext cx="252038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42F364A-AAE0-6940-A53E-89EA9FCA8F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2199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CEF611EE-B78B-8446-8166-E2744AD94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295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C87CF6-A8BA-914F-B386-430E696BBD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9651" y="3066183"/>
            <a:ext cx="2538714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A7AE97F-A0AE-084F-A628-2842A8E867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965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951D277-8F1A-E543-93D0-C1E01C8D0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274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386CAD-CEEE-A246-9863-366F41D17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itle 31">
            <a:extLst>
              <a:ext uri="{FF2B5EF4-FFF2-40B4-BE49-F238E27FC236}">
                <a16:creationId xmlns:a16="http://schemas.microsoft.com/office/drawing/2014/main" id="{22031C7B-5EA7-B542-BB1B-D92B88DDF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9460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Tab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1556" y="1399822"/>
            <a:ext cx="8260366" cy="3195038"/>
          </a:xfrm>
        </p:spPr>
        <p:txBody>
          <a:bodyPr rtlCol="0">
            <a:normAutofit/>
          </a:bodyPr>
          <a:lstStyle>
            <a:lvl1pPr>
              <a:defRPr sz="1400" b="0" i="0">
                <a:latin typeface="+mn-lt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CD57DF85-6023-6146-976C-F790E0BC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437940"/>
            <a:ext cx="8225019" cy="666960"/>
          </a:xfrm>
          <a:noFill/>
        </p:spPr>
        <p:txBody>
          <a:bodyPr lIns="0" tIns="0" rIns="0" bIns="0" anchor="b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4B09-099C-8541-9F42-C8BE351D6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64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lines f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31">
            <a:extLst>
              <a:ext uri="{FF2B5EF4-FFF2-40B4-BE49-F238E27FC236}">
                <a16:creationId xmlns:a16="http://schemas.microsoft.com/office/drawing/2014/main" id="{8A4B89E9-F39B-E248-8A1D-88E914E9C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8049759" cy="375325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103EED8-931A-3049-A95F-F23E3BE0E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800100"/>
            <a:ext cx="8048935" cy="1668780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08D70-62E5-FB49-8015-AE43936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4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4AF19F9-3F47-A84F-8C77-8F4E4C89E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4654085" y="89154"/>
            <a:ext cx="4398474" cy="496519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2FD4878-F0A7-E946-A1F5-A0458D7F3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23B46DA-0864-0A40-A242-405081D2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C52574-0ED1-AF44-A74A-49F302C5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3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3EC23-A40A-40C0-A7D2-CD903302E54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4E738C-C492-434A-BA1F-ED5BC33D0A43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  <p:sldLayoutId id="2147484340" r:id="rId18"/>
    <p:sldLayoutId id="2147484341" r:id="rId19"/>
    <p:sldLayoutId id="2147484342" r:id="rId20"/>
    <p:sldLayoutId id="2147484343" r:id="rId21"/>
    <p:sldLayoutId id="2147484344" r:id="rId22"/>
    <p:sldLayoutId id="2147484345" r:id="rId23"/>
    <p:sldLayoutId id="2147484346" r:id="rId24"/>
    <p:sldLayoutId id="2147484347" r:id="rId25"/>
    <p:sldLayoutId id="2147484348" r:id="rId26"/>
    <p:sldLayoutId id="2147484349" r:id="rId27"/>
    <p:sldLayoutId id="2147484350" r:id="rId28"/>
    <p:sldLayoutId id="2147484351" r:id="rId29"/>
    <p:sldLayoutId id="2147484352" r:id="rId30"/>
    <p:sldLayoutId id="2147484353" r:id="rId31"/>
    <p:sldLayoutId id="2147484354" r:id="rId32"/>
    <p:sldLayoutId id="2147484355" r:id="rId33"/>
    <p:sldLayoutId id="2147484356" r:id="rId34"/>
    <p:sldLayoutId id="2147484357" r:id="rId35"/>
    <p:sldLayoutId id="2147484358" r:id="rId36"/>
    <p:sldLayoutId id="2147484359" r:id="rId37"/>
    <p:sldLayoutId id="2147484360" r:id="rId38"/>
    <p:sldLayoutId id="2147484361" r:id="rId39"/>
    <p:sldLayoutId id="2147484362" r:id="rId40"/>
    <p:sldLayoutId id="2147484363" r:id="rId41"/>
    <p:sldLayoutId id="2147484364" r:id="rId42"/>
    <p:sldLayoutId id="2147484365" r:id="rId4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721 Lt BT Light" panose="02040503060506020403" pitchFamily="18" charset="0"/>
          <a:ea typeface="Aldine721 Lt BT Light" panose="02040503060506020403" pitchFamily="18" charset="0"/>
          <a:cs typeface="Aldine721 Lt BT Ligh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2021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55" r:id="rId2"/>
    <p:sldLayoutId id="2147483948" r:id="rId3"/>
    <p:sldLayoutId id="2147483958" r:id="rId4"/>
    <p:sldLayoutId id="2147483979" r:id="rId5"/>
    <p:sldLayoutId id="2147484009" r:id="rId6"/>
    <p:sldLayoutId id="2147483977" r:id="rId7"/>
    <p:sldLayoutId id="2147483976" r:id="rId8"/>
    <p:sldLayoutId id="2147483922" r:id="rId9"/>
    <p:sldLayoutId id="2147483953" r:id="rId10"/>
    <p:sldLayoutId id="2147483961" r:id="rId11"/>
    <p:sldLayoutId id="2147483940" r:id="rId12"/>
    <p:sldLayoutId id="2147483946" r:id="rId13"/>
    <p:sldLayoutId id="2147483962" r:id="rId14"/>
    <p:sldLayoutId id="2147483968" r:id="rId15"/>
    <p:sldLayoutId id="2147483900" r:id="rId16"/>
    <p:sldLayoutId id="2147484008" r:id="rId17"/>
    <p:sldLayoutId id="2147483926" r:id="rId18"/>
    <p:sldLayoutId id="2147483875" r:id="rId19"/>
    <p:sldLayoutId id="2147484010" r:id="rId20"/>
    <p:sldLayoutId id="2147484011" r:id="rId21"/>
    <p:sldLayoutId id="2147483970" r:id="rId22"/>
    <p:sldLayoutId id="2147483972" r:id="rId23"/>
    <p:sldLayoutId id="2147483973" r:id="rId24"/>
    <p:sldLayoutId id="2147483920" r:id="rId25"/>
    <p:sldLayoutId id="2147483936" r:id="rId26"/>
    <p:sldLayoutId id="2147483974" r:id="rId27"/>
    <p:sldLayoutId id="2147483975" r:id="rId28"/>
    <p:sldLayoutId id="2147483921" r:id="rId29"/>
    <p:sldLayoutId id="2147483937" r:id="rId30"/>
    <p:sldLayoutId id="2147483938" r:id="rId31"/>
    <p:sldLayoutId id="2147483971" r:id="rId32"/>
    <p:sldLayoutId id="2147483888" r:id="rId33"/>
    <p:sldLayoutId id="2147483890" r:id="rId34"/>
    <p:sldLayoutId id="2147483927" r:id="rId35"/>
    <p:sldLayoutId id="2147483913" r:id="rId36"/>
    <p:sldLayoutId id="2147483928" r:id="rId37"/>
    <p:sldLayoutId id="2147483891" r:id="rId38"/>
    <p:sldLayoutId id="2147483892" r:id="rId39"/>
    <p:sldLayoutId id="2147483893" r:id="rId40"/>
    <p:sldLayoutId id="2147483894" r:id="rId41"/>
    <p:sldLayoutId id="2147484007" r:id="rId4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0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 721 Light BT" panose="02040503060506020403" pitchFamily="18" charset="0"/>
          <a:ea typeface="Aldine 721 Light BT" panose="02040503060506020403" pitchFamily="18" charset="0"/>
          <a:cs typeface="Aldine 721 Light B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riott.com/loyalty.m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hyperlink" Target="https://www.marriott.com/loyalty/earn.m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view.4at5.net/email_domains/mar/1177/mau_template.html" TargetMode="Externa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326B8-57D1-B643-92DA-E538BDB43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6775" y="1284988"/>
            <a:ext cx="6096693" cy="352937"/>
          </a:xfrm>
        </p:spPr>
        <p:txBody>
          <a:bodyPr/>
          <a:lstStyle/>
          <a:p>
            <a:r>
              <a:rPr lang="en-US" dirty="0">
                <a:latin typeface="Calibri Light"/>
                <a:cs typeface="Times New Roman"/>
              </a:rPr>
              <a:t>March 29, 2023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221CFE-FFB5-57AC-C827-8B8E4A7B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990" y="25856"/>
            <a:ext cx="6104966" cy="1110439"/>
          </a:xfrm>
        </p:spPr>
        <p:txBody>
          <a:bodyPr/>
          <a:lstStyle/>
          <a:p>
            <a:r>
              <a:rPr lang="en-US" sz="2400" dirty="0">
                <a:latin typeface="Times New Roman"/>
                <a:cs typeface="Times New Roman"/>
              </a:rPr>
              <a:t>Marriott &amp; Data Axle</a:t>
            </a:r>
            <a:br>
              <a:rPr lang="en-US" sz="2400" dirty="0"/>
            </a:br>
            <a:r>
              <a:rPr lang="en-US" sz="2200" i="1" dirty="0">
                <a:latin typeface="Times New Roman"/>
                <a:cs typeface="Times New Roman"/>
              </a:rPr>
              <a:t>MAU Foundation Final Presentation</a:t>
            </a:r>
            <a:endParaRPr lang="en-US" alt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00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A23421-2638-4123-A170-582302A88610}"/>
              </a:ext>
            </a:extLst>
          </p:cNvPr>
          <p:cNvSpPr txBox="1"/>
          <p:nvPr/>
        </p:nvSpPr>
        <p:spPr>
          <a:xfrm>
            <a:off x="3355350" y="3254590"/>
            <a:ext cx="2204700" cy="49244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9F44210-B111-4C82-AEC7-58DC433F8459}"/>
              </a:ext>
            </a:extLst>
          </p:cNvPr>
          <p:cNvSpPr/>
          <p:nvPr/>
        </p:nvSpPr>
        <p:spPr bwMode="auto">
          <a:xfrm>
            <a:off x="271001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82E82537-F94A-4EC1-A4FA-AC0C42B2AA78}"/>
              </a:ext>
            </a:extLst>
          </p:cNvPr>
          <p:cNvSpPr/>
          <p:nvPr/>
        </p:nvSpPr>
        <p:spPr bwMode="auto">
          <a:xfrm>
            <a:off x="3211667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2F3C0F3-BCD1-4D41-8540-7F60A39677BB}"/>
              </a:ext>
            </a:extLst>
          </p:cNvPr>
          <p:cNvSpPr/>
          <p:nvPr/>
        </p:nvSpPr>
        <p:spPr bwMode="auto">
          <a:xfrm>
            <a:off x="6152333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3C03A-3A69-64EB-244F-71E151D8668D}"/>
              </a:ext>
            </a:extLst>
          </p:cNvPr>
          <p:cNvSpPr txBox="1"/>
          <p:nvPr/>
        </p:nvSpPr>
        <p:spPr>
          <a:xfrm>
            <a:off x="515802" y="1284327"/>
            <a:ext cx="2692807" cy="2277547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IQ &amp; Segmentation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buSzPct val="95000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1.  Tailored Content By Segment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Inactive Members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Ambassadors</a:t>
            </a:r>
          </a:p>
          <a:p>
            <a:pPr>
              <a:buClr>
                <a:schemeClr val="accent1"/>
              </a:buClr>
              <a:buSzPct val="95000"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>
              <a:buClr>
                <a:schemeClr val="accent1"/>
              </a:buClr>
              <a:buSzPct val="95000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3.  New Key Segment Opportunities</a:t>
            </a: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Cobrand Acquisition</a:t>
            </a: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cs typeface="Arial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67B33AE-3925-89AD-B8AB-1ABC926B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415799" cy="461665"/>
          </a:xfrm>
        </p:spPr>
        <p:txBody>
          <a:bodyPr/>
          <a:lstStyle/>
          <a:p>
            <a:r>
              <a:rPr lang="en-US" dirty="0"/>
              <a:t>Test &amp; Learn Prioritization | For Building Pride &amp; Growing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3643-1ABF-054B-77A9-CE2ECC9FB1C6}"/>
              </a:ext>
            </a:extLst>
          </p:cNvPr>
          <p:cNvSpPr txBox="1"/>
          <p:nvPr/>
        </p:nvSpPr>
        <p:spPr>
          <a:xfrm>
            <a:off x="3462829" y="1284327"/>
            <a:ext cx="2692807" cy="2277547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Scalable Content &amp; Layout 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buSzPct val="95000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4.  Milestone Messaging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tabLst/>
              <a:defRPr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cs typeface="Arial"/>
              </a:rPr>
              <a:t>.  Brand Education &amp; Content</a:t>
            </a: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tabLst/>
              <a:defRPr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tabLst/>
              <a:defRPr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6.  App Downloads</a:t>
            </a:r>
          </a:p>
          <a:p>
            <a:pPr marL="170815" marR="0" lvl="0" indent="-17081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tabLst/>
              <a:defRPr/>
            </a:pPr>
            <a:r>
              <a:rPr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cs typeface="Arial"/>
              </a:rPr>
              <a:t>7.  Inclusion Of Videos</a:t>
            </a:r>
          </a:p>
          <a:p>
            <a:pPr marL="170815" marR="0" lvl="0" indent="-17081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endParaRPr lang="en-US" sz="1200" b="1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cs typeface="Arial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9A440-0E15-21C2-345A-214B26D0B89E}"/>
              </a:ext>
            </a:extLst>
          </p:cNvPr>
          <p:cNvSpPr txBox="1"/>
          <p:nvPr/>
        </p:nvSpPr>
        <p:spPr>
          <a:xfrm>
            <a:off x="6402127" y="1284327"/>
            <a:ext cx="2692807" cy="1538883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Offers &amp; Localization</a:t>
            </a: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tabLst/>
              <a:defRPr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2.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+mn-ea"/>
                <a:cs typeface="Arial"/>
              </a:rPr>
              <a:t>Targeted Offers</a:t>
            </a:r>
          </a:p>
          <a:p>
            <a:pPr marL="578988" marR="0" lvl="1" indent="-1708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+mn-ea"/>
                <a:cs typeface="Arial"/>
              </a:rPr>
              <a:t>Gated Offers</a:t>
            </a:r>
          </a:p>
          <a:p>
            <a:pPr marL="578988" marR="0" lvl="1" indent="-1708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+mn-ea"/>
                <a:cs typeface="Arial"/>
              </a:rPr>
              <a:t>ATM</a:t>
            </a:r>
          </a:p>
          <a:p>
            <a:pPr>
              <a:buClr>
                <a:schemeClr val="accent1"/>
              </a:buClr>
              <a:buSzPct val="95000"/>
            </a:pPr>
            <a:endParaRPr lang="en-US" sz="1200" b="1" dirty="0">
              <a:solidFill>
                <a:srgbClr val="231C17"/>
              </a:solidFill>
              <a:latin typeface="Calibri Light"/>
              <a:cs typeface="Arial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76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6788843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tailored content for Inactive Members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various CTAs and messaging within Points Expiration modules to propel activation 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Incorporate a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More Ways 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T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o 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E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ngage 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module - test messaging, module design and creative elements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tailored content for Ambassadors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Run an initial backend analysis on top performing content to understand their interests. Apply analysis insights to test into tailored content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Test enhanced creative elements e.g., interactive animated features to further excite and engage these members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Tailored Content By Segment | Testing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11999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targeted offers to drive CTR and Revenue 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Offer messaging / CTAs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O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ffer types e.g., Gated Offers, Bonu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s Points</a:t>
            </a: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Module design / placement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Animated c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reative 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e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lements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Considerations: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Seasonality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Competing offers in market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Targeted Offers | Testing Opportunities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BC9CB-A9C2-C5B6-05BD-E2CBF57A84BA}"/>
              </a:ext>
            </a:extLst>
          </p:cNvPr>
          <p:cNvSpPr txBox="1"/>
          <p:nvPr/>
        </p:nvSpPr>
        <p:spPr>
          <a:xfrm>
            <a:off x="6024282" y="1015094"/>
            <a:ext cx="2880232" cy="123418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Targeted Offers: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Gated Offers e.g., Gift Cards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ATM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083" y="4548298"/>
            <a:ext cx="2474174" cy="27463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Reactivate eGiftCard Promo Reminder Low Hotel Spenders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4616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Targeted Offers | Gift Card Messaging Examples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FDB3A0-45FB-7EE8-38E1-8BDA2818F0EA}"/>
              </a:ext>
            </a:extLst>
          </p:cNvPr>
          <p:cNvGrpSpPr/>
          <p:nvPr/>
        </p:nvGrpSpPr>
        <p:grpSpPr>
          <a:xfrm>
            <a:off x="327083" y="980579"/>
            <a:ext cx="8522821" cy="3597548"/>
            <a:chOff x="327083" y="980579"/>
            <a:chExt cx="8522821" cy="35975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D4528E-BF29-6539-7BFD-D0CFAEB2C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48" t="34349" r="46731" b="8987"/>
            <a:stretch/>
          </p:blipFill>
          <p:spPr>
            <a:xfrm>
              <a:off x="6105308" y="980579"/>
              <a:ext cx="2744596" cy="3567719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FDFB74-7B1A-D858-59A6-EACEAB99A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645" t="35462" r="46564" b="6208"/>
            <a:stretch/>
          </p:blipFill>
          <p:spPr>
            <a:xfrm>
              <a:off x="327083" y="980579"/>
              <a:ext cx="2718147" cy="3597548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974E6E-28BF-9A68-FDBC-056532A15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49" t="33333" r="46305" b="9522"/>
            <a:stretch/>
          </p:blipFill>
          <p:spPr>
            <a:xfrm>
              <a:off x="3184808" y="980579"/>
              <a:ext cx="2780922" cy="3583254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</p:grp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D813E929-D892-B841-7536-3BECF86F3FC6}"/>
              </a:ext>
            </a:extLst>
          </p:cNvPr>
          <p:cNvSpPr txBox="1">
            <a:spLocks/>
          </p:cNvSpPr>
          <p:nvPr/>
        </p:nvSpPr>
        <p:spPr>
          <a:xfrm>
            <a:off x="3184808" y="4548298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rgbClr val="231C17"/>
                </a:solidFill>
                <a:latin typeface="Calibri Light"/>
                <a:ea typeface="Roboto Light"/>
                <a:cs typeface="Arial"/>
              </a:defRPr>
            </a:lvl1pPr>
            <a:lvl2pPr marL="40817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81634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22452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6326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040868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449041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2857214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265388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/>
              <a:t>Reactivate eGiftCard Promo Reminder Default </a:t>
            </a:r>
          </a:p>
        </p:txBody>
      </p:sp>
      <p:sp>
        <p:nvSpPr>
          <p:cNvPr id="11" name="Slide Number Placeholder 11">
            <a:extLst>
              <a:ext uri="{FF2B5EF4-FFF2-40B4-BE49-F238E27FC236}">
                <a16:creationId xmlns:a16="http://schemas.microsoft.com/office/drawing/2014/main" id="{D6C80B0E-2EBF-9A2B-B0D9-4F650454CC03}"/>
              </a:ext>
            </a:extLst>
          </p:cNvPr>
          <p:cNvSpPr txBox="1">
            <a:spLocks/>
          </p:cNvSpPr>
          <p:nvPr/>
        </p:nvSpPr>
        <p:spPr>
          <a:xfrm>
            <a:off x="6105308" y="4548298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rgbClr val="231C17"/>
                </a:solidFill>
                <a:latin typeface="Calibri Light"/>
                <a:ea typeface="Roboto Light"/>
                <a:cs typeface="Arial"/>
              </a:defRPr>
            </a:lvl1pPr>
            <a:lvl2pPr marL="40817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marL="81634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marL="122452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marL="163269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  <a:lvl6pPr marL="2040868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6pPr>
            <a:lvl7pPr marL="2449041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7pPr>
            <a:lvl8pPr marL="2857214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8pPr>
            <a:lvl9pPr marL="3265388" algn="l" defTabSz="816347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/>
              <a:t>Reactivate eGiftCard Promo Reminder OTA Loyalists </a:t>
            </a:r>
          </a:p>
        </p:txBody>
      </p:sp>
    </p:spTree>
    <p:extLst>
      <p:ext uri="{BB962C8B-B14F-4D97-AF65-F5344CB8AC3E}">
        <p14:creationId xmlns:p14="http://schemas.microsoft.com/office/powerpoint/2010/main" val="354497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cobrand module placement for existing card holders moving up within the template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 refer-a-friend module placement / messaging for card holders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sign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 up for card module placement / messaging for non-card holders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Considerations: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Initially track click activity to establish baseline KPIs for Cobrand Acquisition messaging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66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New Key Segment Cobrand Acquisition | Testing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39597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2" y="1015094"/>
            <a:ext cx="5217884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Milestone Messaging touch points aligned with lifecycle stages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Testing opportunities to excite and activate: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CTAs and messaging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CTA button placement / treatment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Creative elements e.g., animated elements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Module placement in template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Milestone Messaging | Testing Opportunities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E8092-3F88-57FF-60F4-7970AF4DC49A}"/>
              </a:ext>
            </a:extLst>
          </p:cNvPr>
          <p:cNvSpPr txBox="1"/>
          <p:nvPr/>
        </p:nvSpPr>
        <p:spPr>
          <a:xfrm>
            <a:off x="6024282" y="1020416"/>
            <a:ext cx="2727832" cy="170816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Milestone Messaging Stages: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Welcome - Activate &amp; Onboard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Grow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Recognize &amp; Retain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Latent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73EA-5829-6443-8B76-E9695DFC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solidFill>
                  <a:schemeClr val="tx1"/>
                </a:solidFill>
              </a:rPr>
              <a:t>Milestone Messaging | Welcome - Activate &amp; Onboard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F8941-5244-7042-9F4E-B429D9E7B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58" name="Table Placeholder 5">
            <a:extLst>
              <a:ext uri="{FF2B5EF4-FFF2-40B4-BE49-F238E27FC236}">
                <a16:creationId xmlns:a16="http://schemas.microsoft.com/office/drawing/2014/main" id="{D7024179-B7A7-0041-8ECD-5A4885C91A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19186"/>
              </p:ext>
            </p:extLst>
          </p:nvPr>
        </p:nvGraphicFramePr>
        <p:xfrm>
          <a:off x="461781" y="1463810"/>
          <a:ext cx="8024813" cy="2847621"/>
        </p:xfrm>
        <a:graphic>
          <a:graphicData uri="http://schemas.openxmlformats.org/drawingml/2006/table">
            <a:tbl>
              <a:tblPr/>
              <a:tblGrid>
                <a:gridCol w="20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9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7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2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Attribute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Priority / Journey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Current Copy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Logic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Welcome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Goal: </a:t>
                      </a:r>
                      <a:r>
                        <a:rPr lang="en-US" sz="1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Excite &amp; Inform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Welcome to Marriott Bonvoy®. We’ve compiled some of our best offers and news just for you.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rgbClr val="0563C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hlinkClick r:id="rId3"/>
                        </a:rPr>
                        <a:t>https://www.marriott.com/loyalty.mi</a:t>
                      </a: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Assign to basic members who are new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Onboard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Goal: Introduction to digital platform 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Earning is easy. Create your online account and discover the many ways to earn points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solidFill>
                            <a:srgbClr val="0563C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  <a:hlinkClick r:id="rId4"/>
                        </a:rPr>
                        <a:t>https://www.marriott.com/loyalty/earn.mi</a:t>
                      </a: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Assign to non-profilers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Onboard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Goal: Education on redeeming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Learn how to redeem your points for nights &amp; upgrades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Activate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Goal: </a:t>
                      </a:r>
                      <a:r>
                        <a:rPr lang="en-US" sz="1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Encourage booking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Plan a trip now…..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New member with no stay in X months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Activate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Goal: </a:t>
                      </a:r>
                      <a:r>
                        <a:rPr lang="en-US" sz="1000" i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Recognize booking</a:t>
                      </a:r>
                      <a:endParaRPr lang="en-US" sz="1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We hope you’ve enjoyed your recent with Marriott Bonvoy®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Member with recent stay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3FBE1B-A7ED-5747-80E4-372256ED44BB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620E2B-EE5A-2A4C-A1A3-F9C98733B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B3DC69D-60ED-BEBB-726F-F7EA8EDB1CE3}"/>
              </a:ext>
            </a:extLst>
          </p:cNvPr>
          <p:cNvSpPr txBox="1">
            <a:spLocks/>
          </p:cNvSpPr>
          <p:nvPr/>
        </p:nvSpPr>
        <p:spPr>
          <a:xfrm>
            <a:off x="461781" y="950739"/>
            <a:ext cx="8321192" cy="887421"/>
          </a:xfrm>
          <a:prstGeom prst="rect">
            <a:avLst/>
          </a:prstGeom>
        </p:spPr>
        <p:txBody>
          <a:bodyPr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88C69"/>
              </a:buClr>
              <a:buNone/>
              <a:defRPr/>
            </a:pPr>
            <a:endParaRPr lang="en-US" sz="1400" dirty="0">
              <a:latin typeface="Calibri Light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CB4EB-8E17-3215-8DA5-EE7FAD591621}"/>
              </a:ext>
            </a:extLst>
          </p:cNvPr>
          <p:cNvSpPr txBox="1"/>
          <p:nvPr/>
        </p:nvSpPr>
        <p:spPr>
          <a:xfrm>
            <a:off x="453483" y="796850"/>
            <a:ext cx="699960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defTabSz="4572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14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Apply Milestone Messaging testing opportunities to welcome new members - propelling excitement, education and activation</a:t>
            </a:r>
          </a:p>
        </p:txBody>
      </p:sp>
    </p:spTree>
    <p:extLst>
      <p:ext uri="{BB962C8B-B14F-4D97-AF65-F5344CB8AC3E}">
        <p14:creationId xmlns:p14="http://schemas.microsoft.com/office/powerpoint/2010/main" val="402027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5304970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Pull through the Brand Portfolio Campaign in June’s Core MAU - highlight the featured brands of the campaign in subsequent Core MAUs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Test various CTAs, module design and creative elements in subsequent Core MAUs to propel education and excitement</a:t>
            </a: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inclusion of new hotel spotlights and over time module design e.g., animated carousel </a:t>
            </a:r>
            <a:endParaRPr lang="en-US" sz="14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Considerations: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Landing page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experience for new hotel spotlights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Brand Education &amp; Content | Testing Opportunities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FEDBA-0098-E68F-EE1C-56E46941C1F9}"/>
              </a:ext>
            </a:extLst>
          </p:cNvPr>
          <p:cNvSpPr txBox="1"/>
          <p:nvPr/>
        </p:nvSpPr>
        <p:spPr>
          <a:xfrm>
            <a:off x="6024282" y="1020416"/>
            <a:ext cx="2727832" cy="19451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Brand Awareness Tactics To Test: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Portfolio Campaign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Propensity Model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New Hotel Spotlights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Showcase</a:t>
            </a:r>
          </a:p>
          <a:p>
            <a:pPr marL="0" marR="0" lvl="2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app module placement on a monthly or quarterly cadence targeting members who have not downloaded the app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Leverage targeting and CTAs related to upcoming trip, recent stay and all other members who have not downloaded the app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Considerations:</a:t>
            </a:r>
            <a:endParaRPr lang="en-US" sz="1400" b="1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Account Management set up is required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Could start testing in the June Core MAU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Will be implementing an evergreen app download footer feature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App Downloads | Testing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1843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6458429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Testing Opportunities: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Incorporate the usage of video within Core MAU to bring the brand to life in the inbox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Test the inclusion of videos to drive brand education and engagement KPIs e.g., CTR 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Video content e.g., </a:t>
            </a:r>
            <a:r>
              <a:rPr lang="en-US" sz="1600" dirty="0">
                <a:latin typeface="Calibri Light"/>
                <a:ea typeface="Roboto Light"/>
                <a:cs typeface="Arial"/>
              </a:rPr>
              <a:t>travel inspiration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, brand showcase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Module design / placement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Animated creative elements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Considerations: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Landing page experience</a:t>
            </a:r>
          </a:p>
          <a:p>
            <a:pPr marL="285750" lvl="2" indent="-285750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Inclusion Of Videos | Testing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2334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B2F9-207C-4D0D-9CA0-04EFA3F6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64" y="418141"/>
            <a:ext cx="8225019" cy="666960"/>
          </a:xfrm>
        </p:spPr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Today, we will discuss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31F01-3094-4713-B139-C19C4CDBE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EDE4F9D-47BF-4675-8F9E-34BB10CBD60A}"/>
              </a:ext>
            </a:extLst>
          </p:cNvPr>
          <p:cNvSpPr txBox="1">
            <a:spLocks/>
          </p:cNvSpPr>
          <p:nvPr/>
        </p:nvSpPr>
        <p:spPr>
          <a:xfrm>
            <a:off x="535779" y="1133140"/>
            <a:ext cx="8065141" cy="34784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dirty="0">
                <a:latin typeface="+mn-lt"/>
              </a:rPr>
              <a:t>Strategy - Business objectives, program goals, and test &amp; learn agenda  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+mn-lt"/>
              </a:rPr>
              <a:t>Creative - New creative concepts 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+mn-lt"/>
              </a:rPr>
              <a:t>Process – Workflow go-forward approach 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+mn-lt"/>
              </a:rPr>
              <a:t>Next steps  </a:t>
            </a:r>
          </a:p>
        </p:txBody>
      </p:sp>
    </p:spTree>
    <p:extLst>
      <p:ext uri="{BB962C8B-B14F-4D97-AF65-F5344CB8AC3E}">
        <p14:creationId xmlns:p14="http://schemas.microsoft.com/office/powerpoint/2010/main" val="295134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dirty="0">
              <a:latin typeface="Calibri Light"/>
              <a:ea typeface="Roboto Light"/>
              <a:cs typeface="Arial"/>
            </a:endParaRPr>
          </a:p>
          <a:p>
            <a:pPr marL="456565" lvl="3" indent="0" defTabSz="457189">
              <a:spcBef>
                <a:spcPct val="20000"/>
              </a:spcBef>
              <a:buNone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Test Plan Construct Example | Overall Test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20907-851B-6B57-5509-85F551817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67" y="1015094"/>
            <a:ext cx="5860065" cy="32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dirty="0">
              <a:latin typeface="Calibri Light"/>
              <a:ea typeface="Roboto Light"/>
              <a:cs typeface="Arial"/>
            </a:endParaRPr>
          </a:p>
          <a:p>
            <a:pPr marL="456565" lvl="3" indent="0" defTabSz="457189">
              <a:spcBef>
                <a:spcPct val="20000"/>
              </a:spcBef>
              <a:buNone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Test Plan Construct Example | Test Offers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03161-26E6-62CC-D0BC-629190E5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080" y="1015094"/>
            <a:ext cx="5743839" cy="323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dirty="0">
              <a:latin typeface="Calibri Light"/>
              <a:ea typeface="Roboto Light"/>
              <a:cs typeface="Arial"/>
            </a:endParaRPr>
          </a:p>
          <a:p>
            <a:pPr marL="456565" lvl="3" indent="0" defTabSz="457189">
              <a:spcBef>
                <a:spcPct val="20000"/>
              </a:spcBef>
              <a:buNone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Test Plan Construct Example | Test Audience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7ADF1EE7-5D27-147D-F702-DEDBA3E12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0080" y="1015094"/>
            <a:ext cx="5743839" cy="32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FC7E9-1C6D-DF4E-AFAC-D80BDC8F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2023 Program KPI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6F125-2E70-DD4A-83C5-3A6A75DB7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863214B0-0D05-194B-BA7D-E5A1CEE1B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121285"/>
              </p:ext>
            </p:extLst>
          </p:nvPr>
        </p:nvGraphicFramePr>
        <p:xfrm>
          <a:off x="461780" y="782664"/>
          <a:ext cx="7875396" cy="3064790"/>
        </p:xfrm>
        <a:graphic>
          <a:graphicData uri="http://schemas.openxmlformats.org/drawingml/2006/table">
            <a:tbl>
              <a:tblPr/>
              <a:tblGrid>
                <a:gridCol w="2459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906">
                  <a:extLst>
                    <a:ext uri="{9D8B030D-6E8A-4147-A177-3AD203B41FA5}">
                      <a16:colId xmlns:a16="http://schemas.microsoft.com/office/drawing/2014/main" val="4020623003"/>
                    </a:ext>
                  </a:extLst>
                </a:gridCol>
                <a:gridCol w="1353906">
                  <a:extLst>
                    <a:ext uri="{9D8B030D-6E8A-4147-A177-3AD203B41FA5}">
                      <a16:colId xmlns:a16="http://schemas.microsoft.com/office/drawing/2014/main" val="2634369484"/>
                    </a:ext>
                  </a:extLst>
                </a:gridCol>
                <a:gridCol w="1353906">
                  <a:extLst>
                    <a:ext uri="{9D8B030D-6E8A-4147-A177-3AD203B41FA5}">
                      <a16:colId xmlns:a16="http://schemas.microsoft.com/office/drawing/2014/main" val="2052298643"/>
                    </a:ext>
                  </a:extLst>
                </a:gridCol>
              </a:tblGrid>
              <a:tr h="3249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Fiscal Year KPIs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CTR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Unsub Rate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Revenue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Room Nights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2019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2.06%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0.21%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$47.4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278.0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Brown-Regular" charset="0"/>
                          <a:cs typeface="Calibri Light" panose="020F0302020204030204" pitchFamily="34" charset="0"/>
                        </a:rPr>
                        <a:t>2022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1.31%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$25.9 M*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133.2 K*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First 6 Months 2022                                   (Jan. - Jun.)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$16.5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84.0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2023 Program KPI Goals 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$2.1 M         Monthly Avg.                    </a:t>
                      </a:r>
                      <a:r>
                        <a:rPr lang="en-US" sz="9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(Once Reporting Is Fixed)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11.0 K         Monthly Avg.    </a:t>
                      </a:r>
                      <a:r>
                        <a:rPr lang="en-US" sz="9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</a:t>
                      </a:r>
                      <a:r>
                        <a:rPr lang="en-US" sz="9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Once Reporting Is Fixed)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93B0ED3-44E7-CB48-8851-DCE494A7D5F3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A79BE1-F2BB-3946-A37A-367393BF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27BC2-FBB5-859D-7819-91802F5CC09B}"/>
              </a:ext>
            </a:extLst>
          </p:cNvPr>
          <p:cNvSpPr txBox="1"/>
          <p:nvPr/>
        </p:nvSpPr>
        <p:spPr>
          <a:xfrm>
            <a:off x="2131870" y="4420514"/>
            <a:ext cx="45352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*Revenue and Room Nights KPIs have been impacted by current reporting issues  </a:t>
            </a:r>
          </a:p>
        </p:txBody>
      </p:sp>
    </p:spTree>
    <p:extLst>
      <p:ext uri="{BB962C8B-B14F-4D97-AF65-F5344CB8AC3E}">
        <p14:creationId xmlns:p14="http://schemas.microsoft.com/office/powerpoint/2010/main" val="1390878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FC7E9-1C6D-DF4E-AFAC-D80BDC8F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2023 Member Level KPI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6F125-2E70-DD4A-83C5-3A6A75DB7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aphicFrame>
        <p:nvGraphicFramePr>
          <p:cNvPr id="5" name="Table Placeholder 5">
            <a:extLst>
              <a:ext uri="{FF2B5EF4-FFF2-40B4-BE49-F238E27FC236}">
                <a16:creationId xmlns:a16="http://schemas.microsoft.com/office/drawing/2014/main" id="{863214B0-0D05-194B-BA7D-E5A1CEE1B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969850"/>
              </p:ext>
            </p:extLst>
          </p:nvPr>
        </p:nvGraphicFramePr>
        <p:xfrm>
          <a:off x="461779" y="782665"/>
          <a:ext cx="8225020" cy="3644131"/>
        </p:xfrm>
        <a:graphic>
          <a:graphicData uri="http://schemas.openxmlformats.org/drawingml/2006/table">
            <a:tbl>
              <a:tblPr/>
              <a:tblGrid>
                <a:gridCol w="2568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012">
                  <a:extLst>
                    <a:ext uri="{9D8B030D-6E8A-4147-A177-3AD203B41FA5}">
                      <a16:colId xmlns:a16="http://schemas.microsoft.com/office/drawing/2014/main" val="4020623003"/>
                    </a:ext>
                  </a:extLst>
                </a:gridCol>
                <a:gridCol w="1414012">
                  <a:extLst>
                    <a:ext uri="{9D8B030D-6E8A-4147-A177-3AD203B41FA5}">
                      <a16:colId xmlns:a16="http://schemas.microsoft.com/office/drawing/2014/main" val="2634369484"/>
                    </a:ext>
                  </a:extLst>
                </a:gridCol>
                <a:gridCol w="1414012">
                  <a:extLst>
                    <a:ext uri="{9D8B030D-6E8A-4147-A177-3AD203B41FA5}">
                      <a16:colId xmlns:a16="http://schemas.microsoft.com/office/drawing/2014/main" val="2052298643"/>
                    </a:ext>
                  </a:extLst>
                </a:gridCol>
              </a:tblGrid>
              <a:tr h="2867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2022 Member Level KPIs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CTR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Unsub Rate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Revenue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lkCn BT" charset="0"/>
                          <a:cs typeface="Calibri Light" panose="020F0302020204030204" pitchFamily="34" charset="0"/>
                        </a:rPr>
                        <a:t>Room Nights</a:t>
                      </a:r>
                    </a:p>
                  </a:txBody>
                  <a:tcPr marL="178295" marR="178295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Basic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0.89%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$16.7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77.3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Brown-Regular" charset="0"/>
                          <a:cs typeface="Calibri Light" panose="020F0302020204030204" pitchFamily="34" charset="0"/>
                        </a:rPr>
                        <a:t>Silver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2.53%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$2.8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17.7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Gold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3.30%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$3.7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21.8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Platinum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5.12%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$1.1 M</a:t>
                      </a:r>
                      <a:endParaRPr lang="en-US" sz="9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7.0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Titanium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5.63%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$1.1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53532"/>
                  </a:ext>
                </a:extLst>
              </a:tr>
              <a:tr h="35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Ambassador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5.78%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0.02%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$338.9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1.9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853587"/>
                  </a:ext>
                </a:extLst>
              </a:tr>
              <a:tr h="359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2022 Member Total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1.31%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$25.9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133.9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79640"/>
                  </a:ext>
                </a:extLst>
              </a:tr>
              <a:tr h="6212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rgbClr val="231C17"/>
                          </a:solidFill>
                          <a:latin typeface="Swiss721 BT" charset="0"/>
                          <a:ea typeface="Swiss721 BT" charset="0"/>
                          <a:cs typeface="Swiss721 B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Swiss721 BT" charset="0"/>
                          <a:cs typeface="Calibri Light" panose="020F0302020204030204" pitchFamily="34" charset="0"/>
                        </a:rPr>
                        <a:t>2023 Member Level KPI Goals</a:t>
                      </a:r>
                    </a:p>
                  </a:txBody>
                  <a:tcPr marL="178295" marR="17829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0.13%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$2.1 M         Monthly Avg.                    </a:t>
                      </a:r>
                      <a:r>
                        <a:rPr lang="en-US" sz="900" b="1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(Once Reporting Is Fixed)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                                11.0 K           Monthly Avg.      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(Once Reporting Is Fixed)</a:t>
                      </a:r>
                    </a:p>
                    <a:p>
                      <a:pPr algn="ctr"/>
                      <a:endParaRPr lang="en-US" sz="1200" b="1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395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93B0ED3-44E7-CB48-8851-DCE494A7D5F3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A79BE1-F2BB-3946-A37A-367393BF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80E9B-ED77-21E8-0D15-8226A56607AE}"/>
              </a:ext>
            </a:extLst>
          </p:cNvPr>
          <p:cNvSpPr txBox="1"/>
          <p:nvPr/>
        </p:nvSpPr>
        <p:spPr>
          <a:xfrm>
            <a:off x="2131870" y="4420514"/>
            <a:ext cx="45352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*Revenue and Room Nights KPIs have been impacted by current reporting issues  </a:t>
            </a:r>
          </a:p>
        </p:txBody>
      </p:sp>
    </p:spTree>
    <p:extLst>
      <p:ext uri="{BB962C8B-B14F-4D97-AF65-F5344CB8AC3E}">
        <p14:creationId xmlns:p14="http://schemas.microsoft.com/office/powerpoint/2010/main" val="1377184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Initially track click activity to establish baseline KPIs for Cobrand Acquisition messaging </a:t>
            </a: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Data Axle to track click activity on these modules for existing card holders and                    non-card holders</a:t>
            </a:r>
          </a:p>
          <a:p>
            <a:pPr marL="605155" lvl="3" indent="-285115">
              <a:spcBef>
                <a:spcPct val="20000"/>
              </a:spcBef>
              <a:buClr>
                <a:srgbClr val="F88C69"/>
              </a:buClr>
              <a:buSzPct val="100000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Will start to measure engagement based on module placement via clicks</a:t>
            </a:r>
          </a:p>
          <a:p>
            <a:pPr marL="605155" lvl="3" indent="-285115">
              <a:spcBef>
                <a:spcPct val="20000"/>
              </a:spcBef>
              <a:buClr>
                <a:srgbClr val="F88C69"/>
              </a:buClr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Scope effort to attribute MAU cobrand clicks to new card holders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2023 Loyalty Goals | Cobrand Acquisition </a:t>
            </a:r>
          </a:p>
        </p:txBody>
      </p:sp>
    </p:spTree>
    <p:extLst>
      <p:ext uri="{BB962C8B-B14F-4D97-AF65-F5344CB8AC3E}">
        <p14:creationId xmlns:p14="http://schemas.microsoft.com/office/powerpoint/2010/main" val="29628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Develop communication strategy for mobile app content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Frequency 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Personalization e.g., Upcoming Trip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latin typeface="Calibri Light"/>
                <a:ea typeface="Roboto Light"/>
                <a:cs typeface="Arial"/>
              </a:rPr>
              <a:t>Types of CTAs</a:t>
            </a:r>
          </a:p>
          <a:p>
            <a:pPr marL="320040" lvl="3" indent="0">
              <a:spcBef>
                <a:spcPct val="20000"/>
              </a:spcBef>
              <a:buSzPct val="100000"/>
              <a:buNone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Account Management to coordinate with the App Team to utilize the correct links and to set up a reporting cadence </a:t>
            </a:r>
          </a:p>
          <a:p>
            <a:pPr marL="605155" lvl="3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Once defined Data Axle to track for three months to establish baseline KPIs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sz="1600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2023 Loyalty Goals | App Downloads</a:t>
            </a:r>
          </a:p>
        </p:txBody>
      </p:sp>
    </p:spTree>
    <p:extLst>
      <p:ext uri="{BB962C8B-B14F-4D97-AF65-F5344CB8AC3E}">
        <p14:creationId xmlns:p14="http://schemas.microsoft.com/office/powerpoint/2010/main" val="6192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4E5A19-6DF5-2D4F-A0B6-2D245EFE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5500E46-2E6F-B74B-B44D-9FBA50CCC846}"/>
              </a:ext>
            </a:extLst>
          </p:cNvPr>
          <p:cNvSpPr txBox="1">
            <a:spLocks/>
          </p:cNvSpPr>
          <p:nvPr/>
        </p:nvSpPr>
        <p:spPr bwMode="auto">
          <a:xfrm>
            <a:off x="3324386" y="2631310"/>
            <a:ext cx="2518475" cy="29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Tx/>
              <a:buNone/>
              <a:defRPr sz="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100" b="0" i="0" kern="120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00" dirty="0">
                <a:solidFill>
                  <a:schemeClr val="bg1"/>
                </a:solidFill>
              </a:rPr>
              <a:t>SHERATON ADDIS, A LUXURY COLLECTION HOTEL, </a:t>
            </a:r>
            <a:br>
              <a:rPr lang="en-US" sz="500" dirty="0">
                <a:solidFill>
                  <a:schemeClr val="bg1"/>
                </a:solidFill>
              </a:rPr>
            </a:br>
            <a:r>
              <a:rPr lang="en-US" sz="500" dirty="0">
                <a:solidFill>
                  <a:schemeClr val="bg1"/>
                </a:solidFill>
              </a:rPr>
              <a:t>ADDIS ABABA, ETHIOPIA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885C7-B112-504F-8BC1-EDE68B9B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13" y="401502"/>
            <a:ext cx="8225019" cy="4616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App Download CTA Examples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1E7CC-94A2-717A-00AC-1E04FA8A5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21" t="32591" r="27869" b="41806"/>
          <a:stretch/>
        </p:blipFill>
        <p:spPr>
          <a:xfrm>
            <a:off x="313136" y="1588107"/>
            <a:ext cx="4222928" cy="12088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F2C09-D741-2F6C-8443-2C7E71FCF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0" t="28332" r="27868" b="22504"/>
          <a:stretch/>
        </p:blipFill>
        <p:spPr>
          <a:xfrm>
            <a:off x="4663090" y="1588107"/>
            <a:ext cx="4167774" cy="2300514"/>
          </a:xfrm>
          <a:prstGeom prst="rect">
            <a:avLst/>
          </a:prstGeom>
          <a:solidFill>
            <a:schemeClr val="accent2"/>
          </a:solidFill>
          <a:ln>
            <a:solidFill>
              <a:srgbClr val="F88C69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A9E298-B5BC-4232-67BB-A729EBA86B89}"/>
              </a:ext>
            </a:extLst>
          </p:cNvPr>
          <p:cNvSpPr txBox="1"/>
          <p:nvPr/>
        </p:nvSpPr>
        <p:spPr>
          <a:xfrm>
            <a:off x="471113" y="1013605"/>
            <a:ext cx="6260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Upcoming Trip &amp; Recent Stay CTA Examples </a:t>
            </a:r>
          </a:p>
        </p:txBody>
      </p:sp>
    </p:spTree>
    <p:extLst>
      <p:ext uri="{BB962C8B-B14F-4D97-AF65-F5344CB8AC3E}">
        <p14:creationId xmlns:p14="http://schemas.microsoft.com/office/powerpoint/2010/main" val="1363724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2" y="1015094"/>
            <a:ext cx="4821730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Start to measure brand awareness and affiliation in 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can start tracking if members are staying at more than one brand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Can track across all brands if a member has stayed at 0, 1, 2 to 3 or 4+ brands in the last 30 days to measure movement quarter over quarter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to provide metrics and insights via Quarterly Reviews </a:t>
            </a: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2023 Loyalty Goals | Brand Awareness &amp; Affiliation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D7ECF-4E54-1C06-FEAE-BF9911110235}"/>
              </a:ext>
            </a:extLst>
          </p:cNvPr>
          <p:cNvSpPr txBox="1"/>
          <p:nvPr/>
        </p:nvSpPr>
        <p:spPr>
          <a:xfrm>
            <a:off x="6024282" y="1020416"/>
            <a:ext cx="2727832" cy="19451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Brand Awareness Tactics To Apply: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Portfolio Campaign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Propensity Model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New Hotel Spotlights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Brand Showcase</a:t>
            </a:r>
          </a:p>
          <a:p>
            <a:pPr marL="0" marR="0" lvl="2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tabLst/>
              <a:defRPr/>
            </a:pPr>
            <a:endParaRPr lang="en-US" sz="1400" dirty="0">
              <a:solidFill>
                <a:srgbClr val="231C17"/>
              </a:solidFill>
              <a:highlight>
                <a:srgbClr val="FFFF00"/>
              </a:highlight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endParaRPr lang="en-US" sz="1400" dirty="0">
              <a:solidFill>
                <a:srgbClr val="231C17"/>
              </a:solidFill>
              <a:latin typeface="Calibri Light" panose="020F0302020204030204" pitchFamily="34" charset="0"/>
              <a:ea typeface="Roboto Ligh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Start to measure driving point actives in 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can start tracking if members are earning, redeeming, doing both or none at all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Can track all emailable members for the last 30 days at the member level for Core MAU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to provide counts for those members who have activity in the past 30 days vs. no activity in the past 30 days via Quarterly Reviews 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2023 Loyalty Goals | Driving Point Actives</a:t>
            </a:r>
          </a:p>
        </p:txBody>
      </p:sp>
    </p:spTree>
    <p:extLst>
      <p:ext uri="{BB962C8B-B14F-4D97-AF65-F5344CB8AC3E}">
        <p14:creationId xmlns:p14="http://schemas.microsoft.com/office/powerpoint/2010/main" val="11664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06A36469-B0BB-55B8-0EDA-66844F6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" y="82309"/>
            <a:ext cx="4543200" cy="4978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B16E6-55FC-4FA7-8B54-35AFEB07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C6CD-025F-4438-E08A-9A8C363BE46B}"/>
              </a:ext>
            </a:extLst>
          </p:cNvPr>
          <p:cNvSpPr txBox="1"/>
          <p:nvPr/>
        </p:nvSpPr>
        <p:spPr>
          <a:xfrm>
            <a:off x="1616400" y="4800150"/>
            <a:ext cx="1654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SHERATON MAUI RESORT &amp; SPA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6F8D28-2F5B-7019-DA25-401A58E4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1" y="4593600"/>
            <a:ext cx="334743" cy="333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151F9-BA1A-4A82-9C42-B83BE1430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7261" y="2073829"/>
            <a:ext cx="2828837" cy="388231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alt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30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2" y="1015095"/>
            <a:ext cx="5367295" cy="3341752"/>
          </a:xfrm>
        </p:spPr>
        <p:txBody>
          <a:bodyPr/>
          <a:lstStyle/>
          <a:p>
            <a:pPr marL="0" lvl="2" indent="0">
              <a:spcBef>
                <a:spcPct val="20000"/>
              </a:spcBef>
              <a:buSzPct val="100000"/>
              <a:buNone/>
              <a:defRPr/>
            </a:pPr>
            <a:r>
              <a:rPr lang="en-US" sz="16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Tenure Segments:</a:t>
            </a: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The logic for these segments needs to be updated to capture additional activity e.g., click activity for          accurate tracking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can create a secondary segment of our own criteria to enable the Data Team to provide monthly reporting for Core MAU moving forward</a:t>
            </a: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/>
              <a:cs typeface="Arial"/>
            </a:endParaRPr>
          </a:p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New Key Segments (High ADR, HVT &amp; Opportunity Segments)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"/>
                <a:ea typeface="Roboto Light"/>
                <a:cs typeface="Arial"/>
              </a:rPr>
              <a:t>: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Data Axle will track and establish baseline KPIs for the new key segments once they become available</a:t>
            </a:r>
          </a:p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None/>
              <a:tabLst/>
              <a:defRPr/>
            </a:pP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</a:p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Lifecycle Stages: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Tied to the First 100 Days initiative*                                       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ea typeface="Roboto Light"/>
                <a:cs typeface="Arial"/>
              </a:rPr>
              <a:t>(*Will need to be determined moving forward)</a:t>
            </a: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marR="0" lvl="2" indent="-285115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ea typeface="Roboto Light"/>
              <a:cs typeface="Arial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2023 Baseline KPIs To Be Tracked &amp; Established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66EB7-DECA-E7F5-1B4F-BC8D877FA3B7}"/>
              </a:ext>
            </a:extLst>
          </p:cNvPr>
          <p:cNvSpPr txBox="1"/>
          <p:nvPr/>
        </p:nvSpPr>
        <p:spPr>
          <a:xfrm>
            <a:off x="6024282" y="1020416"/>
            <a:ext cx="2727832" cy="194514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2" indent="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Tenure Segments: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Non-Member Stayers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Basic New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Basic Tenured Engaged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Basic Tenured Unengaged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Elite New 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Elite Tenured Silver_Gold </a:t>
            </a:r>
          </a:p>
          <a:p>
            <a:pPr marL="285750" marR="0" lvl="2" indent="-285750" algn="l" defTabSz="4572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88C69"/>
              </a:buClr>
              <a:buSzPct val="6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1400" dirty="0">
                <a:solidFill>
                  <a:srgbClr val="231C17"/>
                </a:solidFill>
                <a:latin typeface="Calibri Light" panose="020F0302020204030204" pitchFamily="34" charset="0"/>
                <a:ea typeface="Roboto Light"/>
                <a:cs typeface="Calibri Light" panose="020F0302020204030204" pitchFamily="34" charset="0"/>
              </a:rPr>
              <a:t>Elite Tenured PL_TT_AM</a:t>
            </a:r>
          </a:p>
        </p:txBody>
      </p:sp>
    </p:spTree>
    <p:extLst>
      <p:ext uri="{BB962C8B-B14F-4D97-AF65-F5344CB8AC3E}">
        <p14:creationId xmlns:p14="http://schemas.microsoft.com/office/powerpoint/2010/main" val="32315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F8941-5244-7042-9F4E-B429D9E7B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F8AC289C-9866-934E-9153-DF1D76D9BBFB}"/>
              </a:ext>
            </a:extLst>
          </p:cNvPr>
          <p:cNvSpPr>
            <a:spLocks noGrp="1" noChangeAspect="1"/>
          </p:cNvSpPr>
          <p:nvPr/>
        </p:nvSpPr>
        <p:spPr>
          <a:xfrm flipH="1">
            <a:off x="631381" y="1474104"/>
            <a:ext cx="1067426" cy="10743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vert="horz" wrap="none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Calibri Light" panose="020F0302020204030204" pitchFamily="34" charset="0"/>
                <a:ea typeface="Swiss721 BlkCn BT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CF7A25E-CBB6-DE42-834A-245B42B23F27}"/>
              </a:ext>
            </a:extLst>
          </p:cNvPr>
          <p:cNvSpPr>
            <a:spLocks noGrp="1" noChangeAspect="1"/>
          </p:cNvSpPr>
          <p:nvPr/>
        </p:nvSpPr>
        <p:spPr>
          <a:xfrm flipH="1">
            <a:off x="2333796" y="1474104"/>
            <a:ext cx="1066196" cy="10743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vert="horz" wrap="none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>
                <a:latin typeface="Calibri Light" panose="020F0302020204030204" pitchFamily="34" charset="0"/>
                <a:ea typeface="Swiss721 BlkCn BT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2BC263D-08B3-2148-8ADD-C09D97F80C4C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4034981" y="1473854"/>
            <a:ext cx="1067426" cy="107477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Calibri Light" panose="020F0302020204030204" pitchFamily="34" charset="0"/>
                <a:ea typeface="Swiss721 BlkCn BT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6E7D0A3-82C8-7742-A4FE-9388E5CD2601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5737396" y="1469778"/>
            <a:ext cx="1066196" cy="106513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Calibri Light" panose="020F0302020204030204" pitchFamily="34" charset="0"/>
                <a:ea typeface="Swiss721 BlkCn BT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48BA6AD4-4D51-CC4C-95E9-E33ADA2E5D12}"/>
              </a:ext>
            </a:extLst>
          </p:cNvPr>
          <p:cNvSpPr txBox="1">
            <a:spLocks noChangeAspect="1"/>
          </p:cNvSpPr>
          <p:nvPr/>
        </p:nvSpPr>
        <p:spPr>
          <a:xfrm flipH="1">
            <a:off x="7438581" y="1469778"/>
            <a:ext cx="1067426" cy="106513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Calibri Light" panose="020F0302020204030204" pitchFamily="34" charset="0"/>
                <a:ea typeface="Swiss721 BlkCn BT" charset="0"/>
                <a:cs typeface="Calibri Light" panose="020F0302020204030204" pitchFamily="34" charset="0"/>
              </a:rPr>
              <a:t>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89DEEA-0529-944E-BE92-854B3E735898}"/>
              </a:ext>
            </a:extLst>
          </p:cNvPr>
          <p:cNvGrpSpPr/>
          <p:nvPr/>
        </p:nvGrpSpPr>
        <p:grpSpPr>
          <a:xfrm>
            <a:off x="356297" y="2664943"/>
            <a:ext cx="1617594" cy="1284976"/>
            <a:chOff x="389007" y="2842366"/>
            <a:chExt cx="1617594" cy="1284976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5CDC7403-4FB1-3942-AE88-FA2721348329}"/>
                </a:ext>
              </a:extLst>
            </p:cNvPr>
            <p:cNvSpPr txBox="1">
              <a:spLocks/>
            </p:cNvSpPr>
            <p:nvPr/>
          </p:nvSpPr>
          <p:spPr>
            <a:xfrm>
              <a:off x="389007" y="2842366"/>
              <a:ext cx="1617594" cy="279400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  <a:defRPr/>
              </a:pPr>
              <a:endParaRPr lang="en-US" sz="1200" dirty="0">
                <a:latin typeface="Times New Roman" panose="02020603050405020304" pitchFamily="18" charset="0"/>
                <a:ea typeface="Swiss721 BT" charset="0"/>
                <a:cs typeface="Swiss721 BT" charset="0"/>
              </a:endParaRP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77BB5FB9-85EB-FB4F-AB07-A98DA0A8774D}"/>
                </a:ext>
              </a:extLst>
            </p:cNvPr>
            <p:cNvSpPr txBox="1">
              <a:spLocks/>
            </p:cNvSpPr>
            <p:nvPr/>
          </p:nvSpPr>
          <p:spPr>
            <a:xfrm>
              <a:off x="389007" y="2851408"/>
              <a:ext cx="1617594" cy="1275934"/>
            </a:xfrm>
            <a:prstGeom prst="rect">
              <a:avLst/>
            </a:prstGeom>
            <a:noFill/>
          </p:spPr>
          <p:txBody>
            <a:bodyPr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Calibri Light" panose="020F0302020204030204" pitchFamily="34" charset="0"/>
                  <a:ea typeface="Swiss721 BT" charset="0"/>
                  <a:cs typeface="Calibri Light" panose="020F0302020204030204" pitchFamily="34" charset="0"/>
                </a:rPr>
                <a:t>Develop Test &amp; Learn Agenda To Propel / Inform Personalization &amp; Dynamic Content</a:t>
              </a:r>
            </a:p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endParaRPr lang="en-US" sz="1050" dirty="0">
                <a:ea typeface="Swiss721 BT" charset="0"/>
                <a:cs typeface="Swiss721 BT" charset="0"/>
              </a:endParaRPr>
            </a:p>
          </p:txBody>
        </p:sp>
      </p:grp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C07DEE7-6EF0-0544-AD25-5D44A3FF11B2}"/>
              </a:ext>
            </a:extLst>
          </p:cNvPr>
          <p:cNvSpPr txBox="1">
            <a:spLocks/>
          </p:cNvSpPr>
          <p:nvPr/>
        </p:nvSpPr>
        <p:spPr>
          <a:xfrm>
            <a:off x="2042806" y="2664943"/>
            <a:ext cx="1617594" cy="1275934"/>
          </a:xfrm>
          <a:prstGeom prst="rect">
            <a:avLst/>
          </a:prstGeom>
          <a:noFill/>
        </p:spPr>
        <p:txBody>
          <a:bodyPr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Introduce Tailored Content By Segment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1050" dirty="0">
              <a:ea typeface="Swiss721 BT" charset="0"/>
              <a:cs typeface="Swiss721 BT" charset="0"/>
            </a:endParaRP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6C4CCE00-0155-7A4E-93AE-BD40218C28BF}"/>
              </a:ext>
            </a:extLst>
          </p:cNvPr>
          <p:cNvSpPr txBox="1">
            <a:spLocks/>
          </p:cNvSpPr>
          <p:nvPr/>
        </p:nvSpPr>
        <p:spPr>
          <a:xfrm>
            <a:off x="3774499" y="2664942"/>
            <a:ext cx="1617594" cy="1492119"/>
          </a:xfrm>
          <a:prstGeom prst="rect">
            <a:avLst/>
          </a:prstGeom>
          <a:noFill/>
        </p:spPr>
        <p:txBody>
          <a:bodyPr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Enhance Brand Education By Utilizing: Brand Portfolio Campaign, Brand Propensity Model, New Hotel Spotlights &amp; Brand Showcase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1050" dirty="0">
              <a:ea typeface="Swiss721 BT" charset="0"/>
              <a:cs typeface="Swiss721 BT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15B6CC7A-F35D-C745-967C-FDC43AC8CC5F}"/>
              </a:ext>
            </a:extLst>
          </p:cNvPr>
          <p:cNvSpPr txBox="1">
            <a:spLocks/>
          </p:cNvSpPr>
          <p:nvPr/>
        </p:nvSpPr>
        <p:spPr>
          <a:xfrm>
            <a:off x="5483600" y="2664943"/>
            <a:ext cx="1617594" cy="1275934"/>
          </a:xfrm>
          <a:prstGeom prst="rect">
            <a:avLst/>
          </a:prstGeom>
          <a:noFill/>
        </p:spPr>
        <p:txBody>
          <a:bodyPr anchor="t" anchorCtr="0"/>
          <a:lstStyle>
            <a:defPPr>
              <a:defRPr lang="en-US"/>
            </a:defPPr>
            <a:lvl1pPr marL="0" algn="ctr" defTabSz="914400" eaLnBrk="1" fontAlgn="auto" latinLnBrk="0" hangingPunct="1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Implement Surveys / Polls To Garner Content Interests</a:t>
            </a:r>
          </a:p>
          <a:p>
            <a:endParaRPr lang="en-US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2048342A-CF93-5749-9E47-B3FC6808B294}"/>
              </a:ext>
            </a:extLst>
          </p:cNvPr>
          <p:cNvSpPr txBox="1">
            <a:spLocks/>
          </p:cNvSpPr>
          <p:nvPr/>
        </p:nvSpPr>
        <p:spPr>
          <a:xfrm>
            <a:off x="7192700" y="2664943"/>
            <a:ext cx="1617594" cy="1275934"/>
          </a:xfrm>
          <a:prstGeom prst="rect">
            <a:avLst/>
          </a:prstGeom>
          <a:noFill/>
        </p:spPr>
        <p:txBody>
          <a:bodyPr anchor="t" anchorCtr="0"/>
          <a:lstStyle>
            <a:defPPr>
              <a:defRPr lang="en-US"/>
            </a:defPPr>
            <a:lvl1pPr marL="0" algn="ctr" defTabSz="914400" eaLnBrk="1" fontAlgn="auto" latinLnBrk="0" hangingPunct="1">
              <a:spcBef>
                <a:spcPts val="60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Kickoff 2024      Planning Efforts</a:t>
            </a:r>
          </a:p>
          <a:p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BE8ED9-2EF6-AC40-8E4D-431623B87AE9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A45E4F2-6293-D84E-975D-3BA106B9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2AF9A61-BCEB-8455-F3FD-7478CDC3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81" y="274320"/>
            <a:ext cx="8225019" cy="666960"/>
          </a:xfrm>
        </p:spPr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2023 Program Pillar Goals</a:t>
            </a:r>
            <a:endParaRPr lang="en-US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3816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3E6FF9-1A56-4D1E-AF06-2505501C6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8283"/>
              </p:ext>
            </p:extLst>
          </p:nvPr>
        </p:nvGraphicFramePr>
        <p:xfrm>
          <a:off x="708212" y="1472072"/>
          <a:ext cx="7988836" cy="3671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888">
                  <a:extLst>
                    <a:ext uri="{9D8B030D-6E8A-4147-A177-3AD203B41FA5}">
                      <a16:colId xmlns:a16="http://schemas.microsoft.com/office/drawing/2014/main" val="141011491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3461726047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40057914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22262812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63804999"/>
                    </a:ext>
                  </a:extLst>
                </a:gridCol>
              </a:tblGrid>
              <a:tr h="9088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Core MAU                   Program Roadmap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860815"/>
                  </a:ext>
                </a:extLst>
              </a:tr>
              <a:tr h="9088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Promotional Support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64749"/>
                  </a:ext>
                </a:extLst>
              </a:tr>
              <a:tr h="9088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377923"/>
                  </a:ext>
                </a:extLst>
              </a:tr>
              <a:tr h="94486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Quarterly Planning &amp; Business Reviews </a:t>
                      </a:r>
                    </a:p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Deployment Apr.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78820"/>
                  </a:ext>
                </a:extLst>
              </a:tr>
            </a:tbl>
          </a:graphicData>
        </a:graphic>
      </p:graphicFrame>
      <p:sp>
        <p:nvSpPr>
          <p:cNvPr id="14" name="Title 4">
            <a:extLst>
              <a:ext uri="{FF2B5EF4-FFF2-40B4-BE49-F238E27FC236}">
                <a16:creationId xmlns:a16="http://schemas.microsoft.com/office/drawing/2014/main" id="{9208E6BD-EE48-4C64-4472-6FFC1A49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Program Roadmap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59BD4357-EEAF-FCE6-D806-5D4CA985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080" y="843823"/>
            <a:ext cx="8404633" cy="461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Track key initiatives and program activities that will influence campaign development and performance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Update during quarterly planning sessions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01C34-0DF1-C764-0CDD-EAA0E0F889DB}"/>
              </a:ext>
            </a:extLst>
          </p:cNvPr>
          <p:cNvGrpSpPr/>
          <p:nvPr/>
        </p:nvGrpSpPr>
        <p:grpSpPr>
          <a:xfrm>
            <a:off x="2706059" y="2464147"/>
            <a:ext cx="5990988" cy="737925"/>
            <a:chOff x="2649858" y="2277881"/>
            <a:chExt cx="5990988" cy="7379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07223E-E08B-4F40-86C4-0FE9BFAE4C12}"/>
                </a:ext>
              </a:extLst>
            </p:cNvPr>
            <p:cNvSpPr/>
            <p:nvPr/>
          </p:nvSpPr>
          <p:spPr>
            <a:xfrm>
              <a:off x="2649858" y="2277881"/>
              <a:ext cx="5990988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Points.com Promo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0A39A5-2CCC-455F-876B-B87E1159E577}"/>
                </a:ext>
              </a:extLst>
            </p:cNvPr>
            <p:cNvSpPr/>
            <p:nvPr/>
          </p:nvSpPr>
          <p:spPr>
            <a:xfrm>
              <a:off x="7100300" y="2672295"/>
              <a:ext cx="1540546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Week of Wonders Oct.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4960038-3C34-27F6-ECF1-3D2283865BE8}"/>
                </a:ext>
              </a:extLst>
            </p:cNvPr>
            <p:cNvSpPr/>
            <p:nvPr/>
          </p:nvSpPr>
          <p:spPr>
            <a:xfrm>
              <a:off x="2649858" y="2475088"/>
              <a:ext cx="5990988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 Growth Initiatives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027BC8-151F-8668-55B6-E3803B9DA342}"/>
                </a:ext>
              </a:extLst>
            </p:cNvPr>
            <p:cNvSpPr/>
            <p:nvPr/>
          </p:nvSpPr>
          <p:spPr>
            <a:xfrm>
              <a:off x="4472781" y="2869502"/>
              <a:ext cx="3645297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 Portfolio Campaign May - Nov.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B34453-1E95-9208-C0AD-DF35451D97B0}"/>
              </a:ext>
            </a:extLst>
          </p:cNvPr>
          <p:cNvGrpSpPr/>
          <p:nvPr/>
        </p:nvGrpSpPr>
        <p:grpSpPr>
          <a:xfrm>
            <a:off x="2706059" y="3310868"/>
            <a:ext cx="5990988" cy="875161"/>
            <a:chOff x="2706059" y="3310868"/>
            <a:chExt cx="5990988" cy="8751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50F4D8-BEC9-4CCD-934F-8F149676E31E}"/>
                </a:ext>
              </a:extLst>
            </p:cNvPr>
            <p:cNvSpPr/>
            <p:nvPr/>
          </p:nvSpPr>
          <p:spPr>
            <a:xfrm>
              <a:off x="2706059" y="3687056"/>
              <a:ext cx="5989853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Uber LTO Feb., Mar. &amp; Jan. </a:t>
              </a:r>
              <a:endParaRPr lang="en-US" sz="1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12EB1-AEF3-4D20-BAEC-6A2150945711}"/>
                </a:ext>
              </a:extLst>
            </p:cNvPr>
            <p:cNvSpPr/>
            <p:nvPr/>
          </p:nvSpPr>
          <p:spPr>
            <a:xfrm>
              <a:off x="2707192" y="3310868"/>
              <a:ext cx="5989854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Cobrand: ACQ / ECM, LTO &amp; BAU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7E8B98-32D3-486A-8013-ED34B45EBE9E}"/>
                </a:ext>
              </a:extLst>
            </p:cNvPr>
            <p:cNvSpPr/>
            <p:nvPr/>
          </p:nvSpPr>
          <p:spPr>
            <a:xfrm>
              <a:off x="7472428" y="4039725"/>
              <a:ext cx="1224619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Year In Review Dec.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856AC0-E13D-0CB4-2A38-AE496241E84D}"/>
                </a:ext>
              </a:extLst>
            </p:cNvPr>
            <p:cNvSpPr/>
            <p:nvPr/>
          </p:nvSpPr>
          <p:spPr>
            <a:xfrm>
              <a:off x="2707192" y="3500298"/>
              <a:ext cx="5989854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Ongoing Support: Global Promo, Cobrand, Brand Awareness, Partnerships, Moments &amp; New Languages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5C16EF-E4E5-0CFB-DECE-0F3B076D01C0}"/>
                </a:ext>
              </a:extLst>
            </p:cNvPr>
            <p:cNvSpPr/>
            <p:nvPr/>
          </p:nvSpPr>
          <p:spPr>
            <a:xfrm>
              <a:off x="4759397" y="3862397"/>
              <a:ext cx="942156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EAT LTO Jun.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C6AFD7-FF62-2534-8AD6-F5A46749F0B7}"/>
                </a:ext>
              </a:extLst>
            </p:cNvPr>
            <p:cNvSpPr/>
            <p:nvPr/>
          </p:nvSpPr>
          <p:spPr>
            <a:xfrm>
              <a:off x="7182206" y="3862397"/>
              <a:ext cx="941832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EAT LTO Oct.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689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61C1-2327-4364-9E1C-AFFFBE670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9208E6BD-EE48-4C64-4472-6FFC1A49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Initial Test &amp; Learn Roadmap | Review &amp; Discussion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E337EAA-8390-E3FA-D951-C143F47B2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691" y="851835"/>
            <a:ext cx="8404633" cy="461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Track test and learn opportunities that will influence campaign optimization and performance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Update during quarterly planning sessions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E31F4-54A9-0553-44A6-47749E826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909308"/>
              </p:ext>
            </p:extLst>
          </p:nvPr>
        </p:nvGraphicFramePr>
        <p:xfrm>
          <a:off x="653144" y="1578076"/>
          <a:ext cx="7988836" cy="2986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888">
                  <a:extLst>
                    <a:ext uri="{9D8B030D-6E8A-4147-A177-3AD203B41FA5}">
                      <a16:colId xmlns:a16="http://schemas.microsoft.com/office/drawing/2014/main" val="141011491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3461726047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40057914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22262812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63804999"/>
                    </a:ext>
                  </a:extLst>
                </a:gridCol>
              </a:tblGrid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Core MAU                           Test &amp; Learn Roadmap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860815"/>
                  </a:ext>
                </a:extLst>
              </a:tr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IQ &amp; Segmentation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64749"/>
                  </a:ext>
                </a:extLst>
              </a:tr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Scalable Content &amp; 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377923"/>
                  </a:ext>
                </a:extLst>
              </a:tr>
              <a:tr h="7685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Offers &amp; Localization</a:t>
                      </a:r>
                    </a:p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78820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D1731-5C65-AA37-5705-F8BE2F2D1F34}"/>
              </a:ext>
            </a:extLst>
          </p:cNvPr>
          <p:cNvGrpSpPr/>
          <p:nvPr/>
        </p:nvGrpSpPr>
        <p:grpSpPr>
          <a:xfrm>
            <a:off x="4134263" y="2456052"/>
            <a:ext cx="4507717" cy="455578"/>
            <a:chOff x="4134262" y="2456052"/>
            <a:chExt cx="4507717" cy="4555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4114CB-40BE-813D-B776-05DADF8616AC}"/>
                </a:ext>
              </a:extLst>
            </p:cNvPr>
            <p:cNvSpPr/>
            <p:nvPr/>
          </p:nvSpPr>
          <p:spPr>
            <a:xfrm>
              <a:off x="4134262" y="2456052"/>
              <a:ext cx="4507717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Tailored Content By Segment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6799B7-AE92-0BA7-FE13-EAFF12EE13A1}"/>
                </a:ext>
              </a:extLst>
            </p:cNvPr>
            <p:cNvSpPr/>
            <p:nvPr/>
          </p:nvSpPr>
          <p:spPr>
            <a:xfrm>
              <a:off x="4933151" y="2765326"/>
              <a:ext cx="3708828" cy="14630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Key Segment Opportunities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B332BB-04D6-9435-8CAF-22030C6552E3}"/>
              </a:ext>
            </a:extLst>
          </p:cNvPr>
          <p:cNvGrpSpPr/>
          <p:nvPr/>
        </p:nvGrpSpPr>
        <p:grpSpPr>
          <a:xfrm>
            <a:off x="4146670" y="3072507"/>
            <a:ext cx="4495310" cy="710160"/>
            <a:chOff x="4146670" y="3072507"/>
            <a:chExt cx="4495310" cy="7101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613438-E844-497F-694B-409896CFD959}"/>
                </a:ext>
              </a:extLst>
            </p:cNvPr>
            <p:cNvSpPr/>
            <p:nvPr/>
          </p:nvSpPr>
          <p:spPr>
            <a:xfrm>
              <a:off x="4146670" y="3072507"/>
              <a:ext cx="1371600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Milestone Messaging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1F665E-14EC-F0C0-5F4E-E109B47411CE}"/>
                </a:ext>
              </a:extLst>
            </p:cNvPr>
            <p:cNvSpPr/>
            <p:nvPr/>
          </p:nvSpPr>
          <p:spPr>
            <a:xfrm>
              <a:off x="5288517" y="3260459"/>
              <a:ext cx="1634797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 Education &amp; Content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2011C4-EDCF-7357-A490-FEB010CEB304}"/>
                </a:ext>
              </a:extLst>
            </p:cNvPr>
            <p:cNvSpPr/>
            <p:nvPr/>
          </p:nvSpPr>
          <p:spPr>
            <a:xfrm>
              <a:off x="6506587" y="3448411"/>
              <a:ext cx="1280160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 Downloads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C6AC61-E31D-A111-81C9-878E97C728E2}"/>
                </a:ext>
              </a:extLst>
            </p:cNvPr>
            <p:cNvSpPr/>
            <p:nvPr/>
          </p:nvSpPr>
          <p:spPr>
            <a:xfrm>
              <a:off x="7361820" y="3636363"/>
              <a:ext cx="1280160" cy="1463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Inclusion Of Videos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9E3412C-C3DC-A50A-22EF-CDC94A21A1BF}"/>
              </a:ext>
            </a:extLst>
          </p:cNvPr>
          <p:cNvSpPr/>
          <p:nvPr/>
        </p:nvSpPr>
        <p:spPr>
          <a:xfrm>
            <a:off x="4146670" y="3945052"/>
            <a:ext cx="4495310" cy="14630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Offers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AB4452-B34A-705F-A5EC-E4EDD8E683E5}"/>
              </a:ext>
            </a:extLst>
          </p:cNvPr>
          <p:cNvSpPr/>
          <p:nvPr/>
        </p:nvSpPr>
        <p:spPr>
          <a:xfrm>
            <a:off x="653144" y="4498451"/>
            <a:ext cx="7988836" cy="1828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On Optimization: STO, PCIQ Subject Line / Content Optimization &amp; Agile Widget Technology</a:t>
            </a:r>
          </a:p>
        </p:txBody>
      </p:sp>
    </p:spTree>
    <p:extLst>
      <p:ext uri="{BB962C8B-B14F-4D97-AF65-F5344CB8AC3E}">
        <p14:creationId xmlns:p14="http://schemas.microsoft.com/office/powerpoint/2010/main" val="233768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06A36469-B0BB-55B8-0EDA-66844F6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" y="82309"/>
            <a:ext cx="4543200" cy="4978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B16E6-55FC-4FA7-8B54-35AFEB07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Creative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C6CD-025F-4438-E08A-9A8C363BE46B}"/>
              </a:ext>
            </a:extLst>
          </p:cNvPr>
          <p:cNvSpPr txBox="1"/>
          <p:nvPr/>
        </p:nvSpPr>
        <p:spPr>
          <a:xfrm>
            <a:off x="1616400" y="4800150"/>
            <a:ext cx="1654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SHERATON MAUI RESORT &amp; SPA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6F8D28-2F5B-7019-DA25-401A58E4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1" y="4593600"/>
            <a:ext cx="334743" cy="333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151F9-BA1A-4A82-9C42-B83BE1430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7261" y="2073829"/>
            <a:ext cx="2828837" cy="388231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alt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27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F0C5D2-3533-AD52-ADCF-264582A4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New Creative Concepts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E5692-F4FC-01EB-A88D-7500657E9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960BB4C-3B98-3280-3C9F-B8C7E9984E76}"/>
              </a:ext>
            </a:extLst>
          </p:cNvPr>
          <p:cNvSpPr txBox="1">
            <a:spLocks/>
          </p:cNvSpPr>
          <p:nvPr/>
        </p:nvSpPr>
        <p:spPr>
          <a:xfrm>
            <a:off x="461781" y="832520"/>
            <a:ext cx="8065141" cy="34784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altLang="en-US" dirty="0">
              <a:latin typeface="+mn-lt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69557D0-12CC-791F-14E0-D19D894DD6A3}"/>
              </a:ext>
            </a:extLst>
          </p:cNvPr>
          <p:cNvSpPr txBox="1">
            <a:spLocks/>
          </p:cNvSpPr>
          <p:nvPr/>
        </p:nvSpPr>
        <p:spPr>
          <a:xfrm>
            <a:off x="614181" y="984920"/>
            <a:ext cx="8065141" cy="34784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dirty="0">
                <a:latin typeface="+mn-lt"/>
              </a:rPr>
              <a:t>Creative concepts can be found </a:t>
            </a:r>
            <a:r>
              <a:rPr lang="en-US" altLang="en-US" dirty="0">
                <a:latin typeface="+mn-lt"/>
                <a:hlinkClick r:id="rId2"/>
              </a:rPr>
              <a:t>here</a:t>
            </a:r>
            <a:r>
              <a:rPr lang="en-US" altLang="en-US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1906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06A36469-B0BB-55B8-0EDA-66844F6B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9" y="82309"/>
            <a:ext cx="4543200" cy="4978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B16E6-55FC-4FA7-8B54-35AFEB07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C6CD-025F-4438-E08A-9A8C363BE46B}"/>
              </a:ext>
            </a:extLst>
          </p:cNvPr>
          <p:cNvSpPr txBox="1"/>
          <p:nvPr/>
        </p:nvSpPr>
        <p:spPr>
          <a:xfrm>
            <a:off x="1616400" y="4800150"/>
            <a:ext cx="1654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/>
                <a:cs typeface="Arial"/>
              </a:rPr>
              <a:t>SHERATON MAUI RESORT &amp; SPA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6F8D28-2F5B-7019-DA25-401A58E4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1" y="4593600"/>
            <a:ext cx="334743" cy="333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151F9-BA1A-4A82-9C42-B83BE1430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67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883" y="769802"/>
            <a:ext cx="8224195" cy="264342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Calibri Light"/>
                <a:cs typeface="Arial"/>
              </a:rPr>
              <a:t>Submission Form Updates</a:t>
            </a:r>
          </a:p>
          <a:p>
            <a:r>
              <a:rPr lang="en-US" dirty="0">
                <a:latin typeface="Calibri Light"/>
                <a:cs typeface="Arial"/>
              </a:rPr>
              <a:t>Submission Review </a:t>
            </a:r>
            <a:endParaRPr lang="en-US" dirty="0">
              <a:latin typeface="Calibri Light"/>
            </a:endParaRPr>
          </a:p>
          <a:p>
            <a:pPr lvl="1"/>
            <a:r>
              <a:rPr lang="en-US" dirty="0">
                <a:latin typeface="Calibri Light"/>
                <a:cs typeface="Arial"/>
              </a:rPr>
              <a:t>Shift to 2 days after the solicitation is closed.</a:t>
            </a:r>
          </a:p>
          <a:p>
            <a:r>
              <a:rPr lang="en-US" dirty="0">
                <a:latin typeface="Calibri Light"/>
                <a:cs typeface="Arial"/>
              </a:rPr>
              <a:t>Future changes: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Workfront Submissions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Cobrand Submissions through Workfront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Submissions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84E60D9-1A04-495A-AC25-735A54F35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7039" y="107576"/>
            <a:ext cx="2239385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1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22" y="1133140"/>
            <a:ext cx="3375860" cy="3243416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Regional Review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Provide Grid by language for regional review to EMEA and Americas regions before design starts. </a:t>
            </a:r>
            <a:endParaRPr lang="en-US" dirty="0">
              <a:latin typeface="Calibri Light"/>
            </a:endParaRPr>
          </a:p>
          <a:p>
            <a:r>
              <a:rPr lang="en-US" dirty="0">
                <a:latin typeface="Calibri Light"/>
                <a:cs typeface="Arial"/>
              </a:rPr>
              <a:t>Grid Layout Refresh</a:t>
            </a:r>
          </a:p>
          <a:p>
            <a:r>
              <a:rPr lang="en-US" dirty="0">
                <a:latin typeface="Calibri Light"/>
                <a:cs typeface="Arial"/>
              </a:rPr>
              <a:t>Evergreen Content </a:t>
            </a:r>
            <a:endParaRPr lang="en-US" dirty="0">
              <a:latin typeface="Calibri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Grid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47C33-92E0-442C-A548-97F286AB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580" y="678180"/>
            <a:ext cx="4122430" cy="360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072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22" y="1133140"/>
            <a:ext cx="3428847" cy="3243416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Designing by region with April and May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This will hopefully help regions get a sample of what to expect earlier on and make content easier to digest.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The grid will also be included to help on an offer/content level.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46D86-14D3-44D4-BBDB-02112C6A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933" y="834128"/>
            <a:ext cx="4331659" cy="34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4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15BC9A-5B4C-CD40-8486-7A6AC64591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9635" name="Title 3"/>
          <p:cNvSpPr>
            <a:spLocks noGrp="1"/>
          </p:cNvSpPr>
          <p:nvPr>
            <p:ph type="title"/>
          </p:nvPr>
        </p:nvSpPr>
        <p:spPr>
          <a:xfrm>
            <a:off x="454212" y="370779"/>
            <a:ext cx="3947744" cy="666960"/>
          </a:xfrm>
        </p:spPr>
        <p:txBody>
          <a:bodyPr/>
          <a:lstStyle/>
          <a:p>
            <a:r>
              <a:rPr lang="en-US" altLang="en-US" b="0" dirty="0">
                <a:solidFill>
                  <a:schemeClr val="tx1"/>
                </a:solidFill>
                <a:latin typeface="Times New Roman"/>
                <a:cs typeface="Times New Roman"/>
              </a:rPr>
              <a:t>Strategy Overview</a:t>
            </a:r>
          </a:p>
        </p:txBody>
      </p:sp>
      <p:sp>
        <p:nvSpPr>
          <p:cNvPr id="69633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cs typeface="Arial"/>
              </a:rPr>
              <a:t>Business Objectives</a:t>
            </a:r>
          </a:p>
          <a:p>
            <a:endParaRPr lang="en-US" altLang="en-US" dirty="0">
              <a:latin typeface="Calibri Light"/>
              <a:cs typeface="Arial"/>
            </a:endParaRPr>
          </a:p>
          <a:p>
            <a:r>
              <a:rPr lang="en-US" altLang="en-US" dirty="0">
                <a:latin typeface="Calibri Light"/>
              </a:rPr>
              <a:t>Campaign Strategy Pillars</a:t>
            </a:r>
          </a:p>
          <a:p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</a:rPr>
              <a:t>New Key Segment Opportunities</a:t>
            </a:r>
          </a:p>
          <a:p>
            <a:endParaRPr lang="en-US" altLang="en-US" dirty="0">
              <a:latin typeface="Calibri Light"/>
            </a:endParaRPr>
          </a:p>
          <a:p>
            <a:r>
              <a:rPr lang="en-US" altLang="en-US" dirty="0">
                <a:latin typeface="Calibri Light"/>
                <a:cs typeface="Arial"/>
              </a:rPr>
              <a:t>Test &amp; Learn Agenda</a:t>
            </a:r>
          </a:p>
          <a:p>
            <a:endParaRPr lang="en-US" altLang="en-US" dirty="0">
              <a:latin typeface="Calibri Light"/>
              <a:cs typeface="Arial"/>
            </a:endParaRPr>
          </a:p>
          <a:p>
            <a:r>
              <a:rPr lang="en-US" altLang="en-US" dirty="0">
                <a:latin typeface="Calibri Light"/>
                <a:cs typeface="Arial"/>
              </a:rPr>
              <a:t>Program Goals &amp; Baseline KPIs</a:t>
            </a:r>
          </a:p>
          <a:p>
            <a:endParaRPr lang="en-US" altLang="en-US" dirty="0">
              <a:latin typeface="Calibri Light"/>
              <a:cs typeface="Arial"/>
            </a:endParaRPr>
          </a:p>
          <a:p>
            <a:r>
              <a:rPr lang="en-US" altLang="en-US" dirty="0">
                <a:latin typeface="Calibri Light"/>
                <a:cs typeface="Arial"/>
              </a:rPr>
              <a:t>Program Roadmaps</a:t>
            </a:r>
          </a:p>
          <a:p>
            <a:pPr marL="0" indent="0">
              <a:buNone/>
            </a:pPr>
            <a:endParaRPr lang="en-US" altLang="en-US" dirty="0">
              <a:latin typeface="Calibri Light"/>
              <a:cs typeface="Arial"/>
            </a:endParaRPr>
          </a:p>
          <a:p>
            <a:endParaRPr lang="en-US" altLang="en-US" dirty="0">
              <a:latin typeface="Calibri Light"/>
              <a:cs typeface="Arial"/>
            </a:endParaRPr>
          </a:p>
          <a:p>
            <a:pPr marL="0" indent="0">
              <a:buNone/>
            </a:pPr>
            <a:endParaRPr lang="en-US" altLang="en-US" dirty="0">
              <a:latin typeface="Calibri Light"/>
            </a:endParaRPr>
          </a:p>
          <a:p>
            <a:pPr marL="228600" lvl="1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A5AE34-9F93-9049-946E-52F75D426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880E3-B550-674A-99E5-A0DFCA901C91}"/>
              </a:ext>
            </a:extLst>
          </p:cNvPr>
          <p:cNvSpPr/>
          <p:nvPr/>
        </p:nvSpPr>
        <p:spPr>
          <a:xfrm>
            <a:off x="4562781" y="4467989"/>
            <a:ext cx="4460196" cy="5689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8B2E57B-5D10-A047-821A-C6CA06656837}"/>
              </a:ext>
            </a:extLst>
          </p:cNvPr>
          <p:cNvSpPr txBox="1">
            <a:spLocks/>
          </p:cNvSpPr>
          <p:nvPr/>
        </p:nvSpPr>
        <p:spPr>
          <a:xfrm>
            <a:off x="4572000" y="4770866"/>
            <a:ext cx="445097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96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968AF-512A-465E-A019-A0F16DDFE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822" y="1133140"/>
            <a:ext cx="4894868" cy="3135743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DR2 Proof Review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Placing associated proofs on WF based on versions</a:t>
            </a:r>
          </a:p>
          <a:p>
            <a:pPr lvl="2"/>
            <a:r>
              <a:rPr lang="en-US" dirty="0">
                <a:latin typeface="Calibri Light"/>
                <a:cs typeface="Arial"/>
              </a:rPr>
              <a:t>Workfront has separated campaigns by month and by deployment date now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Only including stakeholders with their submitted modules</a:t>
            </a:r>
            <a:endParaRPr lang="en-US" dirty="0"/>
          </a:p>
          <a:p>
            <a:pPr lvl="2"/>
            <a:r>
              <a:rPr lang="en-US" dirty="0">
                <a:latin typeface="Calibri Light"/>
                <a:cs typeface="Arial"/>
              </a:rPr>
              <a:t>This should help align with the Proof process when we receive live proofs</a:t>
            </a:r>
          </a:p>
          <a:p>
            <a:pPr lvl="1"/>
            <a:endParaRPr lang="en-US" dirty="0">
              <a:latin typeface="Calibri Light"/>
              <a:cs typeface="Arial"/>
            </a:endParaRPr>
          </a:p>
          <a:p>
            <a:pPr lvl="1"/>
            <a:endParaRPr lang="en-US" dirty="0">
              <a:latin typeface="Calibri Light"/>
            </a:endParaRPr>
          </a:p>
          <a:p>
            <a:pPr lvl="2"/>
            <a:endParaRPr lang="en-US" dirty="0">
              <a:latin typeface="Calibri Light"/>
            </a:endParaRPr>
          </a:p>
          <a:p>
            <a:pPr lvl="1"/>
            <a:endParaRPr lang="en-US" dirty="0">
              <a:latin typeface="Calibri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Design Review Rounds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468400-51C9-21AF-71A2-BBDDDF48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35" y="805426"/>
            <a:ext cx="3001992" cy="33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5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ABEB41-E62E-0446-8E29-F4BA1310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9A4B2-BE6E-484E-9A92-77E9FFF1F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868206"/>
            <a:ext cx="6194672" cy="2643422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Data into AAC</a:t>
            </a:r>
            <a:endParaRPr lang="en-US" dirty="0"/>
          </a:p>
          <a:p>
            <a:pPr lvl="1"/>
            <a:r>
              <a:rPr lang="en-US" dirty="0">
                <a:latin typeface="Calibri Light"/>
                <a:cs typeface="Arial"/>
              </a:rPr>
              <a:t>Pending for May</a:t>
            </a:r>
          </a:p>
          <a:p>
            <a:r>
              <a:rPr lang="en-US" dirty="0">
                <a:latin typeface="Calibri Light"/>
                <a:cs typeface="Arial"/>
              </a:rPr>
              <a:t>Data Process</a:t>
            </a:r>
          </a:p>
          <a:p>
            <a:pPr lvl="1"/>
            <a:r>
              <a:rPr lang="en-US" dirty="0">
                <a:latin typeface="Calibri Light"/>
                <a:cs typeface="Arial"/>
              </a:rPr>
              <a:t> Targeting and testing</a:t>
            </a:r>
          </a:p>
          <a:p>
            <a:r>
              <a:rPr lang="en-US" dirty="0">
                <a:latin typeface="Calibri Light"/>
                <a:cs typeface="Arial"/>
              </a:rPr>
              <a:t>Deployment Delays </a:t>
            </a:r>
            <a:endParaRPr lang="en-US" dirty="0">
              <a:latin typeface="Calibri Light"/>
            </a:endParaRPr>
          </a:p>
          <a:p>
            <a:endParaRPr lang="en-US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78B5272-30F9-104B-B80B-EE8F954F1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92078"/>
            <a:ext cx="2239385" cy="493507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BF8AD-FFC0-E744-A671-A5F057B53916}"/>
              </a:ext>
            </a:extLst>
          </p:cNvPr>
          <p:cNvSpPr/>
          <p:nvPr/>
        </p:nvSpPr>
        <p:spPr>
          <a:xfrm>
            <a:off x="116237" y="4439580"/>
            <a:ext cx="2239506" cy="59167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0A27B-9C91-5B4F-AE5D-4D92EAF90505}"/>
              </a:ext>
            </a:extLst>
          </p:cNvPr>
          <p:cNvSpPr txBox="1">
            <a:spLocks/>
          </p:cNvSpPr>
          <p:nvPr/>
        </p:nvSpPr>
        <p:spPr>
          <a:xfrm>
            <a:off x="61993" y="4678836"/>
            <a:ext cx="227710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90887-9D82-F54C-88EE-F39B1A70D58F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A2E8A5-01E2-CF49-AA99-BCDA0868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8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7ED64C-B21D-49D4-8F81-2F489F4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Next Steps</a:t>
            </a:r>
            <a:r>
              <a:rPr lang="en-US" dirty="0">
                <a:latin typeface="Times New Roman"/>
                <a:cs typeface="Times New Roman"/>
              </a:rPr>
              <a:t>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B59C9-7B7B-4425-8BC0-06EF15032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6DFC86-2791-ACE0-075E-9CC9446EE5F0}"/>
              </a:ext>
            </a:extLst>
          </p:cNvPr>
          <p:cNvSpPr txBox="1">
            <a:spLocks/>
          </p:cNvSpPr>
          <p:nvPr/>
        </p:nvSpPr>
        <p:spPr>
          <a:xfrm>
            <a:off x="461781" y="832520"/>
            <a:ext cx="8065141" cy="34784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>
                <a:latin typeface="+mn-lt"/>
              </a:rPr>
              <a:t>April Campaign Launch</a:t>
            </a:r>
            <a:r>
              <a:rPr lang="en-US" altLang="en-US" dirty="0">
                <a:latin typeface="+mn-lt"/>
              </a:rPr>
              <a:t>	</a:t>
            </a:r>
          </a:p>
          <a:p>
            <a:pPr lvl="1">
              <a:lnSpc>
                <a:spcPct val="150000"/>
              </a:lnSpc>
            </a:pPr>
            <a:r>
              <a:rPr lang="en-US" altLang="en-US" dirty="0">
                <a:latin typeface="+mn-lt"/>
              </a:rPr>
              <a:t>English and BEN – 4/20 </a:t>
            </a:r>
          </a:p>
          <a:p>
            <a:pPr lvl="1">
              <a:lnSpc>
                <a:spcPct val="150000"/>
              </a:lnSpc>
            </a:pPr>
            <a:r>
              <a:rPr lang="en-US" altLang="en-US" dirty="0">
                <a:latin typeface="+mn-lt"/>
              </a:rPr>
              <a:t>In-Language – 4/27 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+mn-lt"/>
              </a:rPr>
              <a:t>April Email Review </a:t>
            </a:r>
            <a:r>
              <a:rPr lang="en-US" altLang="en-US" dirty="0">
                <a:latin typeface="+mn-lt"/>
              </a:rPr>
              <a:t>– 5/18 </a:t>
            </a:r>
          </a:p>
          <a:p>
            <a:pPr>
              <a:lnSpc>
                <a:spcPct val="150000"/>
              </a:lnSpc>
            </a:pPr>
            <a:r>
              <a:rPr lang="en-US" altLang="en-US" b="1" dirty="0">
                <a:latin typeface="+mn-lt"/>
              </a:rPr>
              <a:t>Quarterly Email Review &amp; Planning (April, May, June) </a:t>
            </a:r>
            <a:r>
              <a:rPr lang="en-US" altLang="en-US" dirty="0">
                <a:latin typeface="+mn-lt"/>
              </a:rPr>
              <a:t>– 7/13 </a:t>
            </a:r>
          </a:p>
          <a:p>
            <a:pPr lvl="1">
              <a:lnSpc>
                <a:spcPct val="150000"/>
              </a:lnSpc>
            </a:pPr>
            <a:r>
              <a:rPr lang="en-US" altLang="en-US" dirty="0">
                <a:latin typeface="+mn-lt"/>
              </a:rPr>
              <a:t>Email Review &amp; Strategic Roadmap Planning</a:t>
            </a:r>
          </a:p>
          <a:p>
            <a:pPr lvl="1">
              <a:lnSpc>
                <a:spcPct val="150000"/>
              </a:lnSpc>
            </a:pPr>
            <a:r>
              <a:rPr lang="en-US" altLang="en-US" dirty="0">
                <a:latin typeface="+mn-lt"/>
              </a:rPr>
              <a:t>Content and Creative Planning </a:t>
            </a:r>
          </a:p>
          <a:p>
            <a:pPr lvl="1">
              <a:lnSpc>
                <a:spcPct val="150000"/>
              </a:lnSpc>
            </a:pPr>
            <a:r>
              <a:rPr lang="en-US" altLang="en-US" dirty="0">
                <a:latin typeface="+mn-lt"/>
              </a:rPr>
              <a:t>Workflow Assessment and Planning </a:t>
            </a:r>
          </a:p>
        </p:txBody>
      </p:sp>
    </p:spTree>
    <p:extLst>
      <p:ext uri="{BB962C8B-B14F-4D97-AF65-F5344CB8AC3E}">
        <p14:creationId xmlns:p14="http://schemas.microsoft.com/office/powerpoint/2010/main" val="4019558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63B4C0-25D6-2045-B4E9-3CC0868E2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79" y="947070"/>
            <a:ext cx="6104966" cy="668337"/>
          </a:xfrm>
        </p:spPr>
        <p:txBody>
          <a:bodyPr/>
          <a:lstStyle/>
          <a:p>
            <a:r>
              <a:rPr lang="en-US" sz="2400" i="1" dirty="0">
                <a:latin typeface="Times New Roman"/>
                <a:cs typeface="Times New Roman"/>
              </a:rPr>
              <a:t>Thank You!</a:t>
            </a:r>
            <a:endParaRPr lang="en-US" alt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158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ABEB41-E62E-0446-8E29-F4BA1310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584" y="363209"/>
            <a:ext cx="6185259" cy="666960"/>
          </a:xfrm>
        </p:spPr>
        <p:txBody>
          <a:bodyPr/>
          <a:lstStyle/>
          <a:p>
            <a:r>
              <a:rPr lang="en-US" b="0" dirty="0">
                <a:latin typeface="Times New Roman"/>
                <a:cs typeface="Times New Roman"/>
              </a:rPr>
              <a:t>Business Objectives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778B5272-30F9-104B-B80B-EE8F954F16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92078"/>
            <a:ext cx="2239385" cy="493507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BF8AD-FFC0-E744-A671-A5F057B53916}"/>
              </a:ext>
            </a:extLst>
          </p:cNvPr>
          <p:cNvSpPr/>
          <p:nvPr/>
        </p:nvSpPr>
        <p:spPr>
          <a:xfrm>
            <a:off x="116237" y="4439580"/>
            <a:ext cx="2239506" cy="59167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0A27B-9C91-5B4F-AE5D-4D92EAF90505}"/>
              </a:ext>
            </a:extLst>
          </p:cNvPr>
          <p:cNvSpPr txBox="1">
            <a:spLocks/>
          </p:cNvSpPr>
          <p:nvPr/>
        </p:nvSpPr>
        <p:spPr>
          <a:xfrm>
            <a:off x="61993" y="4678836"/>
            <a:ext cx="227710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ST. REGIS MARDAVALL MALLORCA RESORT, PALMA DE MALLORCA, SPAIN</a:t>
            </a:r>
            <a:endParaRPr lang="en-US" sz="600" spc="40" dirty="0">
              <a:solidFill>
                <a:schemeClr val="bg1"/>
              </a:solidFill>
              <a:latin typeface="Arial" panose="020B0604020202020204" pitchFamily="34" charset="0"/>
              <a:ea typeface="Swiss721 BT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D90887-9D82-F54C-88EE-F39B1A70D58F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A2E8A5-01E2-CF49-AA99-BCDA0868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9F555E-8C6D-9144-0DE6-72A99138B1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4584" y="1249256"/>
            <a:ext cx="5216670" cy="26434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 Light"/>
                <a:cs typeface="Arial"/>
              </a:rPr>
              <a:t>Building pride and growing engagement by utilizing personalization and dynamic content via a test and learn approach in order to deepen loyalty and drive revenue.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4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67B18D-C789-3D43-8488-D2506E1354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Calibri Light"/>
                <a:cs typeface="Arial"/>
              </a:rPr>
              <a:t>Key Campaign Strategy Pillars For 2023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056752-651A-0C43-B4CC-AECD3C4F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Campaign Strategy Pillars</a:t>
            </a:r>
            <a:endParaRPr lang="en-US" b="0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9D274-9402-8A43-A39A-BB2AE4D93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ED85AB-C8F7-8D44-AECF-F05D93263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0256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Determine Focus Areas For Improvement &amp; Optimization Tied To A Test &amp; Learn Agenda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4E0DC1-3ED0-5B43-AB5B-EFCA052FE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5005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Capture Primary &amp; Secondary Baseline KPIs (Revenue, CTR, Unsub Rate, Program Engagement)</a:t>
            </a:r>
          </a:p>
          <a:p>
            <a:endParaRPr lang="en-US" dirty="0">
              <a:latin typeface="Calibri Ligh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DCF0B0-5963-BC4B-B3BC-48A729777D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6331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Identify New Key Segments For Content Versioning, Personalization &amp; Reporting Only</a:t>
            </a:r>
            <a:endParaRPr lang="en-US" dirty="0">
              <a:highlight>
                <a:srgbClr val="FFFF00"/>
              </a:highlight>
              <a:latin typeface="Calibri Light"/>
              <a:cs typeface="Arial"/>
            </a:endParaRPr>
          </a:p>
          <a:p>
            <a:endParaRPr lang="en-US" dirty="0">
              <a:latin typeface="Calibri Ligh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669B55-0C72-EF41-BAAA-B12100773C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64705" y="2950062"/>
            <a:ext cx="1213966" cy="834562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Expand Regional / Localization Content Efforts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E7ACFB-39B9-9D49-A10E-EAEA045A3AD7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BFB067-D15B-1E42-932C-D244FF29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C412F7-1388-2926-FDAD-1FF2334460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1080" y="2950062"/>
            <a:ext cx="1213966" cy="892619"/>
          </a:xfrm>
        </p:spPr>
        <p:txBody>
          <a:bodyPr/>
          <a:lstStyle/>
          <a:p>
            <a:r>
              <a:rPr lang="en-US" dirty="0">
                <a:latin typeface="Calibri Light"/>
                <a:cs typeface="Arial"/>
              </a:rPr>
              <a:t>Look For Connections: With Luxury MAU, Themed Additions, Offers &amp; Testing Opportunities</a:t>
            </a:r>
          </a:p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DDDCB8-97C1-8FD0-234B-433AD1ED572F}"/>
              </a:ext>
            </a:extLst>
          </p:cNvPr>
          <p:cNvCxnSpPr>
            <a:cxnSpLocks/>
          </p:cNvCxnSpPr>
          <p:nvPr/>
        </p:nvCxnSpPr>
        <p:spPr>
          <a:xfrm>
            <a:off x="1005840" y="2365829"/>
            <a:ext cx="720924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2A62ED4-E390-5B20-D12E-AE250814DC8F}"/>
              </a:ext>
            </a:extLst>
          </p:cNvPr>
          <p:cNvSpPr txBox="1">
            <a:spLocks/>
          </p:cNvSpPr>
          <p:nvPr/>
        </p:nvSpPr>
        <p:spPr bwMode="auto">
          <a:xfrm>
            <a:off x="3544805" y="4416534"/>
            <a:ext cx="2296616" cy="2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100" dirty="0"/>
              <a:t>Feedback Loop To Stakeholders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04BA8-30BA-7360-B738-99F4DBD42953}"/>
              </a:ext>
            </a:extLst>
          </p:cNvPr>
          <p:cNvCxnSpPr>
            <a:cxnSpLocks/>
          </p:cNvCxnSpPr>
          <p:nvPr/>
        </p:nvCxnSpPr>
        <p:spPr>
          <a:xfrm>
            <a:off x="1024252" y="4490834"/>
            <a:ext cx="2303417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0E7B95-E8D3-9842-84D9-C7AB3829D8E9}"/>
              </a:ext>
            </a:extLst>
          </p:cNvPr>
          <p:cNvCxnSpPr>
            <a:cxnSpLocks/>
          </p:cNvCxnSpPr>
          <p:nvPr/>
        </p:nvCxnSpPr>
        <p:spPr>
          <a:xfrm>
            <a:off x="5720308" y="4490834"/>
            <a:ext cx="242220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>
                <a:latin typeface="Times New Roman"/>
                <a:cs typeface="Times New Roman"/>
              </a:rPr>
              <a:t>New Key Segment Opportunities  </a:t>
            </a:r>
            <a:br>
              <a:rPr lang="en-US" altLang="en-US" b="0" dirty="0"/>
            </a:b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A3B48-F3D0-1842-B6E6-7B1995DEC0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781" y="950739"/>
            <a:ext cx="8321192" cy="887421"/>
          </a:xfrm>
        </p:spPr>
        <p:txBody>
          <a:bodyPr/>
          <a:lstStyle/>
          <a:p>
            <a:pPr marL="182880" marR="0" lvl="0" indent="-182880" algn="l" defTabSz="457200" rtl="0" eaLnBrk="0" fontAlgn="base" latinLnBrk="0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Calibri Light"/>
                <a:cs typeface="Times New Roman"/>
              </a:rPr>
              <a:t>We will leverage third party data to learn more for select segments</a:t>
            </a:r>
          </a:p>
          <a:p>
            <a:pPr marL="182880" marR="0" lvl="0" indent="-182880" algn="l" defTabSz="457200" rtl="0" eaLnBrk="0" fontAlgn="base" latinLnBrk="0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latin typeface="Calibri Light"/>
                <a:cs typeface="Times New Roman"/>
              </a:rPr>
              <a:t>Strategy will collaborate to develop segments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05E9F30-A6F9-7840-B763-2C8B2A64D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5B0AD5-9FA0-A94F-82FE-4CE4E1FBE6E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8785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241055" y="218019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9542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660299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6721055" y="2376086"/>
            <a:ext cx="1861738" cy="180150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301811" y="2173129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2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362567" y="216494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3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423324" y="2168168"/>
            <a:ext cx="457200" cy="4572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ea typeface="Swiss721 BlkCn BT" charset="0"/>
                <a:cs typeface="Swiss721 BlkCn BT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3838" y="2669726"/>
            <a:ext cx="1560005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Cobrand Acquisition  | Cobrand Cardholder vs. Non-Cardholder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767" y="2669726"/>
            <a:ext cx="1658397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l"/>
            <a:r>
              <a:rPr lang="en-US" sz="1200" kern="0" dirty="0">
                <a:solidFill>
                  <a:schemeClr val="tx1"/>
                </a:solidFill>
                <a:latin typeface="Calibri Light"/>
                <a:cs typeface="Arial"/>
              </a:rPr>
              <a:t>New Members: Joined The Program 0-100 | 101+ Days Ago</a:t>
            </a:r>
          </a:p>
          <a:p>
            <a:pPr>
              <a:defRPr/>
            </a:pP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200" kern="0" dirty="0">
              <a:solidFill>
                <a:schemeClr val="tx1"/>
              </a:solidFill>
              <a:latin typeface="Arial" panose="020B0604020202020204" pitchFamily="34" charset="0"/>
              <a:ea typeface="Bryant Pro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4813" y="2669725"/>
            <a:ext cx="1717291" cy="1507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High ADR Audience, </a:t>
            </a:r>
          </a:p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High Value Targets (HVT) &amp; Opportunity Segments</a:t>
            </a:r>
          </a:p>
          <a:p>
            <a:pPr>
              <a:buClr>
                <a:srgbClr val="F88C69"/>
              </a:buClr>
            </a:pPr>
            <a:endParaRPr lang="pt-BR" dirty="0">
              <a:solidFill>
                <a:schemeClr val="tx1"/>
              </a:solidFill>
              <a:latin typeface="Calibri Light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/>
              <a:cs typeface="Arial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2485" y="2669726"/>
            <a:ext cx="1603769" cy="1507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200" ker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Inactive Members: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Calibri Light"/>
                <a:cs typeface="Arial"/>
              </a:rPr>
              <a:t>Has Not Earned Points Or Redeemed In The Last 3, 6, 9, Months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666805-CC26-934C-A842-632B9152CCB0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190D4B-94CD-0F4F-84F2-38DD776A0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75BB6-7C41-4322-8721-6309956E09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1" y="1015094"/>
            <a:ext cx="8031481" cy="3296287"/>
          </a:xfrm>
        </p:spPr>
        <p:txBody>
          <a:bodyPr/>
          <a:lstStyle/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Explore: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Identify what we want to know and learn </a:t>
            </a:r>
            <a:endParaRPr lang="en-US" sz="1600" dirty="0">
              <a:solidFill>
                <a:srgbClr val="231C17"/>
              </a:solidFill>
              <a:latin typeface="Calibri Light"/>
              <a:ea typeface="Roboto Light" panose="02000000000000000000" pitchFamily="2" charset="0"/>
            </a:endParaRP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information is currently missing?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have we wondered about?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 assumptions would we like to confirm?</a:t>
            </a:r>
          </a:p>
          <a:p>
            <a:pPr marL="456565" lvl="3" indent="0" defTabSz="457189">
              <a:spcBef>
                <a:spcPct val="20000"/>
              </a:spcBef>
              <a:buNone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Vet: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Make sure we are seeking the right knowledge, in the right order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Will the acquired knowledge be useful in developing future strategy?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Is the acquired data or learning map to business objectives and goals?</a:t>
            </a:r>
          </a:p>
          <a:p>
            <a:pPr marL="671195" lvl="3" indent="-213995" defTabSz="457189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What’s first? De-prioritize the ideas that do not meet above criteria</a:t>
            </a:r>
          </a:p>
          <a:p>
            <a:pPr marL="742315" lvl="3" indent="-285115" defTabSz="457189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Construct: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Develop iterative test plan focused on key test areas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Identify the appropriate learning approach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Prioritize tests based on whether it is impactful, executable, and measurable</a:t>
            </a:r>
          </a:p>
          <a:p>
            <a:pPr marL="742315" lvl="3" indent="-285115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dirty="0">
              <a:latin typeface="Calibri Light"/>
              <a:ea typeface="Roboto Light" panose="02000000000000000000" pitchFamily="2" charset="0"/>
            </a:endParaRPr>
          </a:p>
          <a:p>
            <a:pPr marL="285115" lvl="2" indent="-285115">
              <a:spcBef>
                <a:spcPct val="20000"/>
              </a:spcBef>
              <a:buSzPct val="100000"/>
              <a:defRPr/>
            </a:pPr>
            <a:r>
              <a:rPr lang="en-US" sz="1600" b="1" dirty="0">
                <a:solidFill>
                  <a:srgbClr val="231C17"/>
                </a:solidFill>
                <a:latin typeface="Calibri"/>
                <a:ea typeface="Roboto Light"/>
                <a:cs typeface="Arial"/>
              </a:rPr>
              <a:t>Document:</a:t>
            </a:r>
            <a:r>
              <a:rPr lang="en-US" sz="1600" b="1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 </a:t>
            </a:r>
            <a:r>
              <a:rPr lang="en-US" sz="1600" dirty="0">
                <a:solidFill>
                  <a:srgbClr val="231C17"/>
                </a:solidFill>
                <a:latin typeface="Calibri Light"/>
                <a:ea typeface="Roboto Light"/>
                <a:cs typeface="Arial"/>
              </a:rPr>
              <a:t>Document learnings and recent recommendations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Refer to past learnings to develop strategies as well as inform future learning initiatives</a:t>
            </a:r>
          </a:p>
          <a:p>
            <a:pPr marL="671195" lvl="3" indent="-213995">
              <a:spcBef>
                <a:spcPct val="20000"/>
              </a:spcBef>
              <a:defRPr/>
            </a:pPr>
            <a:r>
              <a:rPr lang="en-US" dirty="0">
                <a:latin typeface="Calibri Light"/>
                <a:ea typeface="Roboto Light"/>
                <a:cs typeface="Arial"/>
              </a:rPr>
              <a:t>Update test section on campaign roadmap quarterly</a:t>
            </a:r>
          </a:p>
          <a:p>
            <a:pPr marL="456565" lvl="3" indent="0">
              <a:spcBef>
                <a:spcPct val="20000"/>
              </a:spcBef>
              <a:buNone/>
              <a:defRPr/>
            </a:pPr>
            <a:endParaRPr lang="en-US" dirty="0"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2F85FD-7C83-28DF-7E99-DE22E5F9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Test &amp; Learn Agenda | Approach </a:t>
            </a:r>
          </a:p>
        </p:txBody>
      </p:sp>
    </p:spTree>
    <p:extLst>
      <p:ext uri="{BB962C8B-B14F-4D97-AF65-F5344CB8AC3E}">
        <p14:creationId xmlns:p14="http://schemas.microsoft.com/office/powerpoint/2010/main" val="25740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A23421-2638-4123-A170-582302A88610}"/>
              </a:ext>
            </a:extLst>
          </p:cNvPr>
          <p:cNvSpPr txBox="1"/>
          <p:nvPr/>
        </p:nvSpPr>
        <p:spPr>
          <a:xfrm>
            <a:off x="3355350" y="3254590"/>
            <a:ext cx="2204700" cy="492443"/>
          </a:xfrm>
          <a:prstGeom prst="rect">
            <a:avLst/>
          </a:prstGeom>
          <a:noFill/>
        </p:spPr>
        <p:txBody>
          <a:bodyPr wrap="square" tIns="91440" bIns="91440" rtlCol="0" anchor="ctr" anchorCtr="0">
            <a:sp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E9F44210-B111-4C82-AEC7-58DC433F8459}"/>
              </a:ext>
            </a:extLst>
          </p:cNvPr>
          <p:cNvSpPr/>
          <p:nvPr/>
        </p:nvSpPr>
        <p:spPr bwMode="auto">
          <a:xfrm>
            <a:off x="271001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82E82537-F94A-4EC1-A4FA-AC0C42B2AA78}"/>
              </a:ext>
            </a:extLst>
          </p:cNvPr>
          <p:cNvSpPr/>
          <p:nvPr/>
        </p:nvSpPr>
        <p:spPr bwMode="auto">
          <a:xfrm>
            <a:off x="3211667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C2F3C0F3-BCD1-4D41-8540-7F60A39677BB}"/>
              </a:ext>
            </a:extLst>
          </p:cNvPr>
          <p:cNvSpPr/>
          <p:nvPr/>
        </p:nvSpPr>
        <p:spPr bwMode="auto">
          <a:xfrm>
            <a:off x="6152333" y="971550"/>
            <a:ext cx="2720668" cy="3570208"/>
          </a:xfrm>
          <a:prstGeom prst="round2Diag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3C03A-3A69-64EB-244F-71E151D8668D}"/>
              </a:ext>
            </a:extLst>
          </p:cNvPr>
          <p:cNvSpPr txBox="1"/>
          <p:nvPr/>
        </p:nvSpPr>
        <p:spPr>
          <a:xfrm>
            <a:off x="515802" y="1284327"/>
            <a:ext cx="2692807" cy="3385542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IQ &amp; Segmentation 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Leisure Modules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Moments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Brand Propensity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Lifestyle Data / Personas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Condensed Version For New Members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Tailored Content By Segment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Inactive Members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Ambassadors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Incrementality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Active Member - Propel To New Product / Brand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New Key Segment Opportunities</a:t>
            </a: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Cobrand Acquisition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cs typeface="Arial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267B33AE-3925-89AD-B8AB-1ABC926B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415799" cy="461665"/>
          </a:xfrm>
        </p:spPr>
        <p:txBody>
          <a:bodyPr/>
          <a:lstStyle/>
          <a:p>
            <a:r>
              <a:rPr lang="en-US" dirty="0"/>
              <a:t>Test &amp; Learn Opportunities | For Building Pride &amp; Growing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43643-1ABF-054B-77A9-CE2ECC9FB1C6}"/>
              </a:ext>
            </a:extLst>
          </p:cNvPr>
          <p:cNvSpPr txBox="1"/>
          <p:nvPr/>
        </p:nvSpPr>
        <p:spPr>
          <a:xfrm>
            <a:off x="3462829" y="1284327"/>
            <a:ext cx="2692807" cy="2831544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Scalable Content &amp; Layout </a:t>
            </a:r>
            <a:endParaRPr lang="en-US" sz="1400" b="1" dirty="0">
              <a:solidFill>
                <a:srgbClr val="231C17"/>
              </a:solidFill>
              <a:latin typeface="Calibri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Inclusion Of Videos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Module Hierarchy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Countdown Timer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Polling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Milestone Messaging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Themed Editions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Seasonal Drivers</a:t>
            </a:r>
          </a:p>
          <a:p>
            <a:pPr marL="628015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Brand Activations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‘Did You Know’ Content</a:t>
            </a:r>
          </a:p>
          <a:p>
            <a:pPr marL="170815" marR="0" lvl="0" indent="-17081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C17"/>
                </a:solidFill>
                <a:effectLst/>
                <a:uLnTx/>
                <a:uFillTx/>
                <a:latin typeface="Calibri Light"/>
                <a:cs typeface="Arial"/>
              </a:rPr>
              <a:t>Brand Education &amp; Content</a:t>
            </a:r>
          </a:p>
          <a:p>
            <a:pPr marL="170815" marR="0" lvl="0" indent="-170815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88C69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App Downloads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solidFill>
                <a:srgbClr val="231C17"/>
              </a:solidFill>
              <a:effectLst/>
              <a:uLnTx/>
              <a:uFillTx/>
              <a:latin typeface="Calibri Light"/>
              <a:cs typeface="Arial"/>
            </a:endParaRP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9A440-0E15-21C2-345A-214B26D0B89E}"/>
              </a:ext>
            </a:extLst>
          </p:cNvPr>
          <p:cNvSpPr txBox="1"/>
          <p:nvPr/>
        </p:nvSpPr>
        <p:spPr>
          <a:xfrm>
            <a:off x="6402127" y="1284327"/>
            <a:ext cx="2692807" cy="1538883"/>
          </a:xfrm>
          <a:prstGeom prst="rect">
            <a:avLst/>
          </a:prstGeom>
          <a:noFill/>
        </p:spPr>
        <p:txBody>
          <a:bodyPr wrap="square" lIns="91440" tIns="91440" rIns="91440" bIns="91440" rtlCol="0" anchor="t" anchorCtr="0">
            <a:spAutoFit/>
          </a:bodyPr>
          <a:lstStyle/>
          <a:p>
            <a:r>
              <a:rPr lang="en-US" sz="1400" b="1" dirty="0">
                <a:solidFill>
                  <a:srgbClr val="231C17"/>
                </a:solidFill>
                <a:latin typeface="Calibri"/>
                <a:cs typeface="Arial"/>
              </a:rPr>
              <a:t>Offers &amp; Localization</a:t>
            </a:r>
          </a:p>
          <a:p>
            <a:endParaRPr lang="en-US" sz="1400" dirty="0">
              <a:solidFill>
                <a:srgbClr val="231C17"/>
              </a:solidFill>
              <a:latin typeface="Calibri Light"/>
              <a:cs typeface="Arial" panose="020B0604020202020204" pitchFamily="34" charset="0"/>
            </a:endParaRP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Targeted Offers</a:t>
            </a: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Gated Offers</a:t>
            </a:r>
          </a:p>
          <a:p>
            <a:pPr marL="578988" lvl="1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31C17"/>
                </a:solidFill>
                <a:latin typeface="Calibri Light"/>
                <a:cs typeface="Arial"/>
              </a:rPr>
              <a:t>ATM</a:t>
            </a:r>
          </a:p>
          <a:p>
            <a:pPr marL="170815" indent="-170815"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1C17"/>
                </a:solidFill>
                <a:latin typeface="Calibri Light"/>
                <a:cs typeface="Arial"/>
              </a:rPr>
              <a:t>Region Specific Modules</a:t>
            </a:r>
          </a:p>
          <a:p>
            <a:pPr marL="170815" indent="-170815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1414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91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7B0DAAA9FAA84AA32BC0FF4E85663E" ma:contentTypeVersion="13" ma:contentTypeDescription="Create a new document." ma:contentTypeScope="" ma:versionID="540f3871ab187106f93eff1718f7df21">
  <xsd:schema xmlns:xsd="http://www.w3.org/2001/XMLSchema" xmlns:xs="http://www.w3.org/2001/XMLSchema" xmlns:p="http://schemas.microsoft.com/office/2006/metadata/properties" xmlns:ns2="e393771f-f78d-44ca-9c5d-835c18177310" xmlns:ns3="452f943d-cc22-4112-b2ac-c9f14b25d148" targetNamespace="http://schemas.microsoft.com/office/2006/metadata/properties" ma:root="true" ma:fieldsID="8d8ea9b2ab2448ddc85ad286ac38867b" ns2:_="" ns3:_="">
    <xsd:import namespace="e393771f-f78d-44ca-9c5d-835c18177310"/>
    <xsd:import namespace="452f943d-cc22-4112-b2ac-c9f14b25d1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93771f-f78d-44ca-9c5d-835c18177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b031a1b-67a0-4c61-8f75-975776b465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f943d-cc22-4112-b2ac-c9f14b25d14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d84d53-8fe1-440d-8495-48d61547fa3f}" ma:internalName="TaxCatchAll" ma:showField="CatchAllData" ma:web="452f943d-cc22-4112-b2ac-c9f14b25d1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93771f-f78d-44ca-9c5d-835c18177310">
      <Terms xmlns="http://schemas.microsoft.com/office/infopath/2007/PartnerControls"/>
    </lcf76f155ced4ddcb4097134ff3c332f>
    <TaxCatchAll xmlns="452f943d-cc22-4112-b2ac-c9f14b25d148" xsi:nil="true"/>
    <SharedWithUsers xmlns="452f943d-cc22-4112-b2ac-c9f14b25d148">
      <UserInfo>
        <DisplayName>DA - Marriott Bonvoy Members</DisplayName>
        <AccountId>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249091-B2CE-4704-B95B-CFEC24D7FC32}">
  <ds:schemaRefs>
    <ds:schemaRef ds:uri="452f943d-cc22-4112-b2ac-c9f14b25d148"/>
    <ds:schemaRef ds:uri="e393771f-f78d-44ca-9c5d-835c181773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07912D-FD92-4EC3-9AAD-1F4B379DEC6E}">
  <ds:schemaRefs>
    <ds:schemaRef ds:uri="http://schemas.openxmlformats.org/package/2006/metadata/core-properties"/>
    <ds:schemaRef ds:uri="452f943d-cc22-4112-b2ac-c9f14b25d14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e393771f-f78d-44ca-9c5d-835c1817731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060909-969A-44A6-AE1F-00EF54D015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2568</Words>
  <Application>Microsoft Office PowerPoint</Application>
  <PresentationFormat>On-screen Show (16:9)</PresentationFormat>
  <Paragraphs>579</Paragraphs>
  <Slides>43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1_Office Theme</vt:lpstr>
      <vt:lpstr>Office Theme</vt:lpstr>
      <vt:lpstr>Marriott &amp; Data Axle MAU Foundation Final Presentation</vt:lpstr>
      <vt:lpstr>Today, we will discuss …</vt:lpstr>
      <vt:lpstr>Strategy</vt:lpstr>
      <vt:lpstr>Strategy Overview</vt:lpstr>
      <vt:lpstr>Business Objectives</vt:lpstr>
      <vt:lpstr>Campaign Strategy Pillars</vt:lpstr>
      <vt:lpstr>New Key Segment Opportunities   </vt:lpstr>
      <vt:lpstr>Test &amp; Learn Agenda | Approach </vt:lpstr>
      <vt:lpstr>Test &amp; Learn Opportunities | For Building Pride &amp; Growing  </vt:lpstr>
      <vt:lpstr>Test &amp; Learn Prioritization | For Building Pride &amp; Growing </vt:lpstr>
      <vt:lpstr>Tailored Content By Segment | Testing Opportunities </vt:lpstr>
      <vt:lpstr>Targeted Offers | Testing Opportunities </vt:lpstr>
      <vt:lpstr>Targeted Offers | Gift Card Messaging Examples </vt:lpstr>
      <vt:lpstr>New Key Segment Cobrand Acquisition | Testing Opportunities </vt:lpstr>
      <vt:lpstr>Milestone Messaging | Testing Opportunities </vt:lpstr>
      <vt:lpstr>Milestone Messaging | Welcome - Activate &amp; Onboard </vt:lpstr>
      <vt:lpstr>Brand Education &amp; Content | Testing Opportunities </vt:lpstr>
      <vt:lpstr>App Downloads | Testing Opportunities</vt:lpstr>
      <vt:lpstr>Inclusion Of Videos | Testing Opportunities </vt:lpstr>
      <vt:lpstr>Test Plan Construct Example | Overall Test Strategy</vt:lpstr>
      <vt:lpstr>Test Plan Construct Example | Test Offers</vt:lpstr>
      <vt:lpstr>Test Plan Construct Example | Test Audience</vt:lpstr>
      <vt:lpstr>2023 Program KPI Goals</vt:lpstr>
      <vt:lpstr>2023 Member Level KPI Goals</vt:lpstr>
      <vt:lpstr>2023 Loyalty Goals | Cobrand Acquisition </vt:lpstr>
      <vt:lpstr>2023 Loyalty Goals | App Downloads</vt:lpstr>
      <vt:lpstr>App Download CTA Examples </vt:lpstr>
      <vt:lpstr>2023 Loyalty Goals | Brand Awareness &amp; Affiliation</vt:lpstr>
      <vt:lpstr>2023 Loyalty Goals | Driving Point Actives</vt:lpstr>
      <vt:lpstr>2023 Baseline KPIs To Be Tracked &amp; Established </vt:lpstr>
      <vt:lpstr>2023 Program Pillar Goals</vt:lpstr>
      <vt:lpstr>Program Roadmap</vt:lpstr>
      <vt:lpstr>Initial Test &amp; Learn Roadmap | Review &amp; Discussion</vt:lpstr>
      <vt:lpstr>Creative</vt:lpstr>
      <vt:lpstr>New Creative Concepts </vt:lpstr>
      <vt:lpstr>Process</vt:lpstr>
      <vt:lpstr>Submissions</vt:lpstr>
      <vt:lpstr>Grid</vt:lpstr>
      <vt:lpstr>Design</vt:lpstr>
      <vt:lpstr>Design Review Rounds</vt:lpstr>
      <vt:lpstr>Data</vt:lpstr>
      <vt:lpstr>Next Steps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[DRAFT] 2022 Predictive Marketing Assessment Opportunities Presentation</dc:title>
  <dc:creator>Erica Huntley</dc:creator>
  <cp:lastModifiedBy>Diana Strandberg</cp:lastModifiedBy>
  <cp:revision>3</cp:revision>
  <dcterms:created xsi:type="dcterms:W3CDTF">2022-09-02T17:42:36Z</dcterms:created>
  <dcterms:modified xsi:type="dcterms:W3CDTF">2023-07-14T19:10:03Z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0x0101002F7B0DAAA9FAA84AA32BC0FF4E85663E</vt:lpwstr>
  </property>
</Properties>
</file>