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4"/>
    <p:sldMasterId id="2147493477" r:id="rId5"/>
  </p:sldMasterIdLst>
  <p:notesMasterIdLst>
    <p:notesMasterId r:id="rId25"/>
  </p:notesMasterIdLst>
  <p:handoutMasterIdLst>
    <p:handoutMasterId r:id="rId26"/>
  </p:handoutMasterIdLst>
  <p:sldIdLst>
    <p:sldId id="260" r:id="rId6"/>
    <p:sldId id="294" r:id="rId7"/>
    <p:sldId id="271" r:id="rId8"/>
    <p:sldId id="277" r:id="rId9"/>
    <p:sldId id="281" r:id="rId10"/>
    <p:sldId id="282" r:id="rId11"/>
    <p:sldId id="283" r:id="rId12"/>
    <p:sldId id="279" r:id="rId13"/>
    <p:sldId id="284" r:id="rId14"/>
    <p:sldId id="290" r:id="rId15"/>
    <p:sldId id="286" r:id="rId16"/>
    <p:sldId id="267" r:id="rId17"/>
    <p:sldId id="292" r:id="rId18"/>
    <p:sldId id="291" r:id="rId19"/>
    <p:sldId id="293" r:id="rId20"/>
    <p:sldId id="289" r:id="rId21"/>
    <p:sldId id="272" r:id="rId22"/>
    <p:sldId id="270" r:id="rId23"/>
    <p:sldId id="266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96E1"/>
    <a:srgbClr val="E7E9E8"/>
    <a:srgbClr val="2C4250"/>
    <a:srgbClr val="B3B300"/>
    <a:srgbClr val="474747"/>
    <a:srgbClr val="D3D3D3"/>
    <a:srgbClr val="267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89" autoAdjust="0"/>
    <p:restoredTop sz="99002" autoAdjust="0"/>
  </p:normalViewPr>
  <p:slideViewPr>
    <p:cSldViewPr snapToGrid="0" snapToObjects="1">
      <p:cViewPr varScale="1">
        <p:scale>
          <a:sx n="83" d="100"/>
          <a:sy n="83" d="100"/>
        </p:scale>
        <p:origin x="91" y="552"/>
      </p:cViewPr>
      <p:guideLst>
        <p:guide orient="horz" pos="63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33B5F1-ABE8-4E43-B60F-22F92807A176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082C93C-9044-4662-9738-D94DA925C1AA}">
      <dgm:prSet phldrT="[Text]"/>
      <dgm:spPr/>
      <dgm:t>
        <a:bodyPr/>
        <a:lstStyle/>
        <a:p>
          <a:r>
            <a:rPr lang="en-US" dirty="0" smtClean="0"/>
            <a:t>Translated global campaigns</a:t>
          </a:r>
          <a:endParaRPr lang="en-US" dirty="0"/>
        </a:p>
      </dgm:t>
    </dgm:pt>
    <dgm:pt modelId="{78B13AAD-2F04-46A1-945C-5EDB57200E0B}" type="parTrans" cxnId="{B605483D-6071-4748-87E1-8270667C46E4}">
      <dgm:prSet/>
      <dgm:spPr/>
      <dgm:t>
        <a:bodyPr/>
        <a:lstStyle/>
        <a:p>
          <a:endParaRPr lang="en-US"/>
        </a:p>
      </dgm:t>
    </dgm:pt>
    <dgm:pt modelId="{374E94B7-6EC0-42DF-94F3-CFE6E14E25AC}" type="sibTrans" cxnId="{B605483D-6071-4748-87E1-8270667C46E4}">
      <dgm:prSet/>
      <dgm:spPr/>
      <dgm:t>
        <a:bodyPr/>
        <a:lstStyle/>
        <a:p>
          <a:endParaRPr lang="en-US"/>
        </a:p>
      </dgm:t>
    </dgm:pt>
    <dgm:pt modelId="{35C794A5-3C80-41F8-85DB-B4D26D129818}">
      <dgm:prSet/>
      <dgm:spPr/>
      <dgm:t>
        <a:bodyPr/>
        <a:lstStyle/>
        <a:p>
          <a:r>
            <a:rPr lang="en-US" dirty="0" smtClean="0"/>
            <a:t>Localized modules</a:t>
          </a:r>
          <a:endParaRPr lang="en-US" dirty="0"/>
        </a:p>
      </dgm:t>
    </dgm:pt>
    <dgm:pt modelId="{03ADAEDD-CAF6-4428-98B3-A3E94342C88C}" type="parTrans" cxnId="{E166A5B0-0741-45FD-AEEF-2AD56E11D630}">
      <dgm:prSet/>
      <dgm:spPr/>
      <dgm:t>
        <a:bodyPr/>
        <a:lstStyle/>
        <a:p>
          <a:endParaRPr lang="en-US"/>
        </a:p>
      </dgm:t>
    </dgm:pt>
    <dgm:pt modelId="{A9378FC1-09D6-4EBD-88CE-63F04AE6A5FD}" type="sibTrans" cxnId="{E166A5B0-0741-45FD-AEEF-2AD56E11D630}">
      <dgm:prSet/>
      <dgm:spPr/>
      <dgm:t>
        <a:bodyPr/>
        <a:lstStyle/>
        <a:p>
          <a:endParaRPr lang="en-US"/>
        </a:p>
      </dgm:t>
    </dgm:pt>
    <dgm:pt modelId="{06501CD8-1C34-4B68-A649-7500B0049E84}">
      <dgm:prSet/>
      <dgm:spPr/>
      <dgm:t>
        <a:bodyPr/>
        <a:lstStyle/>
        <a:p>
          <a:r>
            <a:rPr lang="en-US" dirty="0" smtClean="0"/>
            <a:t>Localized campaigns</a:t>
          </a:r>
          <a:endParaRPr lang="en-US" dirty="0"/>
        </a:p>
      </dgm:t>
    </dgm:pt>
    <dgm:pt modelId="{59A1862A-FA96-4F88-8860-E2E8470246D8}" type="parTrans" cxnId="{B4B32F1E-E129-4184-9C3B-0A6D03D74F8F}">
      <dgm:prSet/>
      <dgm:spPr/>
      <dgm:t>
        <a:bodyPr/>
        <a:lstStyle/>
        <a:p>
          <a:endParaRPr lang="en-US"/>
        </a:p>
      </dgm:t>
    </dgm:pt>
    <dgm:pt modelId="{6D4FCEAD-4D48-464F-8975-6E5834B85B78}" type="sibTrans" cxnId="{B4B32F1E-E129-4184-9C3B-0A6D03D74F8F}">
      <dgm:prSet/>
      <dgm:spPr/>
      <dgm:t>
        <a:bodyPr/>
        <a:lstStyle/>
        <a:p>
          <a:endParaRPr lang="en-US"/>
        </a:p>
      </dgm:t>
    </dgm:pt>
    <dgm:pt modelId="{8851AC77-BCAE-4808-941D-CE10C620D835}" type="pres">
      <dgm:prSet presAssocID="{BD33B5F1-ABE8-4E43-B60F-22F92807A176}" presName="Name0" presStyleCnt="0">
        <dgm:presLayoutVars>
          <dgm:dir/>
          <dgm:animLvl val="lvl"/>
          <dgm:resizeHandles val="exact"/>
        </dgm:presLayoutVars>
      </dgm:prSet>
      <dgm:spPr/>
    </dgm:pt>
    <dgm:pt modelId="{C6019A94-6273-4021-B8E1-9450E0809C27}" type="pres">
      <dgm:prSet presAssocID="{4082C93C-9044-4662-9738-D94DA925C1AA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5B3208-48C8-4306-BA45-0E3D66E12F6A}" type="pres">
      <dgm:prSet presAssocID="{374E94B7-6EC0-42DF-94F3-CFE6E14E25AC}" presName="parTxOnlySpace" presStyleCnt="0"/>
      <dgm:spPr/>
    </dgm:pt>
    <dgm:pt modelId="{1AAF6AF7-B316-4315-909C-E2D926C0E6C1}" type="pres">
      <dgm:prSet presAssocID="{35C794A5-3C80-41F8-85DB-B4D26D129818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A65A49-215D-4D4C-8B9E-843DD9CEF1DD}" type="pres">
      <dgm:prSet presAssocID="{A9378FC1-09D6-4EBD-88CE-63F04AE6A5FD}" presName="parTxOnlySpace" presStyleCnt="0"/>
      <dgm:spPr/>
    </dgm:pt>
    <dgm:pt modelId="{458BDB8E-5551-4FF4-97B7-240D4F29F466}" type="pres">
      <dgm:prSet presAssocID="{06501CD8-1C34-4B68-A649-7500B0049E8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A5894A-5923-4C94-8CF6-4AFDE037123D}" type="presOf" srcId="{35C794A5-3C80-41F8-85DB-B4D26D129818}" destId="{1AAF6AF7-B316-4315-909C-E2D926C0E6C1}" srcOrd="0" destOrd="0" presId="urn:microsoft.com/office/officeart/2005/8/layout/chevron1"/>
    <dgm:cxn modelId="{B4B32F1E-E129-4184-9C3B-0A6D03D74F8F}" srcId="{BD33B5F1-ABE8-4E43-B60F-22F92807A176}" destId="{06501CD8-1C34-4B68-A649-7500B0049E84}" srcOrd="2" destOrd="0" parTransId="{59A1862A-FA96-4F88-8860-E2E8470246D8}" sibTransId="{6D4FCEAD-4D48-464F-8975-6E5834B85B78}"/>
    <dgm:cxn modelId="{B605483D-6071-4748-87E1-8270667C46E4}" srcId="{BD33B5F1-ABE8-4E43-B60F-22F92807A176}" destId="{4082C93C-9044-4662-9738-D94DA925C1AA}" srcOrd="0" destOrd="0" parTransId="{78B13AAD-2F04-46A1-945C-5EDB57200E0B}" sibTransId="{374E94B7-6EC0-42DF-94F3-CFE6E14E25AC}"/>
    <dgm:cxn modelId="{F7BCE71B-ABEC-4863-BE00-03C093BCB4F7}" type="presOf" srcId="{06501CD8-1C34-4B68-A649-7500B0049E84}" destId="{458BDB8E-5551-4FF4-97B7-240D4F29F466}" srcOrd="0" destOrd="0" presId="urn:microsoft.com/office/officeart/2005/8/layout/chevron1"/>
    <dgm:cxn modelId="{A8E1A24C-F1A4-441B-8B3F-A401CC635DD9}" type="presOf" srcId="{4082C93C-9044-4662-9738-D94DA925C1AA}" destId="{C6019A94-6273-4021-B8E1-9450E0809C27}" srcOrd="0" destOrd="0" presId="urn:microsoft.com/office/officeart/2005/8/layout/chevron1"/>
    <dgm:cxn modelId="{BF7AA3AA-96C6-488C-BB3C-A50DCD02415E}" type="presOf" srcId="{BD33B5F1-ABE8-4E43-B60F-22F92807A176}" destId="{8851AC77-BCAE-4808-941D-CE10C620D835}" srcOrd="0" destOrd="0" presId="urn:microsoft.com/office/officeart/2005/8/layout/chevron1"/>
    <dgm:cxn modelId="{E166A5B0-0741-45FD-AEEF-2AD56E11D630}" srcId="{BD33B5F1-ABE8-4E43-B60F-22F92807A176}" destId="{35C794A5-3C80-41F8-85DB-B4D26D129818}" srcOrd="1" destOrd="0" parTransId="{03ADAEDD-CAF6-4428-98B3-A3E94342C88C}" sibTransId="{A9378FC1-09D6-4EBD-88CE-63F04AE6A5FD}"/>
    <dgm:cxn modelId="{69BBAAE3-17AE-4D97-9EA8-6B967FC4A0BE}" type="presParOf" srcId="{8851AC77-BCAE-4808-941D-CE10C620D835}" destId="{C6019A94-6273-4021-B8E1-9450E0809C27}" srcOrd="0" destOrd="0" presId="urn:microsoft.com/office/officeart/2005/8/layout/chevron1"/>
    <dgm:cxn modelId="{F1541F1A-E897-4FED-8915-BCD00121BA91}" type="presParOf" srcId="{8851AC77-BCAE-4808-941D-CE10C620D835}" destId="{435B3208-48C8-4306-BA45-0E3D66E12F6A}" srcOrd="1" destOrd="0" presId="urn:microsoft.com/office/officeart/2005/8/layout/chevron1"/>
    <dgm:cxn modelId="{36E9661D-3CAC-4F83-9439-886A27BE0F29}" type="presParOf" srcId="{8851AC77-BCAE-4808-941D-CE10C620D835}" destId="{1AAF6AF7-B316-4315-909C-E2D926C0E6C1}" srcOrd="2" destOrd="0" presId="urn:microsoft.com/office/officeart/2005/8/layout/chevron1"/>
    <dgm:cxn modelId="{76E2C5F5-BCB7-464C-8E76-55CB24A0368F}" type="presParOf" srcId="{8851AC77-BCAE-4808-941D-CE10C620D835}" destId="{55A65A49-215D-4D4C-8B9E-843DD9CEF1DD}" srcOrd="3" destOrd="0" presId="urn:microsoft.com/office/officeart/2005/8/layout/chevron1"/>
    <dgm:cxn modelId="{593B6BE2-659A-4C67-AECC-A6E4F7BCBFB0}" type="presParOf" srcId="{8851AC77-BCAE-4808-941D-CE10C620D835}" destId="{458BDB8E-5551-4FF4-97B7-240D4F29F46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19A94-6273-4021-B8E1-9450E0809C27}">
      <dsp:nvSpPr>
        <dsp:cNvPr id="0" name=""/>
        <dsp:cNvSpPr/>
      </dsp:nvSpPr>
      <dsp:spPr>
        <a:xfrm>
          <a:off x="1785" y="701355"/>
          <a:ext cx="2175867" cy="870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Translated global campaigns</a:t>
          </a:r>
          <a:endParaRPr lang="en-US" sz="1900" kern="1200" dirty="0"/>
        </a:p>
      </dsp:txBody>
      <dsp:txXfrm>
        <a:off x="436958" y="701355"/>
        <a:ext cx="1305521" cy="870346"/>
      </dsp:txXfrm>
    </dsp:sp>
    <dsp:sp modelId="{1AAF6AF7-B316-4315-909C-E2D926C0E6C1}">
      <dsp:nvSpPr>
        <dsp:cNvPr id="0" name=""/>
        <dsp:cNvSpPr/>
      </dsp:nvSpPr>
      <dsp:spPr>
        <a:xfrm>
          <a:off x="1960066" y="701355"/>
          <a:ext cx="2175867" cy="870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Localized modules</a:t>
          </a:r>
          <a:endParaRPr lang="en-US" sz="1900" kern="1200" dirty="0"/>
        </a:p>
      </dsp:txBody>
      <dsp:txXfrm>
        <a:off x="2395239" y="701355"/>
        <a:ext cx="1305521" cy="870346"/>
      </dsp:txXfrm>
    </dsp:sp>
    <dsp:sp modelId="{458BDB8E-5551-4FF4-97B7-240D4F29F466}">
      <dsp:nvSpPr>
        <dsp:cNvPr id="0" name=""/>
        <dsp:cNvSpPr/>
      </dsp:nvSpPr>
      <dsp:spPr>
        <a:xfrm>
          <a:off x="3918346" y="701355"/>
          <a:ext cx="2175867" cy="870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Localized campaigns</a:t>
          </a:r>
          <a:endParaRPr lang="en-US" sz="1900" kern="1200" dirty="0"/>
        </a:p>
      </dsp:txBody>
      <dsp:txXfrm>
        <a:off x="4353519" y="701355"/>
        <a:ext cx="1305521" cy="870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AA78B-8919-7946-8B0D-27D5AE9F0601}" type="datetimeFigureOut">
              <a:t>5/15/2018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5B09E-FE5A-EA4B-9D97-B9EF60AB3A02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6331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76AE5-1D67-234D-B941-6E48315919A2}" type="datetimeFigureOut">
              <a:t>5/15/2018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E933A-E25A-B641-BB99-C761B9AE9828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63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R + YL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8783" y="133041"/>
            <a:ext cx="8868289" cy="4883329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76200" cmpd="sng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645328" y="0"/>
            <a:ext cx="1841968" cy="12199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82388" y="2648263"/>
            <a:ext cx="8167850" cy="651579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 cap="all">
                <a:solidFill>
                  <a:srgbClr val="2196E1"/>
                </a:solidFill>
                <a:latin typeface="Open Sans"/>
                <a:cs typeface="Open San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146044" y="3340601"/>
            <a:ext cx="6840537" cy="40921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Open Sans Light"/>
                <a:cs typeface="Open Sans Ligh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3" name="Picture 2" descr="YES_bla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13" y="4571870"/>
            <a:ext cx="691198" cy="444500"/>
          </a:xfrm>
          <a:prstGeom prst="rect">
            <a:avLst/>
          </a:prstGeom>
        </p:spPr>
      </p:pic>
      <p:pic>
        <p:nvPicPr>
          <p:cNvPr id="4" name="Picture 3" descr="NEW Marriott Rewards logo_black-01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4" t="26400" r="19275" b="27096"/>
          <a:stretch/>
        </p:blipFill>
        <p:spPr>
          <a:xfrm>
            <a:off x="3955413" y="283308"/>
            <a:ext cx="1221799" cy="593541"/>
          </a:xfrm>
          <a:prstGeom prst="rect">
            <a:avLst/>
          </a:prstGeom>
        </p:spPr>
      </p:pic>
      <p:pic>
        <p:nvPicPr>
          <p:cNvPr id="11" name="Picture 10" descr="pointer_3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2"/>
          <a:stretch/>
        </p:blipFill>
        <p:spPr>
          <a:xfrm>
            <a:off x="3288217" y="0"/>
            <a:ext cx="2556190" cy="260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8783" y="133041"/>
            <a:ext cx="8868289" cy="4883329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76200" cmpd="sng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645328" y="0"/>
            <a:ext cx="1841968" cy="12199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82388" y="2648263"/>
            <a:ext cx="8167850" cy="651579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 cap="all">
                <a:solidFill>
                  <a:srgbClr val="2196E1"/>
                </a:solidFill>
                <a:latin typeface="Open Sans"/>
                <a:cs typeface="Open San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146044" y="3340601"/>
            <a:ext cx="6840537" cy="40921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Open Sans Light"/>
                <a:cs typeface="Open Sans Ligh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NEW Marriott Rewards logo_black-0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4" t="26400" r="19275" b="27096"/>
          <a:stretch/>
        </p:blipFill>
        <p:spPr>
          <a:xfrm>
            <a:off x="3955413" y="283308"/>
            <a:ext cx="1221799" cy="593541"/>
          </a:xfrm>
          <a:prstGeom prst="rect">
            <a:avLst/>
          </a:prstGeom>
        </p:spPr>
      </p:pic>
      <p:pic>
        <p:nvPicPr>
          <p:cNvPr id="11" name="Picture 10" descr="pointer_3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2"/>
          <a:stretch/>
        </p:blipFill>
        <p:spPr>
          <a:xfrm>
            <a:off x="3288217" y="0"/>
            <a:ext cx="2556190" cy="260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: M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E9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385763" y="572408"/>
            <a:ext cx="8242847" cy="561457"/>
          </a:xfrm>
        </p:spPr>
        <p:txBody>
          <a:bodyPr/>
          <a:lstStyle>
            <a:lvl1pPr marL="0" indent="0">
              <a:buNone/>
              <a:defRPr b="0" i="0" cap="all">
                <a:solidFill>
                  <a:srgbClr val="2196E1"/>
                </a:solidFill>
                <a:latin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385762" y="1156384"/>
            <a:ext cx="8242847" cy="3175000"/>
          </a:xfrm>
        </p:spPr>
        <p:txBody>
          <a:bodyPr/>
          <a:lstStyle>
            <a:lvl1pPr marL="342900" indent="-342900">
              <a:buClr>
                <a:srgbClr val="2196E1"/>
              </a:buClr>
              <a:buSzPct val="120000"/>
              <a:buFontTx/>
              <a:buBlip>
                <a:blip r:embed="rId2"/>
              </a:buBlip>
              <a:defRPr sz="2400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  <a:lvl2pPr marL="742950" indent="-285750">
              <a:buClr>
                <a:srgbClr val="2196E1"/>
              </a:buClr>
              <a:buSzPct val="80000"/>
              <a:buFont typeface="Courier New"/>
              <a:buChar char="o"/>
              <a:defRPr sz="1800" baseline="0">
                <a:latin typeface="Open Sans Light"/>
                <a:cs typeface="Open Sans Light"/>
              </a:defRPr>
            </a:lvl2pPr>
            <a:lvl3pPr marL="1143000" indent="-228600">
              <a:buClr>
                <a:srgbClr val="B3B300"/>
              </a:buClr>
              <a:buFont typeface="Wingdings" charset="2"/>
              <a:buChar char="§"/>
              <a:defRPr sz="1800" baseline="0">
                <a:latin typeface="Open Sans Light"/>
                <a:cs typeface="Open Sans Light"/>
              </a:defRPr>
            </a:lvl3pPr>
            <a:lvl4pPr marL="1600200" indent="-228600">
              <a:buClr>
                <a:srgbClr val="B3B300"/>
              </a:buClr>
              <a:buFont typeface="Arial"/>
              <a:buChar char="•"/>
              <a:defRPr sz="1400" baseline="0">
                <a:latin typeface="Open Sans Light"/>
                <a:cs typeface="Open Sans Light"/>
              </a:defRPr>
            </a:lvl4pPr>
            <a:lvl5pPr>
              <a:defRPr sz="1800" baseline="0">
                <a:latin typeface="Open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MR_logo_grey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87" y="4731667"/>
            <a:ext cx="708415" cy="33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65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: M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294834" y="322219"/>
            <a:ext cx="8640800" cy="0"/>
          </a:xfrm>
          <a:prstGeom prst="line">
            <a:avLst/>
          </a:prstGeom>
          <a:ln w="9525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385547" y="-5879"/>
            <a:ext cx="6996348" cy="316760"/>
          </a:xfrm>
        </p:spPr>
        <p:txBody>
          <a:bodyPr>
            <a:normAutofit/>
          </a:bodyPr>
          <a:lstStyle>
            <a:lvl1pPr marL="0" indent="0">
              <a:buNone/>
              <a:defRPr sz="1400" cap="all">
                <a:latin typeface="Open Sans"/>
                <a:cs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136081" y="-45355"/>
            <a:ext cx="544304" cy="351498"/>
          </a:xfrm>
        </p:spPr>
        <p:txBody>
          <a:bodyPr/>
          <a:lstStyle>
            <a:lvl1pPr algn="ctr">
              <a:defRPr b="1">
                <a:solidFill>
                  <a:srgbClr val="2196E1"/>
                </a:solidFill>
                <a:latin typeface="Open Sans"/>
                <a:cs typeface="Open Sans"/>
              </a:defRPr>
            </a:lvl1pPr>
          </a:lstStyle>
          <a:p>
            <a:fld id="{E0A67975-8775-DF44-8226-965E8C4F303F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385763" y="572408"/>
            <a:ext cx="8549871" cy="561457"/>
          </a:xfrm>
        </p:spPr>
        <p:txBody>
          <a:bodyPr/>
          <a:lstStyle>
            <a:lvl1pPr marL="0" indent="0">
              <a:buNone/>
              <a:defRPr b="0" i="0" cap="all">
                <a:solidFill>
                  <a:srgbClr val="2196E1"/>
                </a:solidFill>
                <a:latin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pointer_blu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9" t="20134"/>
          <a:stretch/>
        </p:blipFill>
        <p:spPr>
          <a:xfrm>
            <a:off x="0" y="-5879"/>
            <a:ext cx="419567" cy="613052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385763" y="1156384"/>
            <a:ext cx="8550275" cy="3175000"/>
          </a:xfrm>
        </p:spPr>
        <p:txBody>
          <a:bodyPr/>
          <a:lstStyle>
            <a:lvl1pPr>
              <a:buClr>
                <a:srgbClr val="2196E1"/>
              </a:buClr>
              <a:defRPr sz="2400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  <a:lvl2pPr marL="742950" indent="-285750">
              <a:buClr>
                <a:srgbClr val="2196E1"/>
              </a:buClr>
              <a:buSzPct val="80000"/>
              <a:buFont typeface="Courier New"/>
              <a:buChar char="o"/>
              <a:defRPr sz="1800" baseline="0">
                <a:latin typeface="Open Sans Light"/>
                <a:cs typeface="Open Sans Light"/>
              </a:defRPr>
            </a:lvl2pPr>
            <a:lvl3pPr marL="1143000" indent="-228600">
              <a:buClr>
                <a:srgbClr val="B3B300"/>
              </a:buClr>
              <a:buFont typeface="Wingdings" charset="2"/>
              <a:buChar char="§"/>
              <a:defRPr sz="1800" baseline="0">
                <a:latin typeface="Open Sans Light"/>
                <a:cs typeface="Open Sans Light"/>
              </a:defRPr>
            </a:lvl3pPr>
            <a:lvl4pPr marL="1600200" indent="-228600">
              <a:buClr>
                <a:srgbClr val="B3B300"/>
              </a:buClr>
              <a:buFont typeface="Arial"/>
              <a:buChar char="•"/>
              <a:defRPr sz="1400" baseline="0">
                <a:latin typeface="Open Sans Light"/>
                <a:cs typeface="Open Sans Light"/>
              </a:defRPr>
            </a:lvl4pPr>
            <a:lvl5pPr>
              <a:defRPr sz="1800" baseline="0">
                <a:latin typeface="Open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7" name="Picture 16" descr="MR_logo_grey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87" y="4731667"/>
            <a:ext cx="708415" cy="33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42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: M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294834" y="322219"/>
            <a:ext cx="8640800" cy="0"/>
          </a:xfrm>
          <a:prstGeom prst="line">
            <a:avLst/>
          </a:prstGeom>
          <a:ln w="9525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385547" y="-5879"/>
            <a:ext cx="6996348" cy="316760"/>
          </a:xfrm>
        </p:spPr>
        <p:txBody>
          <a:bodyPr>
            <a:normAutofit/>
          </a:bodyPr>
          <a:lstStyle>
            <a:lvl1pPr marL="0" indent="0">
              <a:buNone/>
              <a:defRPr sz="1400" cap="all">
                <a:latin typeface="Open Sans"/>
                <a:cs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136081" y="-45355"/>
            <a:ext cx="544304" cy="351498"/>
          </a:xfrm>
        </p:spPr>
        <p:txBody>
          <a:bodyPr/>
          <a:lstStyle>
            <a:lvl1pPr algn="ctr">
              <a:defRPr b="1">
                <a:solidFill>
                  <a:srgbClr val="2196E1"/>
                </a:solidFill>
                <a:latin typeface="Open Sans"/>
                <a:cs typeface="Open Sans"/>
              </a:defRPr>
            </a:lvl1pPr>
          </a:lstStyle>
          <a:p>
            <a:fld id="{E0A67975-8775-DF44-8226-965E8C4F303F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385763" y="572408"/>
            <a:ext cx="5590225" cy="1071698"/>
          </a:xfrm>
        </p:spPr>
        <p:txBody>
          <a:bodyPr/>
          <a:lstStyle>
            <a:lvl1pPr marL="0" indent="0">
              <a:buNone/>
              <a:defRPr b="0" i="0" cap="all">
                <a:solidFill>
                  <a:srgbClr val="2196E1"/>
                </a:solidFill>
                <a:latin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pointer_blu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9" t="20134"/>
          <a:stretch/>
        </p:blipFill>
        <p:spPr>
          <a:xfrm>
            <a:off x="0" y="-5879"/>
            <a:ext cx="419567" cy="613052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771686" y="572408"/>
            <a:ext cx="2233908" cy="3175000"/>
          </a:xfrm>
        </p:spPr>
        <p:txBody>
          <a:bodyPr/>
          <a:lstStyle>
            <a:lvl1pPr>
              <a:buClr>
                <a:srgbClr val="2196E1"/>
              </a:buClr>
              <a:defRPr sz="1800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  <a:lvl2pPr marL="742950" indent="-285750">
              <a:buClr>
                <a:srgbClr val="2196E1"/>
              </a:buClr>
              <a:buSzPct val="80000"/>
              <a:buFont typeface="Courier New"/>
              <a:buChar char="o"/>
              <a:defRPr sz="1800" baseline="0">
                <a:latin typeface="Open Sans Light"/>
                <a:cs typeface="Open Sans Light"/>
              </a:defRPr>
            </a:lvl2pPr>
            <a:lvl3pPr marL="1143000" indent="-228600">
              <a:buClr>
                <a:srgbClr val="B3B300"/>
              </a:buClr>
              <a:buFont typeface="Wingdings" charset="2"/>
              <a:buChar char="§"/>
              <a:defRPr sz="1400" baseline="0">
                <a:latin typeface="Open Sans Light"/>
                <a:cs typeface="Open Sans Light"/>
              </a:defRPr>
            </a:lvl3pPr>
            <a:lvl4pPr marL="1600200" indent="-228600">
              <a:buClr>
                <a:srgbClr val="B3B300"/>
              </a:buClr>
              <a:buFont typeface="Arial"/>
              <a:buChar char="•"/>
              <a:defRPr sz="1400" baseline="0">
                <a:latin typeface="Open Sans Light"/>
                <a:cs typeface="Open Sans Light"/>
              </a:defRPr>
            </a:lvl4pPr>
            <a:lvl5pPr>
              <a:defRPr sz="1800" baseline="0">
                <a:latin typeface="Open Sans"/>
              </a:defRPr>
            </a:lvl5pPr>
          </a:lstStyle>
          <a:p>
            <a:pPr lvl="0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633688" y="322219"/>
            <a:ext cx="0" cy="4621437"/>
          </a:xfrm>
          <a:prstGeom prst="line">
            <a:avLst/>
          </a:prstGeom>
          <a:ln w="9525" cmpd="sng">
            <a:gradFill flip="none" rotWithShape="1">
              <a:gsLst>
                <a:gs pos="22000">
                  <a:schemeClr val="tx1"/>
                </a:gs>
                <a:gs pos="96000">
                  <a:prstClr val="white"/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MR_logo_grey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87" y="4731667"/>
            <a:ext cx="708415" cy="33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05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divider Slide: Graph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_slide_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53769" cy="5163038"/>
          </a:xfrm>
          <a:prstGeom prst="rect">
            <a:avLst/>
          </a:prstGeom>
        </p:spPr>
      </p:pic>
      <p:pic>
        <p:nvPicPr>
          <p:cNvPr id="7" name="Picture 6" descr="NEW Marriott Rewards logo_blac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87" y="4729490"/>
            <a:ext cx="708415" cy="333261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631545" y="1184696"/>
            <a:ext cx="7893740" cy="1502567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 cap="all">
                <a:solidFill>
                  <a:schemeClr val="bg1"/>
                </a:solidFill>
                <a:latin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3143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divider Slide: 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_slide_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53769" cy="5163038"/>
          </a:xfrm>
          <a:prstGeom prst="rect">
            <a:avLst/>
          </a:prstGeom>
        </p:spPr>
      </p:pic>
      <p:pic>
        <p:nvPicPr>
          <p:cNvPr id="11" name="Picture 10" descr="NEW Marriott Rewards 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87" y="4726595"/>
            <a:ext cx="708415" cy="333262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631545" y="1184696"/>
            <a:ext cx="7893740" cy="1502567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 cap="all">
                <a:solidFill>
                  <a:schemeClr val="bg1"/>
                </a:solidFill>
                <a:latin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1958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divider Slide: Graph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_slide_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3269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631545" y="1184696"/>
            <a:ext cx="7893740" cy="1502567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 cap="all">
                <a:solidFill>
                  <a:schemeClr val="tx1"/>
                </a:solidFill>
                <a:latin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NEW Marriott Rewards logo_blac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87" y="4729490"/>
            <a:ext cx="708415" cy="33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5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2168" y="126427"/>
            <a:ext cx="8868289" cy="4883329"/>
          </a:xfrm>
          <a:prstGeom prst="rect">
            <a:avLst/>
          </a:prstGeom>
          <a:solidFill>
            <a:srgbClr val="2C4250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76200" cmpd="sng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568181" y="0"/>
            <a:ext cx="1841968" cy="1219941"/>
          </a:xfrm>
          <a:prstGeom prst="rect">
            <a:avLst/>
          </a:prstGeom>
          <a:solidFill>
            <a:srgbClr val="2C42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 descr="NEW Marriott Rewards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654" y="265017"/>
            <a:ext cx="1215982" cy="572037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82388" y="2648263"/>
            <a:ext cx="8167850" cy="651579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 cap="all">
                <a:solidFill>
                  <a:schemeClr val="bg1"/>
                </a:solidFill>
                <a:latin typeface="Open Sans"/>
                <a:cs typeface="Open San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146044" y="3340601"/>
            <a:ext cx="6840537" cy="40921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Open Sans Light"/>
                <a:cs typeface="Open Sans Ligh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pointer_blu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4"/>
          <a:stretch/>
        </p:blipFill>
        <p:spPr>
          <a:xfrm>
            <a:off x="3282101" y="-1"/>
            <a:ext cx="2572075" cy="260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2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: MR + Y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E9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519322" y="4731667"/>
            <a:ext cx="14071" cy="32005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385763" y="572408"/>
            <a:ext cx="8242847" cy="561457"/>
          </a:xfrm>
        </p:spPr>
        <p:txBody>
          <a:bodyPr/>
          <a:lstStyle>
            <a:lvl1pPr marL="0" indent="0">
              <a:buNone/>
              <a:defRPr b="0" i="0" cap="all">
                <a:solidFill>
                  <a:srgbClr val="2196E1"/>
                </a:solidFill>
                <a:latin typeface="Open San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385762" y="1156384"/>
            <a:ext cx="8242847" cy="3175000"/>
          </a:xfrm>
        </p:spPr>
        <p:txBody>
          <a:bodyPr/>
          <a:lstStyle>
            <a:lvl1pPr marL="342900" indent="-342900">
              <a:buClr>
                <a:srgbClr val="2196E1"/>
              </a:buClr>
              <a:buSzPct val="120000"/>
              <a:buFontTx/>
              <a:buBlip>
                <a:blip r:embed="rId2"/>
              </a:buBlip>
              <a:defRPr sz="2400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  <a:lvl2pPr marL="742950" indent="-285750">
              <a:buClr>
                <a:srgbClr val="2196E1"/>
              </a:buClr>
              <a:buSzPct val="80000"/>
              <a:buFont typeface="Courier New"/>
              <a:buChar char="o"/>
              <a:defRPr sz="1800" baseline="0">
                <a:latin typeface="Open Sans Light"/>
                <a:cs typeface="Open Sans Light"/>
              </a:defRPr>
            </a:lvl2pPr>
            <a:lvl3pPr marL="1143000" indent="-228600">
              <a:buClr>
                <a:srgbClr val="B3B300"/>
              </a:buClr>
              <a:buFont typeface="Wingdings" charset="2"/>
              <a:buChar char="§"/>
              <a:defRPr sz="1800" baseline="0">
                <a:latin typeface="Open Sans Light"/>
                <a:cs typeface="Open Sans Light"/>
              </a:defRPr>
            </a:lvl3pPr>
            <a:lvl4pPr marL="1600200" indent="-228600">
              <a:buClr>
                <a:srgbClr val="B3B300"/>
              </a:buClr>
              <a:buFont typeface="Arial"/>
              <a:buChar char="•"/>
              <a:defRPr sz="1400" baseline="0">
                <a:latin typeface="Open Sans Light"/>
                <a:cs typeface="Open Sans Light"/>
              </a:defRPr>
            </a:lvl4pPr>
            <a:lvl5pPr>
              <a:defRPr sz="1800" baseline="0">
                <a:latin typeface="Open San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3" name="Picture 2" descr="yes_logo_grey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10" y="4773293"/>
            <a:ext cx="463331" cy="297962"/>
          </a:xfrm>
          <a:prstGeom prst="rect">
            <a:avLst/>
          </a:prstGeom>
        </p:spPr>
      </p:pic>
      <p:pic>
        <p:nvPicPr>
          <p:cNvPr id="4" name="Picture 3" descr="MR_logo_grey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90" y="4731667"/>
            <a:ext cx="708415" cy="33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35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: MR + Y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294834" y="322219"/>
            <a:ext cx="8640800" cy="0"/>
          </a:xfrm>
          <a:prstGeom prst="line">
            <a:avLst/>
          </a:prstGeom>
          <a:ln w="9525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385547" y="-5879"/>
            <a:ext cx="6996348" cy="316760"/>
          </a:xfrm>
        </p:spPr>
        <p:txBody>
          <a:bodyPr>
            <a:normAutofit/>
          </a:bodyPr>
          <a:lstStyle>
            <a:lvl1pPr marL="0" indent="0">
              <a:buNone/>
              <a:defRPr sz="1400" cap="all">
                <a:latin typeface="Open Sans"/>
                <a:cs typeface="Open San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136081" y="-45355"/>
            <a:ext cx="544304" cy="351498"/>
          </a:xfrm>
        </p:spPr>
        <p:txBody>
          <a:bodyPr/>
          <a:lstStyle>
            <a:lvl1pPr algn="ctr">
              <a:defRPr b="1">
                <a:solidFill>
                  <a:srgbClr val="2196E1"/>
                </a:solidFill>
                <a:latin typeface="Open Sans"/>
                <a:cs typeface="Open Sans"/>
              </a:defRPr>
            </a:lvl1pPr>
          </a:lstStyle>
          <a:p>
            <a:fld id="{E0A67975-8775-DF44-8226-965E8C4F303F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385763" y="572408"/>
            <a:ext cx="8549871" cy="561457"/>
          </a:xfrm>
        </p:spPr>
        <p:txBody>
          <a:bodyPr/>
          <a:lstStyle>
            <a:lvl1pPr marL="0" indent="0">
              <a:buNone/>
              <a:defRPr b="0" i="0" cap="all">
                <a:solidFill>
                  <a:srgbClr val="2196E1"/>
                </a:solidFill>
                <a:latin typeface="Open San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pointer_blu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9" t="20134"/>
          <a:stretch/>
        </p:blipFill>
        <p:spPr>
          <a:xfrm>
            <a:off x="0" y="-5879"/>
            <a:ext cx="419567" cy="613052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385763" y="1156384"/>
            <a:ext cx="8550275" cy="3175000"/>
          </a:xfrm>
        </p:spPr>
        <p:txBody>
          <a:bodyPr/>
          <a:lstStyle>
            <a:lvl1pPr>
              <a:buClr>
                <a:srgbClr val="2196E1"/>
              </a:buClr>
              <a:defRPr sz="2400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  <a:lvl2pPr marL="742950" indent="-285750">
              <a:buClr>
                <a:srgbClr val="2196E1"/>
              </a:buClr>
              <a:buSzPct val="80000"/>
              <a:buFont typeface="Courier New"/>
              <a:buChar char="o"/>
              <a:defRPr sz="1800" baseline="0">
                <a:latin typeface="Open Sans Light"/>
                <a:cs typeface="Open Sans Light"/>
              </a:defRPr>
            </a:lvl2pPr>
            <a:lvl3pPr marL="1143000" indent="-228600">
              <a:buClr>
                <a:srgbClr val="B3B300"/>
              </a:buClr>
              <a:buFont typeface="Wingdings" charset="2"/>
              <a:buChar char="§"/>
              <a:defRPr sz="1800" baseline="0">
                <a:latin typeface="Open Sans Light"/>
                <a:cs typeface="Open Sans Light"/>
              </a:defRPr>
            </a:lvl3pPr>
            <a:lvl4pPr marL="1600200" indent="-228600">
              <a:buClr>
                <a:srgbClr val="B3B300"/>
              </a:buClr>
              <a:buFont typeface="Arial"/>
              <a:buChar char="•"/>
              <a:defRPr sz="1400" baseline="0">
                <a:latin typeface="Open Sans Light"/>
                <a:cs typeface="Open Sans Light"/>
              </a:defRPr>
            </a:lvl4pPr>
            <a:lvl5pPr>
              <a:defRPr sz="1800" baseline="0">
                <a:latin typeface="Open San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519322" y="4731667"/>
            <a:ext cx="14071" cy="32005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yes_logo_grey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10" y="4773293"/>
            <a:ext cx="463331" cy="297962"/>
          </a:xfrm>
          <a:prstGeom prst="rect">
            <a:avLst/>
          </a:prstGeom>
        </p:spPr>
      </p:pic>
      <p:pic>
        <p:nvPicPr>
          <p:cNvPr id="14" name="Picture 13" descr="MR_logo_grey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90" y="4731667"/>
            <a:ext cx="708415" cy="33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2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Content: MR + Y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385763" y="250872"/>
            <a:ext cx="8549871" cy="561457"/>
          </a:xfrm>
        </p:spPr>
        <p:txBody>
          <a:bodyPr/>
          <a:lstStyle>
            <a:lvl1pPr marL="0" indent="0">
              <a:buNone/>
              <a:defRPr b="0" i="0" cap="all">
                <a:solidFill>
                  <a:srgbClr val="2196E1"/>
                </a:solidFill>
                <a:latin typeface="Open San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385763" y="974690"/>
            <a:ext cx="8550275" cy="3356694"/>
          </a:xfrm>
        </p:spPr>
        <p:txBody>
          <a:bodyPr/>
          <a:lstStyle>
            <a:lvl1pPr>
              <a:buClr>
                <a:srgbClr val="2196E1"/>
              </a:buClr>
              <a:defRPr sz="2400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  <a:lvl2pPr marL="742950" indent="-285750">
              <a:buClr>
                <a:srgbClr val="2196E1"/>
              </a:buClr>
              <a:buSzPct val="80000"/>
              <a:buFont typeface="Courier New"/>
              <a:buChar char="o"/>
              <a:defRPr sz="1800" baseline="0">
                <a:latin typeface="Open Sans Light"/>
                <a:cs typeface="Open Sans Light"/>
              </a:defRPr>
            </a:lvl2pPr>
            <a:lvl3pPr marL="1143000" indent="-228600">
              <a:buClr>
                <a:srgbClr val="B3B300"/>
              </a:buClr>
              <a:buFont typeface="Wingdings" charset="2"/>
              <a:buChar char="§"/>
              <a:defRPr sz="1800" baseline="0">
                <a:latin typeface="Open Sans Light"/>
                <a:cs typeface="Open Sans Light"/>
              </a:defRPr>
            </a:lvl3pPr>
            <a:lvl4pPr marL="1600200" indent="-228600">
              <a:buClr>
                <a:srgbClr val="B3B300"/>
              </a:buClr>
              <a:buFont typeface="Arial"/>
              <a:buChar char="•"/>
              <a:defRPr sz="1400" baseline="0">
                <a:latin typeface="Open Sans Light"/>
                <a:cs typeface="Open Sans Light"/>
              </a:defRPr>
            </a:lvl4pPr>
            <a:lvl5pPr>
              <a:defRPr sz="1800" baseline="0">
                <a:latin typeface="Open San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519322" y="4731667"/>
            <a:ext cx="14071" cy="32005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yes_logo_gre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10" y="4773293"/>
            <a:ext cx="463331" cy="297962"/>
          </a:xfrm>
          <a:prstGeom prst="rect">
            <a:avLst/>
          </a:prstGeom>
        </p:spPr>
      </p:pic>
      <p:pic>
        <p:nvPicPr>
          <p:cNvPr id="14" name="Picture 13" descr="MR_logo_grey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90" y="4731667"/>
            <a:ext cx="708415" cy="33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90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: MR + Y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294834" y="322219"/>
            <a:ext cx="8640800" cy="0"/>
          </a:xfrm>
          <a:prstGeom prst="line">
            <a:avLst/>
          </a:prstGeom>
          <a:ln w="9525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385547" y="-5879"/>
            <a:ext cx="6996348" cy="316760"/>
          </a:xfrm>
        </p:spPr>
        <p:txBody>
          <a:bodyPr>
            <a:normAutofit/>
          </a:bodyPr>
          <a:lstStyle>
            <a:lvl1pPr marL="0" indent="0">
              <a:buNone/>
              <a:defRPr sz="1400" cap="all">
                <a:latin typeface="Open Sans"/>
                <a:cs typeface="Open San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136081" y="-45355"/>
            <a:ext cx="544304" cy="351498"/>
          </a:xfrm>
        </p:spPr>
        <p:txBody>
          <a:bodyPr/>
          <a:lstStyle>
            <a:lvl1pPr algn="ctr">
              <a:defRPr b="1">
                <a:solidFill>
                  <a:srgbClr val="2196E1"/>
                </a:solidFill>
                <a:latin typeface="Open Sans"/>
                <a:cs typeface="Open Sans"/>
              </a:defRPr>
            </a:lvl1pPr>
          </a:lstStyle>
          <a:p>
            <a:fld id="{E0A67975-8775-DF44-8226-965E8C4F303F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385763" y="572408"/>
            <a:ext cx="5590225" cy="1071698"/>
          </a:xfrm>
        </p:spPr>
        <p:txBody>
          <a:bodyPr/>
          <a:lstStyle>
            <a:lvl1pPr marL="0" indent="0">
              <a:buNone/>
              <a:defRPr b="0" i="0" cap="all">
                <a:solidFill>
                  <a:srgbClr val="2196E1"/>
                </a:solidFill>
                <a:latin typeface="Open San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pointer_blu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9" t="20134"/>
          <a:stretch/>
        </p:blipFill>
        <p:spPr>
          <a:xfrm>
            <a:off x="0" y="-5879"/>
            <a:ext cx="419567" cy="613052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771686" y="572408"/>
            <a:ext cx="2233908" cy="3175000"/>
          </a:xfrm>
        </p:spPr>
        <p:txBody>
          <a:bodyPr/>
          <a:lstStyle>
            <a:lvl1pPr>
              <a:buClr>
                <a:srgbClr val="2196E1"/>
              </a:buClr>
              <a:defRPr sz="1800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  <a:lvl2pPr marL="742950" indent="-285750">
              <a:buClr>
                <a:srgbClr val="2196E1"/>
              </a:buClr>
              <a:buSzPct val="80000"/>
              <a:buFont typeface="Courier New"/>
              <a:buChar char="o"/>
              <a:defRPr sz="1800" baseline="0">
                <a:latin typeface="Open Sans Light"/>
                <a:cs typeface="Open Sans Light"/>
              </a:defRPr>
            </a:lvl2pPr>
            <a:lvl3pPr marL="1143000" indent="-228600">
              <a:buClr>
                <a:srgbClr val="B3B300"/>
              </a:buClr>
              <a:buFont typeface="Wingdings" charset="2"/>
              <a:buChar char="§"/>
              <a:defRPr sz="1400" baseline="0">
                <a:latin typeface="Open Sans Light"/>
                <a:cs typeface="Open Sans Light"/>
              </a:defRPr>
            </a:lvl3pPr>
            <a:lvl4pPr marL="1600200" indent="-228600">
              <a:buClr>
                <a:srgbClr val="B3B300"/>
              </a:buClr>
              <a:buFont typeface="Arial"/>
              <a:buChar char="•"/>
              <a:defRPr sz="1400" baseline="0">
                <a:latin typeface="Open Sans Light"/>
                <a:cs typeface="Open Sans Light"/>
              </a:defRPr>
            </a:lvl4pPr>
            <a:lvl5pPr>
              <a:defRPr sz="1800" baseline="0">
                <a:latin typeface="Open Sans"/>
              </a:defRPr>
            </a:lvl5pPr>
          </a:lstStyle>
          <a:p>
            <a:pPr lvl="0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633688" y="322219"/>
            <a:ext cx="0" cy="4621437"/>
          </a:xfrm>
          <a:prstGeom prst="line">
            <a:avLst/>
          </a:prstGeom>
          <a:ln w="9525" cmpd="sng">
            <a:gradFill flip="none" rotWithShape="1">
              <a:gsLst>
                <a:gs pos="22000">
                  <a:schemeClr val="tx1"/>
                </a:gs>
                <a:gs pos="96000">
                  <a:prstClr val="white"/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8519322" y="4731667"/>
            <a:ext cx="14071" cy="32005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yes_logo_grey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10" y="4773293"/>
            <a:ext cx="463331" cy="297962"/>
          </a:xfrm>
          <a:prstGeom prst="rect">
            <a:avLst/>
          </a:prstGeom>
        </p:spPr>
      </p:pic>
      <p:pic>
        <p:nvPicPr>
          <p:cNvPr id="17" name="Picture 16" descr="MR_logo_grey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90" y="4731667"/>
            <a:ext cx="708415" cy="33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80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divider Slide: Graph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_slide_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53769" cy="5163038"/>
          </a:xfrm>
          <a:prstGeom prst="rect">
            <a:avLst/>
          </a:prstGeom>
        </p:spPr>
      </p:pic>
      <p:pic>
        <p:nvPicPr>
          <p:cNvPr id="7" name="Picture 6" descr="NEW Marriott Rewards logo_blac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89" y="4729490"/>
            <a:ext cx="708415" cy="333261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8525285" y="4759552"/>
            <a:ext cx="0" cy="30346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YES_black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10" y="4772780"/>
            <a:ext cx="447739" cy="287935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631545" y="1184696"/>
            <a:ext cx="7893740" cy="1502567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 cap="all">
                <a:solidFill>
                  <a:schemeClr val="bg1"/>
                </a:solidFill>
                <a:latin typeface="Open San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1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divider Slide: 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_slide_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53769" cy="5163038"/>
          </a:xfrm>
          <a:prstGeom prst="rect">
            <a:avLst/>
          </a:prstGeom>
        </p:spPr>
      </p:pic>
      <p:pic>
        <p:nvPicPr>
          <p:cNvPr id="11" name="Picture 10" descr="NEW Marriott Rewards 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89" y="4719981"/>
            <a:ext cx="708415" cy="333262"/>
          </a:xfrm>
          <a:prstGeom prst="rect">
            <a:avLst/>
          </a:prstGeom>
        </p:spPr>
      </p:pic>
      <p:pic>
        <p:nvPicPr>
          <p:cNvPr id="2" name="Picture 1" descr="YES_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10" y="4770245"/>
            <a:ext cx="440062" cy="282998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8525285" y="4719981"/>
            <a:ext cx="0" cy="333262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631545" y="1184696"/>
            <a:ext cx="7893740" cy="1502567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 cap="all">
                <a:solidFill>
                  <a:schemeClr val="bg1"/>
                </a:solidFill>
                <a:latin typeface="Open San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7189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divider Slide: Graph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_slide_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3269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631545" y="1184696"/>
            <a:ext cx="7893740" cy="1502567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 cap="all">
                <a:solidFill>
                  <a:schemeClr val="tx1"/>
                </a:solidFill>
                <a:latin typeface="Open San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NEW Marriott Rewards logo_blac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89" y="4729490"/>
            <a:ext cx="708415" cy="333261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8525285" y="4759552"/>
            <a:ext cx="0" cy="30346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YES_black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10" y="4772780"/>
            <a:ext cx="447739" cy="28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8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2168" y="126427"/>
            <a:ext cx="8868289" cy="4883329"/>
          </a:xfrm>
          <a:prstGeom prst="rect">
            <a:avLst/>
          </a:prstGeom>
          <a:solidFill>
            <a:srgbClr val="2C4250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76200" cmpd="sng">
                <a:noFill/>
              </a:ln>
              <a:solidFill>
                <a:schemeClr val="tx1"/>
              </a:solidFill>
            </a:endParaRPr>
          </a:p>
        </p:txBody>
      </p:sp>
      <p:pic>
        <p:nvPicPr>
          <p:cNvPr id="10" name="Picture 9" descr="YES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41" y="4599774"/>
            <a:ext cx="705543" cy="45372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3568181" y="0"/>
            <a:ext cx="1841968" cy="1219941"/>
          </a:xfrm>
          <a:prstGeom prst="rect">
            <a:avLst/>
          </a:prstGeom>
          <a:solidFill>
            <a:srgbClr val="2C42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 descr="NEW Marriott Rewards 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654" y="265017"/>
            <a:ext cx="1215982" cy="572037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82388" y="2648263"/>
            <a:ext cx="8167850" cy="651579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 cap="all">
                <a:solidFill>
                  <a:schemeClr val="bg1"/>
                </a:solidFill>
                <a:latin typeface="Open Sans"/>
                <a:cs typeface="Open San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146044" y="3340601"/>
            <a:ext cx="6840537" cy="40921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Open Sans Light"/>
                <a:cs typeface="Open Sans Ligh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pointer_blue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4"/>
          <a:stretch/>
        </p:blipFill>
        <p:spPr>
          <a:xfrm>
            <a:off x="3282101" y="-1"/>
            <a:ext cx="2572075" cy="260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79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0584D-6F53-4847-B297-7B4E1B0FD35B}" type="datetime1"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70" r:id="rId2"/>
    <p:sldLayoutId id="2147493475" r:id="rId3"/>
    <p:sldLayoutId id="2147493486" r:id="rId4"/>
    <p:sldLayoutId id="2147493471" r:id="rId5"/>
    <p:sldLayoutId id="2147493472" r:id="rId6"/>
    <p:sldLayoutId id="2147493473" r:id="rId7"/>
    <p:sldLayoutId id="2147493476" r:id="rId8"/>
    <p:sldLayoutId id="2147493474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0584D-6F53-4847-B297-7B4E1B0FD35B}" type="datetime1"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18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78" r:id="rId1"/>
    <p:sldLayoutId id="2147493479" r:id="rId2"/>
    <p:sldLayoutId id="2147493480" r:id="rId3"/>
    <p:sldLayoutId id="2147493481" r:id="rId4"/>
    <p:sldLayoutId id="2147493482" r:id="rId5"/>
    <p:sldLayoutId id="2147493483" r:id="rId6"/>
    <p:sldLayoutId id="2147493484" r:id="rId7"/>
    <p:sldLayoutId id="2147493485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Considerations for global email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146044" y="3301525"/>
            <a:ext cx="6840537" cy="40921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May 16th,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47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975-8775-DF44-8226-965E8C4F303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200" dirty="0"/>
              <a:t>which languages/campaigns should be supported?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398" y="1884243"/>
            <a:ext cx="4663440" cy="262318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13582" y="1156384"/>
            <a:ext cx="8422052" cy="3175000"/>
          </a:xfrm>
        </p:spPr>
        <p:txBody>
          <a:bodyPr>
            <a:normAutofit/>
          </a:bodyPr>
          <a:lstStyle/>
          <a:p>
            <a:r>
              <a:rPr lang="en-US" dirty="0"/>
              <a:t>Audience </a:t>
            </a:r>
            <a:r>
              <a:rPr lang="en-US" dirty="0" smtClean="0"/>
              <a:t>size</a:t>
            </a:r>
            <a:endParaRPr lang="en-US" dirty="0"/>
          </a:p>
          <a:p>
            <a:r>
              <a:rPr lang="en-US" dirty="0"/>
              <a:t>Membership</a:t>
            </a:r>
          </a:p>
          <a:p>
            <a:r>
              <a:rPr lang="en-US" dirty="0"/>
              <a:t>Business o</a:t>
            </a:r>
            <a:r>
              <a:rPr lang="en-US" dirty="0" smtClean="0"/>
              <a:t>pportunity </a:t>
            </a:r>
            <a:r>
              <a:rPr lang="en-US" dirty="0"/>
              <a:t>or </a:t>
            </a:r>
            <a:r>
              <a:rPr lang="en-US" dirty="0" smtClean="0"/>
              <a:t>ask</a:t>
            </a:r>
            <a:endParaRPr lang="en-US" dirty="0"/>
          </a:p>
          <a:p>
            <a:r>
              <a:rPr lang="en-US" dirty="0"/>
              <a:t>Content relevance</a:t>
            </a:r>
          </a:p>
        </p:txBody>
      </p:sp>
    </p:spTree>
    <p:extLst>
      <p:ext uri="{BB962C8B-B14F-4D97-AF65-F5344CB8AC3E}">
        <p14:creationId xmlns:p14="http://schemas.microsoft.com/office/powerpoint/2010/main" val="203364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5763" y="250873"/>
            <a:ext cx="8549871" cy="958496"/>
          </a:xfrm>
        </p:spPr>
        <p:txBody>
          <a:bodyPr>
            <a:noAutofit/>
          </a:bodyPr>
          <a:lstStyle/>
          <a:p>
            <a:r>
              <a:rPr lang="en-US" sz="2200" dirty="0"/>
              <a:t>Depth of localization </a:t>
            </a:r>
            <a:r>
              <a:rPr lang="en-US" sz="2200" dirty="0" smtClean="0"/>
              <a:t> </a:t>
            </a:r>
          </a:p>
          <a:p>
            <a:r>
              <a:rPr lang="en-US" sz="2200" dirty="0" smtClean="0"/>
              <a:t>which </a:t>
            </a:r>
            <a:r>
              <a:rPr lang="en-US" sz="2200" dirty="0"/>
              <a:t>communications require which level of depth?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85763" y="973394"/>
            <a:ext cx="8550275" cy="3357990"/>
          </a:xfrm>
        </p:spPr>
        <p:txBody>
          <a:bodyPr>
            <a:noAutofit/>
          </a:bodyPr>
          <a:lstStyle/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There may be opportunities for localized modules within translated campaigns vs. fully localized campaigns</a:t>
            </a:r>
            <a:endParaRPr lang="en-US" sz="20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3483218"/>
              </p:ext>
            </p:extLst>
          </p:nvPr>
        </p:nvGraphicFramePr>
        <p:xfrm>
          <a:off x="1524000" y="1109239"/>
          <a:ext cx="6096000" cy="2273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444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Localization Considerations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975-8775-DF44-8226-965E8C4F303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Process Challenges – what resources are required?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the best way for us to enable local markets to </a:t>
            </a:r>
            <a:r>
              <a:rPr lang="en-US" dirty="0" smtClean="0"/>
              <a:t>access local </a:t>
            </a:r>
            <a:r>
              <a:rPr lang="en-US" dirty="0"/>
              <a:t>audiences?</a:t>
            </a:r>
          </a:p>
          <a:p>
            <a:endParaRPr lang="en-US" dirty="0"/>
          </a:p>
          <a:p>
            <a:r>
              <a:rPr lang="en-US" dirty="0"/>
              <a:t>Proposed model</a:t>
            </a:r>
          </a:p>
          <a:p>
            <a:pPr lvl="1"/>
            <a:r>
              <a:rPr lang="en-US" dirty="0"/>
              <a:t>Local team responsible for content</a:t>
            </a:r>
          </a:p>
          <a:p>
            <a:pPr lvl="1"/>
            <a:r>
              <a:rPr lang="en-US" dirty="0" smtClean="0"/>
              <a:t>Work </a:t>
            </a:r>
            <a:r>
              <a:rPr lang="en-US" dirty="0"/>
              <a:t>with </a:t>
            </a:r>
            <a:r>
              <a:rPr lang="en-US" dirty="0" smtClean="0"/>
              <a:t>Member Marketing </a:t>
            </a:r>
            <a:r>
              <a:rPr lang="en-US" dirty="0"/>
              <a:t>team on coordination, best practices, etc.</a:t>
            </a:r>
          </a:p>
          <a:p>
            <a:pPr lvl="1"/>
            <a:r>
              <a:rPr lang="en-US" dirty="0" smtClean="0"/>
              <a:t>Agency </a:t>
            </a:r>
            <a:r>
              <a:rPr lang="en-US" dirty="0"/>
              <a:t>build</a:t>
            </a:r>
          </a:p>
          <a:p>
            <a:pPr lvl="1"/>
            <a:r>
              <a:rPr lang="en-US" dirty="0"/>
              <a:t>Campaigns deployed through </a:t>
            </a:r>
            <a:r>
              <a:rPr lang="en-US" dirty="0" smtClean="0"/>
              <a:t>Epsilon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4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Localization Considerations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975-8775-DF44-8226-965E8C4F303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Process / Strategy </a:t>
            </a:r>
            <a:r>
              <a:rPr lang="en-US" dirty="0" smtClean="0"/>
              <a:t>Considerations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Targeting </a:t>
            </a:r>
            <a:r>
              <a:rPr lang="en-US" dirty="0" smtClean="0"/>
              <a:t>Criteria</a:t>
            </a:r>
            <a:endParaRPr lang="en-US" dirty="0"/>
          </a:p>
          <a:p>
            <a:r>
              <a:rPr lang="en-US" dirty="0"/>
              <a:t>Tracking &amp; </a:t>
            </a:r>
            <a:r>
              <a:rPr lang="en-US" dirty="0" smtClean="0"/>
              <a:t>Reporting Needs </a:t>
            </a:r>
            <a:endParaRPr lang="en-US" dirty="0"/>
          </a:p>
          <a:p>
            <a:r>
              <a:rPr lang="en-US" dirty="0"/>
              <a:t>Frequency &amp; Governance</a:t>
            </a:r>
          </a:p>
          <a:p>
            <a:r>
              <a:rPr lang="en-US" dirty="0"/>
              <a:t>Deliverability</a:t>
            </a:r>
          </a:p>
          <a:p>
            <a:r>
              <a:rPr lang="en-US" dirty="0"/>
              <a:t>Asset Management</a:t>
            </a:r>
          </a:p>
          <a:p>
            <a:r>
              <a:rPr lang="en-US" dirty="0"/>
              <a:t>Timing / Seasonality</a:t>
            </a:r>
          </a:p>
          <a:p>
            <a:r>
              <a:rPr lang="en-US" dirty="0" smtClean="0"/>
              <a:t>PESTLE - Consider </a:t>
            </a:r>
            <a:r>
              <a:rPr lang="en-US" dirty="0"/>
              <a:t>the </a:t>
            </a:r>
            <a:r>
              <a:rPr lang="en-US" b="1" dirty="0"/>
              <a:t>p</a:t>
            </a:r>
            <a:r>
              <a:rPr lang="en-US" dirty="0"/>
              <a:t>olitical scenario, </a:t>
            </a:r>
            <a:r>
              <a:rPr lang="en-US" b="1" dirty="0"/>
              <a:t>e</a:t>
            </a:r>
            <a:r>
              <a:rPr lang="en-US" dirty="0"/>
              <a:t>conomical factors, </a:t>
            </a:r>
            <a:r>
              <a:rPr lang="en-US" b="1" dirty="0"/>
              <a:t>s</a:t>
            </a:r>
            <a:r>
              <a:rPr lang="en-US" dirty="0"/>
              <a:t>ocial factors, </a:t>
            </a:r>
            <a:r>
              <a:rPr lang="en-US" b="1" dirty="0"/>
              <a:t>t</a:t>
            </a:r>
            <a:r>
              <a:rPr lang="en-US" dirty="0"/>
              <a:t>echnology usage, </a:t>
            </a:r>
            <a:r>
              <a:rPr lang="en-US" b="1" dirty="0"/>
              <a:t>l</a:t>
            </a:r>
            <a:r>
              <a:rPr lang="en-US" dirty="0"/>
              <a:t>egal and </a:t>
            </a:r>
            <a:r>
              <a:rPr lang="en-US" b="1" dirty="0"/>
              <a:t>e</a:t>
            </a:r>
            <a:r>
              <a:rPr lang="en-US" dirty="0"/>
              <a:t>nvironmental </a:t>
            </a:r>
            <a:r>
              <a:rPr lang="en-US" dirty="0" smtClean="0"/>
              <a:t>factors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85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Localization Considerations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975-8775-DF44-8226-965E8C4F303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Technology Considerations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Updates needed to preferences / </a:t>
            </a:r>
            <a:r>
              <a:rPr lang="en-US" dirty="0" smtClean="0"/>
              <a:t>enrollment</a:t>
            </a:r>
          </a:p>
          <a:p>
            <a:r>
              <a:rPr lang="en-US" dirty="0"/>
              <a:t>Sitecore</a:t>
            </a:r>
            <a:r>
              <a:rPr lang="en-US" dirty="0"/>
              <a:t> (does not currently support in-language) </a:t>
            </a:r>
            <a:endParaRPr lang="en-US" dirty="0" smtClean="0"/>
          </a:p>
          <a:p>
            <a:r>
              <a:rPr lang="en-US" dirty="0" smtClean="0"/>
              <a:t>Others?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43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Localization Considerations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975-8775-DF44-8226-965E8C4F303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Design &amp; Content </a:t>
            </a:r>
            <a:r>
              <a:rPr lang="en-US" dirty="0" smtClean="0"/>
              <a:t>Considerations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Message formatting, style &amp; layout</a:t>
            </a:r>
          </a:p>
          <a:p>
            <a:r>
              <a:rPr lang="en-US" dirty="0"/>
              <a:t>Content, copy &amp; image selection; imagery, vernacular</a:t>
            </a:r>
          </a:p>
          <a:p>
            <a:r>
              <a:rPr lang="en-US" dirty="0"/>
              <a:t>Personalization data</a:t>
            </a:r>
          </a:p>
          <a:p>
            <a:r>
              <a:rPr lang="en-US" dirty="0"/>
              <a:t>Template System – layouts to support different characters and character counts</a:t>
            </a:r>
          </a:p>
        </p:txBody>
      </p:sp>
    </p:spTree>
    <p:extLst>
      <p:ext uri="{BB962C8B-B14F-4D97-AF65-F5344CB8AC3E}">
        <p14:creationId xmlns:p14="http://schemas.microsoft.com/office/powerpoint/2010/main" val="163877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Localization Considerations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975-8775-DF44-8226-965E8C4F303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Hofstede’s 6 dimensions of National culture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Individualism</a:t>
            </a:r>
          </a:p>
          <a:p>
            <a:r>
              <a:rPr lang="en-US" dirty="0"/>
              <a:t>Power </a:t>
            </a:r>
            <a:r>
              <a:rPr lang="en-US" dirty="0" smtClean="0"/>
              <a:t>Distance</a:t>
            </a:r>
          </a:p>
          <a:p>
            <a:r>
              <a:rPr lang="en-US" dirty="0" smtClean="0"/>
              <a:t>Masculinity</a:t>
            </a:r>
          </a:p>
          <a:p>
            <a:r>
              <a:rPr lang="en-US" dirty="0"/>
              <a:t>Uncertainty </a:t>
            </a:r>
            <a:r>
              <a:rPr lang="en-US" dirty="0" smtClean="0"/>
              <a:t>Avoidance</a:t>
            </a:r>
          </a:p>
          <a:p>
            <a:r>
              <a:rPr lang="en-US" dirty="0"/>
              <a:t>Long-term </a:t>
            </a:r>
            <a:r>
              <a:rPr lang="en-US" dirty="0" smtClean="0"/>
              <a:t>orientation</a:t>
            </a:r>
          </a:p>
          <a:p>
            <a:r>
              <a:rPr lang="en-US" dirty="0"/>
              <a:t>Indulgence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8222" y="4331384"/>
            <a:ext cx="54484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https://geerthofstede.com/culture-geert-hofstede-gert-jan-hofstede/6d-model-of-national-culture/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020" y="1395392"/>
            <a:ext cx="4164601" cy="2286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812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9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65987" cy="263172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987" y="0"/>
            <a:ext cx="4648743" cy="2626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021" y="-33799"/>
            <a:ext cx="2238036" cy="2665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24878"/>
            <a:ext cx="3372465" cy="251862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275" y="2621894"/>
            <a:ext cx="3146049" cy="2521606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372465" y="3401418"/>
            <a:ext cx="2630810" cy="15025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Localization Fails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2019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63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82388" y="2667801"/>
            <a:ext cx="8167850" cy="651579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8991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0735" y="1859029"/>
            <a:ext cx="5977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Begin the conversation to define our vision and objectives for expanding the globalization of our email </a:t>
            </a:r>
            <a:r>
              <a:rPr lang="en-US" dirty="0" smtClean="0">
                <a:solidFill>
                  <a:schemeClr val="bg1"/>
                </a:solidFill>
              </a:rPr>
              <a:t>program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6026" y="775123"/>
            <a:ext cx="3747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dirty="0">
                <a:solidFill>
                  <a:schemeClr val="bg1"/>
                </a:solidFill>
              </a:rPr>
              <a:t>Identify considerations and process to develop roadmap</a:t>
            </a:r>
          </a:p>
        </p:txBody>
      </p:sp>
    </p:spTree>
    <p:extLst>
      <p:ext uri="{BB962C8B-B14F-4D97-AF65-F5344CB8AC3E}">
        <p14:creationId xmlns:p14="http://schemas.microsoft.com/office/powerpoint/2010/main" val="58620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Define the </a:t>
            </a:r>
            <a:r>
              <a:rPr lang="en-US" dirty="0" smtClean="0"/>
              <a:t>vision</a:t>
            </a:r>
          </a:p>
          <a:p>
            <a:pPr lvl="1"/>
            <a:r>
              <a:rPr lang="en-US" dirty="0" smtClean="0"/>
              <a:t>Understand </a:t>
            </a:r>
            <a:r>
              <a:rPr lang="en-US" dirty="0"/>
              <a:t>desired </a:t>
            </a:r>
            <a:r>
              <a:rPr lang="en-US" dirty="0" smtClean="0"/>
              <a:t>state </a:t>
            </a:r>
            <a:r>
              <a:rPr lang="en-US" dirty="0"/>
              <a:t>vs. current</a:t>
            </a:r>
            <a:r>
              <a:rPr lang="en-US" dirty="0" smtClean="0"/>
              <a:t> </a:t>
            </a:r>
            <a:r>
              <a:rPr lang="en-US" dirty="0"/>
              <a:t>state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Identify </a:t>
            </a:r>
            <a:r>
              <a:rPr lang="en-US" dirty="0"/>
              <a:t>gaps and needs to achieve desired state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Build roadmap</a:t>
            </a:r>
          </a:p>
          <a:p>
            <a:pPr lvl="1"/>
            <a:r>
              <a:rPr lang="en-US" dirty="0" smtClean="0"/>
              <a:t>Prioritize </a:t>
            </a:r>
            <a:r>
              <a:rPr lang="en-US" dirty="0"/>
              <a:t>activities, define milestones &amp; project plans</a:t>
            </a:r>
          </a:p>
        </p:txBody>
      </p:sp>
    </p:spTree>
    <p:extLst>
      <p:ext uri="{BB962C8B-B14F-4D97-AF65-F5344CB8AC3E}">
        <p14:creationId xmlns:p14="http://schemas.microsoft.com/office/powerpoint/2010/main" val="259573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Areas for consideration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Program Process &amp; </a:t>
            </a:r>
            <a:r>
              <a:rPr lang="en-US" dirty="0" smtClean="0"/>
              <a:t>Operations</a:t>
            </a:r>
          </a:p>
          <a:p>
            <a:endParaRPr lang="en-US" dirty="0"/>
          </a:p>
          <a:p>
            <a:r>
              <a:rPr lang="en-US" dirty="0" smtClean="0"/>
              <a:t>Strategies &amp; Campaigns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Customer </a:t>
            </a:r>
            <a:r>
              <a:rPr lang="en-US" dirty="0"/>
              <a:t>Experience / Design &amp; Content</a:t>
            </a:r>
          </a:p>
        </p:txBody>
      </p:sp>
    </p:spTree>
    <p:extLst>
      <p:ext uri="{BB962C8B-B14F-4D97-AF65-F5344CB8AC3E}">
        <p14:creationId xmlns:p14="http://schemas.microsoft.com/office/powerpoint/2010/main" val="348423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975-8775-DF44-8226-965E8C4F303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Current </a:t>
            </a:r>
            <a:r>
              <a:rPr lang="en-US" dirty="0"/>
              <a:t>Languages Supported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13582" y="1156384"/>
            <a:ext cx="7951991" cy="317500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English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Chinese </a:t>
            </a:r>
            <a:r>
              <a:rPr lang="en-US" dirty="0"/>
              <a:t>Simplified (PRC)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Spanish </a:t>
            </a:r>
            <a:r>
              <a:rPr lang="en-US" dirty="0"/>
              <a:t>(International)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French </a:t>
            </a:r>
            <a:r>
              <a:rPr lang="en-US" dirty="0"/>
              <a:t>(Europe)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German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Japanese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Portuguese </a:t>
            </a:r>
            <a:r>
              <a:rPr lang="en-US" dirty="0"/>
              <a:t>(Brazil)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Russian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Italian</a:t>
            </a:r>
            <a:r>
              <a:rPr lang="en-US" dirty="0" smtClean="0">
                <a:solidFill>
                  <a:srgbClr val="2196E1"/>
                </a:solidFill>
              </a:rPr>
              <a:t>*</a:t>
            </a:r>
            <a:r>
              <a:rPr lang="en-US" dirty="0" smtClean="0"/>
              <a:t> </a:t>
            </a:r>
          </a:p>
          <a:p>
            <a:pPr marL="548640" lvl="1">
              <a:buFont typeface="Wingdings" panose="05000000000000000000" pitchFamily="2" charset="2"/>
              <a:buChar char="v"/>
            </a:pPr>
            <a:r>
              <a:rPr lang="en-US" dirty="0" smtClean="0"/>
              <a:t>Lite </a:t>
            </a:r>
            <a:r>
              <a:rPr lang="en-US" dirty="0"/>
              <a:t>Support Just rolled out.  Only Welcome slotted at this point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22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975-8775-DF44-8226-965E8C4F303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Campaigns that are Translated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13582" y="1156384"/>
            <a:ext cx="8154325" cy="3175000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Header </a:t>
            </a:r>
            <a:r>
              <a:rPr lang="en-US" dirty="0"/>
              <a:t>and footer: all languages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Selected Lifecycle Campaigns</a:t>
            </a:r>
          </a:p>
          <a:p>
            <a:pPr marL="857250" lvl="1" indent="-457200"/>
            <a:r>
              <a:rPr lang="en-US" dirty="0" smtClean="0"/>
              <a:t>Welcome in all </a:t>
            </a:r>
            <a:r>
              <a:rPr lang="en-US" dirty="0" smtClean="0"/>
              <a:t>languages (Italian coming)</a:t>
            </a:r>
            <a:endParaRPr lang="en-US" dirty="0" smtClean="0"/>
          </a:p>
          <a:p>
            <a:pPr marL="857250" lvl="1" indent="-457200"/>
            <a:r>
              <a:rPr lang="en-US" dirty="0" smtClean="0"/>
              <a:t>Achievers </a:t>
            </a:r>
            <a:r>
              <a:rPr lang="en-US" dirty="0" smtClean="0"/>
              <a:t>all languages except IT/RU</a:t>
            </a:r>
          </a:p>
          <a:p>
            <a:pPr marL="857250" lvl="1" indent="-457200"/>
            <a:r>
              <a:rPr lang="en-US" dirty="0" smtClean="0"/>
              <a:t>Renewers</a:t>
            </a:r>
            <a:r>
              <a:rPr lang="en-US" dirty="0" smtClean="0"/>
              <a:t> &amp; Near Level - </a:t>
            </a:r>
            <a:r>
              <a:rPr lang="en-US" dirty="0"/>
              <a:t>EN only *on roadmap for full translation this year</a:t>
            </a:r>
          </a:p>
          <a:p>
            <a:pPr marL="857250" lvl="1" indent="-457200"/>
            <a:r>
              <a:rPr lang="en-US" dirty="0" smtClean="0"/>
              <a:t>Post Redemption &amp; Abandon Search - </a:t>
            </a:r>
            <a:r>
              <a:rPr lang="en-US" dirty="0"/>
              <a:t>EN </a:t>
            </a:r>
            <a:r>
              <a:rPr lang="en-US" dirty="0" smtClean="0"/>
              <a:t>only</a:t>
            </a:r>
            <a:endParaRPr lang="en-US" dirty="0">
              <a:solidFill>
                <a:srgbClr val="2196E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Program Update Solos: (Member updates, SNA, Unification Lite / TBOP Choice of) </a:t>
            </a:r>
            <a:endParaRPr lang="en-US" dirty="0" smtClean="0"/>
          </a:p>
          <a:p>
            <a:pPr marL="857250" lvl="1" indent="-457200"/>
            <a:r>
              <a:rPr lang="en-US" dirty="0" smtClean="0"/>
              <a:t>Full </a:t>
            </a:r>
            <a:r>
              <a:rPr lang="en-US" dirty="0"/>
              <a:t>language </a:t>
            </a:r>
            <a:r>
              <a:rPr lang="en-US" dirty="0" smtClean="0"/>
              <a:t>support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Solos: </a:t>
            </a:r>
            <a:r>
              <a:rPr lang="en-US" dirty="0"/>
              <a:t>Megabonus</a:t>
            </a:r>
            <a:r>
              <a:rPr lang="en-US" dirty="0"/>
              <a:t>, MVC, </a:t>
            </a:r>
            <a:r>
              <a:rPr lang="en-US" dirty="0" smtClean="0"/>
              <a:t>Freddies</a:t>
            </a:r>
            <a:endParaRPr lang="en-US" dirty="0" smtClean="0"/>
          </a:p>
          <a:p>
            <a:pPr marL="857250" lvl="1" indent="-457200"/>
            <a:r>
              <a:rPr lang="en-US" dirty="0" smtClean="0"/>
              <a:t>Selected </a:t>
            </a:r>
            <a:r>
              <a:rPr lang="en-US" dirty="0"/>
              <a:t>languages are supported per solo with Chinese and Spanish </a:t>
            </a:r>
            <a:r>
              <a:rPr lang="en-US" dirty="0" smtClean="0"/>
              <a:t>as</a:t>
            </a:r>
            <a:r>
              <a:rPr lang="en-US" dirty="0" smtClean="0"/>
              <a:t> </a:t>
            </a:r>
            <a:r>
              <a:rPr lang="en-US" dirty="0"/>
              <a:t>the </a:t>
            </a:r>
            <a:r>
              <a:rPr lang="en-US" dirty="0" smtClean="0"/>
              <a:t>base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62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975-8775-DF44-8226-965E8C4F303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Localized </a:t>
            </a:r>
            <a:r>
              <a:rPr lang="en-US" dirty="0" smtClean="0"/>
              <a:t>Campaigns 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13582" y="1156384"/>
            <a:ext cx="7951991" cy="3175000"/>
          </a:xfrm>
        </p:spPr>
        <p:txBody>
          <a:bodyPr>
            <a:normAutofit/>
          </a:bodyPr>
          <a:lstStyle/>
          <a:p>
            <a:r>
              <a:rPr lang="en-US" dirty="0" smtClean="0"/>
              <a:t>eNews</a:t>
            </a:r>
            <a:r>
              <a:rPr lang="en-US" dirty="0" smtClean="0"/>
              <a:t> </a:t>
            </a:r>
            <a:r>
              <a:rPr lang="en-US" dirty="0"/>
              <a:t>-&gt; </a:t>
            </a:r>
            <a:r>
              <a:rPr lang="en-US" dirty="0" smtClean="0"/>
              <a:t>send </a:t>
            </a:r>
            <a:r>
              <a:rPr lang="en-US" dirty="0"/>
              <a:t>global/English </a:t>
            </a:r>
            <a:r>
              <a:rPr lang="en-US" dirty="0"/>
              <a:t>eNews</a:t>
            </a:r>
            <a:r>
              <a:rPr lang="en-US" dirty="0"/>
              <a:t> to European </a:t>
            </a:r>
            <a:r>
              <a:rPr lang="en-US" dirty="0" smtClean="0"/>
              <a:t>and Chinese regions</a:t>
            </a:r>
          </a:p>
          <a:p>
            <a:endParaRPr lang="en-US" sz="1000" dirty="0"/>
          </a:p>
          <a:p>
            <a:r>
              <a:rPr lang="en-US" dirty="0" smtClean="0"/>
              <a:t>METT</a:t>
            </a:r>
            <a:endParaRPr lang="en-US" dirty="0"/>
          </a:p>
          <a:p>
            <a:endParaRPr lang="en-US" sz="1000" dirty="0" smtClean="0"/>
          </a:p>
          <a:p>
            <a:r>
              <a:rPr lang="en-US" dirty="0" smtClean="0"/>
              <a:t>Any </a:t>
            </a:r>
            <a:r>
              <a:rPr lang="en-US" dirty="0" smtClean="0"/>
              <a:t>others??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26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975-8775-DF44-8226-965E8C4F303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85763" y="516992"/>
            <a:ext cx="4269364" cy="561457"/>
          </a:xfrm>
        </p:spPr>
        <p:txBody>
          <a:bodyPr anchor="b">
            <a:noAutofit/>
          </a:bodyPr>
          <a:lstStyle/>
          <a:p>
            <a:r>
              <a:rPr lang="en-US" sz="1400" dirty="0" smtClean="0"/>
              <a:t>Languages Supported by M.com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9210"/>
          <a:stretch/>
        </p:blipFill>
        <p:spPr>
          <a:xfrm>
            <a:off x="175347" y="1095467"/>
            <a:ext cx="6124843" cy="3136467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6427447" y="1261724"/>
            <a:ext cx="1371600" cy="3067030"/>
            <a:chOff x="7016893" y="1261724"/>
            <a:chExt cx="1371600" cy="30670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16893" y="1261724"/>
              <a:ext cx="1371600" cy="202911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6893" y="3309759"/>
              <a:ext cx="1371600" cy="1018995"/>
            </a:xfrm>
            <a:prstGeom prst="rect">
              <a:avLst/>
            </a:prstGeom>
          </p:spPr>
        </p:pic>
      </p:grpSp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68291" y="573668"/>
            <a:ext cx="2850244" cy="561457"/>
          </a:xfrm>
        </p:spPr>
        <p:txBody>
          <a:bodyPr>
            <a:noAutofit/>
          </a:bodyPr>
          <a:lstStyle/>
          <a:p>
            <a:r>
              <a:rPr lang="en-US" sz="1400" dirty="0" smtClean="0"/>
              <a:t>Language preferences for “Print” communications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8482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975-8775-DF44-8226-965E8C4F303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200" dirty="0"/>
              <a:t>How do we </a:t>
            </a:r>
            <a:r>
              <a:rPr lang="en-US" sz="2200" dirty="0" smtClean="0"/>
              <a:t>determine member language preference?</a:t>
            </a:r>
            <a:endParaRPr lang="en-US" sz="2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13582" y="1156384"/>
            <a:ext cx="8422052" cy="3175000"/>
          </a:xfrm>
        </p:spPr>
        <p:txBody>
          <a:bodyPr>
            <a:normAutofit/>
          </a:bodyPr>
          <a:lstStyle/>
          <a:p>
            <a:r>
              <a:rPr lang="en-US" dirty="0"/>
              <a:t>Member </a:t>
            </a:r>
            <a:r>
              <a:rPr lang="en-US" dirty="0" smtClean="0"/>
              <a:t>address </a:t>
            </a:r>
          </a:p>
          <a:p>
            <a:r>
              <a:rPr lang="en-US" dirty="0" smtClean="0"/>
              <a:t>“</a:t>
            </a:r>
            <a:r>
              <a:rPr lang="en-US" dirty="0"/>
              <a:t>Print” Language </a:t>
            </a:r>
            <a:r>
              <a:rPr lang="en-US" dirty="0" smtClean="0"/>
              <a:t>preference</a:t>
            </a:r>
          </a:p>
          <a:p>
            <a:r>
              <a:rPr lang="en-US" dirty="0" smtClean="0"/>
              <a:t>Website </a:t>
            </a:r>
            <a:r>
              <a:rPr lang="en-US" dirty="0"/>
              <a:t>language preference</a:t>
            </a:r>
          </a:p>
          <a:p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/>
              <a:t>is the default if you don’t have a preference?</a:t>
            </a:r>
          </a:p>
          <a:p>
            <a:r>
              <a:rPr lang="en-US" dirty="0"/>
              <a:t>What data </a:t>
            </a:r>
            <a:r>
              <a:rPr lang="en-US" dirty="0" smtClean="0"/>
              <a:t>attribute(s) </a:t>
            </a:r>
            <a:r>
              <a:rPr lang="en-US" dirty="0"/>
              <a:t>currently drive language selection?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658" y="1322633"/>
            <a:ext cx="3555032" cy="82788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845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R_YLM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dcmitype/"/>
    <ds:schemaRef ds:uri="http://schemas.microsoft.com/sharepoint/v3/field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MR_YLM_template</Template>
  <TotalTime>1729</TotalTime>
  <Words>514</Words>
  <Application>Microsoft Office PowerPoint</Application>
  <PresentationFormat>On-screen Show (16:9)</PresentationFormat>
  <Paragraphs>129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Courier New</vt:lpstr>
      <vt:lpstr>Open Sans</vt:lpstr>
      <vt:lpstr>Open Sans Light</vt:lpstr>
      <vt:lpstr>Wingdings</vt:lpstr>
      <vt:lpstr>MR_YLM_template</vt:lpstr>
      <vt:lpstr>MR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Win764bit</dc:creator>
  <cp:lastModifiedBy>Finke, Bryan</cp:lastModifiedBy>
  <cp:revision>24</cp:revision>
  <dcterms:created xsi:type="dcterms:W3CDTF">2017-10-18T20:23:46Z</dcterms:created>
  <dcterms:modified xsi:type="dcterms:W3CDTF">2018-05-16T03:17:16Z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