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93455" r:id="rId4"/>
    <p:sldMasterId id="2147493477" r:id="rId5"/>
  </p:sldMasterIdLst>
  <p:notesMasterIdLst>
    <p:notesMasterId r:id="rId25"/>
  </p:notesMasterIdLst>
  <p:handoutMasterIdLst>
    <p:handoutMasterId r:id="rId26"/>
  </p:handoutMasterIdLst>
  <p:sldIdLst>
    <p:sldId id="260" r:id="rId6"/>
    <p:sldId id="268" r:id="rId7"/>
    <p:sldId id="263" r:id="rId8"/>
    <p:sldId id="267" r:id="rId9"/>
    <p:sldId id="287" r:id="rId10"/>
    <p:sldId id="288" r:id="rId11"/>
    <p:sldId id="273" r:id="rId12"/>
    <p:sldId id="286" r:id="rId13"/>
    <p:sldId id="279" r:id="rId14"/>
    <p:sldId id="276" r:id="rId15"/>
    <p:sldId id="264" r:id="rId16"/>
    <p:sldId id="282" r:id="rId17"/>
    <p:sldId id="281" r:id="rId18"/>
    <p:sldId id="285" r:id="rId19"/>
    <p:sldId id="289" r:id="rId20"/>
    <p:sldId id="290" r:id="rId21"/>
    <p:sldId id="284" r:id="rId22"/>
    <p:sldId id="291" r:id="rId23"/>
    <p:sldId id="266" r:id="rId2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96E1"/>
    <a:srgbClr val="E7E9E8"/>
    <a:srgbClr val="2C4250"/>
    <a:srgbClr val="B3B300"/>
    <a:srgbClr val="474747"/>
    <a:srgbClr val="D3D3D3"/>
    <a:srgbClr val="2672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89" autoAdjust="0"/>
    <p:restoredTop sz="88810" autoAdjust="0"/>
  </p:normalViewPr>
  <p:slideViewPr>
    <p:cSldViewPr snapToGrid="0" snapToObjects="1">
      <p:cViewPr varScale="1">
        <p:scale>
          <a:sx n="126" d="100"/>
          <a:sy n="126" d="100"/>
        </p:scale>
        <p:origin x="174" y="2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0AA78B-8919-7946-8B0D-27D5AE9F0601}" type="datetimeFigureOut">
              <a:t>5/15/2018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5B09E-FE5A-EA4B-9D97-B9EF60AB3A02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6331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976AE5-1D67-234D-B941-6E48315919A2}" type="datetimeFigureOut">
              <a:t>5/15/2018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E933A-E25A-B641-BB99-C761B9AE9828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63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prioritized the campaigns that are most impactful to be live for 8/1. Batch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organization. Pivoted as new updates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became available.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E933A-E25A-B641-BB99-C761B9AE982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804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Went live</a:t>
            </a:r>
            <a:r>
              <a:rPr lang="en-US" baseline="0" dirty="0"/>
              <a:t> on 5/1. Left is for Welcome &amp; right is for other campaigns where benefits are listed throughout.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E933A-E25A-B641-BB99-C761B9AE982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804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Visa card (went live</a:t>
            </a:r>
            <a:r>
              <a:rPr lang="en-US" baseline="0" dirty="0"/>
              <a:t> in market 5/3</a:t>
            </a:r>
            <a:r>
              <a:rPr lang="en-US" dirty="0"/>
              <a:t>)</a:t>
            </a:r>
            <a:r>
              <a:rPr lang="en-US" baseline="0" dirty="0"/>
              <a:t>. Added MVP offers for campaign enhancement.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E933A-E25A-B641-BB99-C761B9AE982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712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Driving Premier</a:t>
            </a:r>
            <a:r>
              <a:rPr lang="en-US" baseline="0" dirty="0"/>
              <a:t> Plus cardholders to new landing page. Added MVP offers for campaign enhancement.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E933A-E25A-B641-BB99-C761B9AE982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712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Screenshot</a:t>
            </a:r>
            <a:r>
              <a:rPr lang="en-US" baseline="0" dirty="0"/>
              <a:t> of MRCC Free Night Certificate. Touchpoints coincide with new credit card.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E933A-E25A-B641-BB99-C761B9AE982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696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E933A-E25A-B641-BB99-C761B9AE982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490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Hit P50 and</a:t>
            </a:r>
            <a:r>
              <a:rPr lang="en-US" baseline="0" dirty="0"/>
              <a:t> P75 to choose new benefit (ie suite night upgrade) or gift status.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E933A-E25A-B641-BB99-C761B9AE982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930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Awaiting direction on these promotions.  Screenshot is Elite Off Track 2.0 version.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E933A-E25A-B641-BB99-C761B9AE982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712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R + YLM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38783" y="133041"/>
            <a:ext cx="8868289" cy="4883329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76200" cmpd="sng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645328" y="0"/>
            <a:ext cx="1841968" cy="12199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82388" y="2648263"/>
            <a:ext cx="8167850" cy="651579"/>
          </a:xfrm>
        </p:spPr>
        <p:txBody>
          <a:bodyPr>
            <a:normAutofit/>
          </a:bodyPr>
          <a:lstStyle>
            <a:lvl1pPr marL="0" indent="0" algn="ctr">
              <a:buNone/>
              <a:defRPr sz="3600" b="0" i="0" cap="all">
                <a:solidFill>
                  <a:srgbClr val="2196E1"/>
                </a:solidFill>
                <a:latin typeface="Open Sans"/>
                <a:cs typeface="Open San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1146044" y="3340601"/>
            <a:ext cx="6840537" cy="409214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Open Sans Light"/>
                <a:cs typeface="Open Sans Light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 descr="YES_blac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713" y="4571870"/>
            <a:ext cx="691198" cy="444500"/>
          </a:xfrm>
          <a:prstGeom prst="rect">
            <a:avLst/>
          </a:prstGeom>
        </p:spPr>
      </p:pic>
      <p:pic>
        <p:nvPicPr>
          <p:cNvPr id="4" name="Picture 3" descr="NEW Marriott Rewards logo_black-01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4" t="26400" r="19275" b="27096"/>
          <a:stretch/>
        </p:blipFill>
        <p:spPr>
          <a:xfrm>
            <a:off x="3955413" y="283308"/>
            <a:ext cx="1221799" cy="593541"/>
          </a:xfrm>
          <a:prstGeom prst="rect">
            <a:avLst/>
          </a:prstGeom>
        </p:spPr>
      </p:pic>
      <p:pic>
        <p:nvPicPr>
          <p:cNvPr id="11" name="Picture 10" descr="pointer_3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02"/>
          <a:stretch/>
        </p:blipFill>
        <p:spPr>
          <a:xfrm>
            <a:off x="3288217" y="0"/>
            <a:ext cx="2556190" cy="260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: M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7E9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385763" y="572408"/>
            <a:ext cx="8242847" cy="561457"/>
          </a:xfrm>
        </p:spPr>
        <p:txBody>
          <a:bodyPr/>
          <a:lstStyle>
            <a:lvl1pPr marL="0" indent="0">
              <a:buNone/>
              <a:defRPr b="0" i="0" cap="all">
                <a:solidFill>
                  <a:srgbClr val="2196E1"/>
                </a:solidFill>
                <a:latin typeface="Open San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385762" y="1156384"/>
            <a:ext cx="8242847" cy="3175000"/>
          </a:xfrm>
        </p:spPr>
        <p:txBody>
          <a:bodyPr/>
          <a:lstStyle>
            <a:lvl1pPr marL="342900" indent="-342900">
              <a:buClr>
                <a:srgbClr val="2196E1"/>
              </a:buClr>
              <a:buSzPct val="120000"/>
              <a:buFontTx/>
              <a:buBlip>
                <a:blip r:embed="rId2"/>
              </a:buBlip>
              <a:defRPr sz="2400" baseline="0">
                <a:solidFill>
                  <a:schemeClr val="tx1"/>
                </a:solidFill>
                <a:latin typeface="Open Sans Light"/>
                <a:cs typeface="Open Sans Light"/>
              </a:defRPr>
            </a:lvl1pPr>
            <a:lvl2pPr marL="742950" indent="-285750">
              <a:buClr>
                <a:srgbClr val="2196E1"/>
              </a:buClr>
              <a:buSzPct val="80000"/>
              <a:buFont typeface="Courier New"/>
              <a:buChar char="o"/>
              <a:defRPr sz="1800" baseline="0">
                <a:latin typeface="Open Sans Light"/>
                <a:cs typeface="Open Sans Light"/>
              </a:defRPr>
            </a:lvl2pPr>
            <a:lvl3pPr marL="1143000" indent="-228600">
              <a:buClr>
                <a:srgbClr val="B3B300"/>
              </a:buClr>
              <a:buFont typeface="Wingdings" charset="2"/>
              <a:buChar char="§"/>
              <a:defRPr sz="1800" baseline="0">
                <a:latin typeface="Open Sans Light"/>
                <a:cs typeface="Open Sans Light"/>
              </a:defRPr>
            </a:lvl3pPr>
            <a:lvl4pPr marL="1600200" indent="-228600">
              <a:buClr>
                <a:srgbClr val="B3B300"/>
              </a:buClr>
              <a:buFont typeface="Arial"/>
              <a:buChar char="•"/>
              <a:defRPr sz="1400" baseline="0">
                <a:latin typeface="Open Sans Light"/>
                <a:cs typeface="Open Sans Light"/>
              </a:defRPr>
            </a:lvl4pPr>
            <a:lvl5pPr>
              <a:defRPr sz="1800" baseline="0">
                <a:latin typeface="Open San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 descr="MR_logo_grey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287" y="4731667"/>
            <a:ext cx="708415" cy="33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65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: M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294834" y="322219"/>
            <a:ext cx="8640800" cy="0"/>
          </a:xfrm>
          <a:prstGeom prst="line">
            <a:avLst/>
          </a:prstGeom>
          <a:ln w="9525" cmpd="sng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385547" y="-5879"/>
            <a:ext cx="6996348" cy="316760"/>
          </a:xfrm>
        </p:spPr>
        <p:txBody>
          <a:bodyPr>
            <a:normAutofit/>
          </a:bodyPr>
          <a:lstStyle>
            <a:lvl1pPr marL="0" indent="0">
              <a:buNone/>
              <a:defRPr sz="1400" cap="all">
                <a:latin typeface="Open Sans"/>
                <a:cs typeface="Open San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136081" y="-45355"/>
            <a:ext cx="544304" cy="351498"/>
          </a:xfrm>
        </p:spPr>
        <p:txBody>
          <a:bodyPr/>
          <a:lstStyle>
            <a:lvl1pPr algn="ctr">
              <a:defRPr b="1">
                <a:solidFill>
                  <a:srgbClr val="2196E1"/>
                </a:solidFill>
                <a:latin typeface="Open Sans"/>
                <a:cs typeface="Open Sans"/>
              </a:defRPr>
            </a:lvl1pPr>
          </a:lstStyle>
          <a:p>
            <a:fld id="{E0A67975-8775-DF44-8226-965E8C4F303F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385763" y="572408"/>
            <a:ext cx="8549871" cy="561457"/>
          </a:xfrm>
        </p:spPr>
        <p:txBody>
          <a:bodyPr/>
          <a:lstStyle>
            <a:lvl1pPr marL="0" indent="0">
              <a:buNone/>
              <a:defRPr b="0" i="0" cap="all">
                <a:solidFill>
                  <a:srgbClr val="2196E1"/>
                </a:solidFill>
                <a:latin typeface="Open San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pointer_blu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9" t="20134"/>
          <a:stretch/>
        </p:blipFill>
        <p:spPr>
          <a:xfrm>
            <a:off x="0" y="-5879"/>
            <a:ext cx="419567" cy="613052"/>
          </a:xfrm>
          <a:prstGeom prst="rect">
            <a:avLst/>
          </a:prstGeom>
        </p:spPr>
      </p:pic>
      <p:sp>
        <p:nvSpPr>
          <p:cNvPr id="24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385763" y="1156384"/>
            <a:ext cx="8550275" cy="3175000"/>
          </a:xfrm>
        </p:spPr>
        <p:txBody>
          <a:bodyPr/>
          <a:lstStyle>
            <a:lvl1pPr>
              <a:buClr>
                <a:srgbClr val="2196E1"/>
              </a:buClr>
              <a:defRPr sz="2400" baseline="0">
                <a:solidFill>
                  <a:schemeClr val="tx1"/>
                </a:solidFill>
                <a:latin typeface="Open Sans Light"/>
                <a:cs typeface="Open Sans Light"/>
              </a:defRPr>
            </a:lvl1pPr>
            <a:lvl2pPr marL="742950" indent="-285750">
              <a:buClr>
                <a:srgbClr val="2196E1"/>
              </a:buClr>
              <a:buSzPct val="80000"/>
              <a:buFont typeface="Courier New"/>
              <a:buChar char="o"/>
              <a:defRPr sz="1800" baseline="0">
                <a:latin typeface="Open Sans Light"/>
                <a:cs typeface="Open Sans Light"/>
              </a:defRPr>
            </a:lvl2pPr>
            <a:lvl3pPr marL="1143000" indent="-228600">
              <a:buClr>
                <a:srgbClr val="B3B300"/>
              </a:buClr>
              <a:buFont typeface="Wingdings" charset="2"/>
              <a:buChar char="§"/>
              <a:defRPr sz="1800" baseline="0">
                <a:latin typeface="Open Sans Light"/>
                <a:cs typeface="Open Sans Light"/>
              </a:defRPr>
            </a:lvl3pPr>
            <a:lvl4pPr marL="1600200" indent="-228600">
              <a:buClr>
                <a:srgbClr val="B3B300"/>
              </a:buClr>
              <a:buFont typeface="Arial"/>
              <a:buChar char="•"/>
              <a:defRPr sz="1400" baseline="0">
                <a:latin typeface="Open Sans Light"/>
                <a:cs typeface="Open Sans Light"/>
              </a:defRPr>
            </a:lvl4pPr>
            <a:lvl5pPr>
              <a:defRPr sz="1800" baseline="0">
                <a:latin typeface="Open San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7" name="Picture 16" descr="MR_logo_grey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287" y="4731667"/>
            <a:ext cx="708415" cy="33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642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Content: M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294834" y="322219"/>
            <a:ext cx="8640800" cy="0"/>
          </a:xfrm>
          <a:prstGeom prst="line">
            <a:avLst/>
          </a:prstGeom>
          <a:ln w="9525" cmpd="sng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385547" y="-5879"/>
            <a:ext cx="6996348" cy="316760"/>
          </a:xfrm>
        </p:spPr>
        <p:txBody>
          <a:bodyPr>
            <a:normAutofit/>
          </a:bodyPr>
          <a:lstStyle>
            <a:lvl1pPr marL="0" indent="0">
              <a:buNone/>
              <a:defRPr sz="1400" cap="all">
                <a:latin typeface="Open Sans"/>
                <a:cs typeface="Open San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136081" y="-45355"/>
            <a:ext cx="544304" cy="351498"/>
          </a:xfrm>
        </p:spPr>
        <p:txBody>
          <a:bodyPr/>
          <a:lstStyle>
            <a:lvl1pPr algn="ctr">
              <a:defRPr b="1">
                <a:solidFill>
                  <a:srgbClr val="2196E1"/>
                </a:solidFill>
                <a:latin typeface="Open Sans"/>
                <a:cs typeface="Open Sans"/>
              </a:defRPr>
            </a:lvl1pPr>
          </a:lstStyle>
          <a:p>
            <a:fld id="{E0A67975-8775-DF44-8226-965E8C4F303F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385763" y="572408"/>
            <a:ext cx="5590225" cy="1071698"/>
          </a:xfrm>
        </p:spPr>
        <p:txBody>
          <a:bodyPr/>
          <a:lstStyle>
            <a:lvl1pPr marL="0" indent="0">
              <a:buNone/>
              <a:defRPr b="0" i="0" cap="all">
                <a:solidFill>
                  <a:srgbClr val="2196E1"/>
                </a:solidFill>
                <a:latin typeface="Open San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pointer_blu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9" t="20134"/>
          <a:stretch/>
        </p:blipFill>
        <p:spPr>
          <a:xfrm>
            <a:off x="0" y="-5879"/>
            <a:ext cx="419567" cy="613052"/>
          </a:xfrm>
          <a:prstGeom prst="rect">
            <a:avLst/>
          </a:prstGeom>
        </p:spPr>
      </p:pic>
      <p:sp>
        <p:nvSpPr>
          <p:cNvPr id="24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6771686" y="572408"/>
            <a:ext cx="2233908" cy="3175000"/>
          </a:xfrm>
        </p:spPr>
        <p:txBody>
          <a:bodyPr/>
          <a:lstStyle>
            <a:lvl1pPr>
              <a:buClr>
                <a:srgbClr val="2196E1"/>
              </a:buClr>
              <a:defRPr sz="1800" baseline="0">
                <a:solidFill>
                  <a:schemeClr val="tx1"/>
                </a:solidFill>
                <a:latin typeface="Open Sans Light"/>
                <a:cs typeface="Open Sans Light"/>
              </a:defRPr>
            </a:lvl1pPr>
            <a:lvl2pPr marL="742950" indent="-285750">
              <a:buClr>
                <a:srgbClr val="2196E1"/>
              </a:buClr>
              <a:buSzPct val="80000"/>
              <a:buFont typeface="Courier New"/>
              <a:buChar char="o"/>
              <a:defRPr sz="1800" baseline="0">
                <a:latin typeface="Open Sans Light"/>
                <a:cs typeface="Open Sans Light"/>
              </a:defRPr>
            </a:lvl2pPr>
            <a:lvl3pPr marL="1143000" indent="-228600">
              <a:buClr>
                <a:srgbClr val="B3B300"/>
              </a:buClr>
              <a:buFont typeface="Wingdings" charset="2"/>
              <a:buChar char="§"/>
              <a:defRPr sz="1400" baseline="0">
                <a:latin typeface="Open Sans Light"/>
                <a:cs typeface="Open Sans Light"/>
              </a:defRPr>
            </a:lvl3pPr>
            <a:lvl4pPr marL="1600200" indent="-228600">
              <a:buClr>
                <a:srgbClr val="B3B300"/>
              </a:buClr>
              <a:buFont typeface="Arial"/>
              <a:buChar char="•"/>
              <a:defRPr sz="1400" baseline="0">
                <a:latin typeface="Open Sans Light"/>
                <a:cs typeface="Open Sans Light"/>
              </a:defRPr>
            </a:lvl4pPr>
            <a:lvl5pPr>
              <a:defRPr sz="1800" baseline="0">
                <a:latin typeface="Open Sans"/>
              </a:defRPr>
            </a:lvl5pPr>
          </a:lstStyle>
          <a:p>
            <a:pPr lvl="0"/>
            <a:r>
              <a:rPr lang="en-US"/>
              <a:t>Second level</a:t>
            </a:r>
          </a:p>
          <a:p>
            <a:pPr lvl="1"/>
            <a:r>
              <a:rPr lang="en-US"/>
              <a:t>Third level</a:t>
            </a:r>
          </a:p>
          <a:p>
            <a:pPr lvl="2"/>
            <a:r>
              <a:rPr lang="en-US"/>
              <a:t>Fourth level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6633688" y="322219"/>
            <a:ext cx="0" cy="4621437"/>
          </a:xfrm>
          <a:prstGeom prst="line">
            <a:avLst/>
          </a:prstGeom>
          <a:ln w="9525" cmpd="sng">
            <a:gradFill flip="none" rotWithShape="1">
              <a:gsLst>
                <a:gs pos="22000">
                  <a:schemeClr val="tx1"/>
                </a:gs>
                <a:gs pos="96000">
                  <a:prstClr val="white"/>
                </a:gs>
              </a:gsLst>
              <a:lin ang="5400000" scaled="0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MR_logo_grey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287" y="4731667"/>
            <a:ext cx="708415" cy="33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005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divider Slide: Graph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_slide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53769" cy="5163038"/>
          </a:xfrm>
          <a:prstGeom prst="rect">
            <a:avLst/>
          </a:prstGeom>
        </p:spPr>
      </p:pic>
      <p:pic>
        <p:nvPicPr>
          <p:cNvPr id="7" name="Picture 6" descr="NEW Marriott Rewards logo_blac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287" y="4729490"/>
            <a:ext cx="708415" cy="333261"/>
          </a:xfrm>
          <a:prstGeom prst="rect">
            <a:avLst/>
          </a:prstGeom>
        </p:spPr>
      </p:pic>
      <p:sp>
        <p:nvSpPr>
          <p:cNvPr id="22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631545" y="1184696"/>
            <a:ext cx="7893740" cy="1502567"/>
          </a:xfrm>
        </p:spPr>
        <p:txBody>
          <a:bodyPr>
            <a:normAutofit/>
          </a:bodyPr>
          <a:lstStyle>
            <a:lvl1pPr marL="0" indent="0" algn="ctr">
              <a:buNone/>
              <a:defRPr sz="3600" b="0" i="0" cap="all">
                <a:solidFill>
                  <a:schemeClr val="bg1"/>
                </a:solidFill>
                <a:latin typeface="Open San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31433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divider Slide: Graph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_slid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53769" cy="5163038"/>
          </a:xfrm>
          <a:prstGeom prst="rect">
            <a:avLst/>
          </a:prstGeom>
        </p:spPr>
      </p:pic>
      <p:pic>
        <p:nvPicPr>
          <p:cNvPr id="11" name="Picture 10" descr="NEW Marriott Rewards logo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287" y="4726595"/>
            <a:ext cx="708415" cy="333262"/>
          </a:xfrm>
          <a:prstGeom prst="rect">
            <a:avLst/>
          </a:prstGeom>
        </p:spPr>
      </p:pic>
      <p:sp>
        <p:nvSpPr>
          <p:cNvPr id="22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631545" y="1184696"/>
            <a:ext cx="7893740" cy="1502567"/>
          </a:xfrm>
        </p:spPr>
        <p:txBody>
          <a:bodyPr>
            <a:normAutofit/>
          </a:bodyPr>
          <a:lstStyle>
            <a:lvl1pPr marL="0" indent="0" algn="ctr">
              <a:buNone/>
              <a:defRPr sz="3600" b="0" i="0" cap="all">
                <a:solidFill>
                  <a:schemeClr val="bg1"/>
                </a:solidFill>
                <a:latin typeface="Open San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1958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divider Slide: Graphic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_slide_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3269"/>
          </a:xfrm>
          <a:prstGeom prst="rect">
            <a:avLst/>
          </a:prstGeom>
        </p:spPr>
      </p:pic>
      <p:sp>
        <p:nvSpPr>
          <p:cNvPr id="22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631545" y="1184696"/>
            <a:ext cx="7893740" cy="1502567"/>
          </a:xfrm>
        </p:spPr>
        <p:txBody>
          <a:bodyPr>
            <a:normAutofit/>
          </a:bodyPr>
          <a:lstStyle>
            <a:lvl1pPr marL="0" indent="0" algn="ctr">
              <a:buNone/>
              <a:defRPr sz="3600" b="0" i="0" cap="all">
                <a:solidFill>
                  <a:schemeClr val="tx1"/>
                </a:solidFill>
                <a:latin typeface="Open San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NEW Marriott Rewards logo_blac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287" y="4729490"/>
            <a:ext cx="708415" cy="33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05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32168" y="126427"/>
            <a:ext cx="8868289" cy="4883329"/>
          </a:xfrm>
          <a:prstGeom prst="rect">
            <a:avLst/>
          </a:prstGeom>
          <a:solidFill>
            <a:srgbClr val="2C425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76200" cmpd="sng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568181" y="0"/>
            <a:ext cx="1841968" cy="1219941"/>
          </a:xfrm>
          <a:prstGeom prst="rect">
            <a:avLst/>
          </a:prstGeom>
          <a:solidFill>
            <a:srgbClr val="2C42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12" descr="NEW Marriott Rewards logo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654" y="265017"/>
            <a:ext cx="1215982" cy="572037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82388" y="2648263"/>
            <a:ext cx="8167850" cy="651579"/>
          </a:xfrm>
        </p:spPr>
        <p:txBody>
          <a:bodyPr>
            <a:normAutofit/>
          </a:bodyPr>
          <a:lstStyle>
            <a:lvl1pPr marL="0" indent="0" algn="ctr">
              <a:buNone/>
              <a:defRPr sz="3600" b="0" i="0" cap="all">
                <a:solidFill>
                  <a:schemeClr val="bg1"/>
                </a:solidFill>
                <a:latin typeface="Open Sans"/>
                <a:cs typeface="Open San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1146044" y="3340601"/>
            <a:ext cx="6840537" cy="409214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Open Sans Light"/>
                <a:cs typeface="Open Sans Light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pointer_blue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84"/>
          <a:stretch/>
        </p:blipFill>
        <p:spPr>
          <a:xfrm>
            <a:off x="3282101" y="-1"/>
            <a:ext cx="2572075" cy="260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82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: MR + Y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7E9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519322" y="4731667"/>
            <a:ext cx="14071" cy="32005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385763" y="572408"/>
            <a:ext cx="8242847" cy="561457"/>
          </a:xfrm>
        </p:spPr>
        <p:txBody>
          <a:bodyPr/>
          <a:lstStyle>
            <a:lvl1pPr marL="0" indent="0">
              <a:buNone/>
              <a:defRPr b="0" i="0" cap="all">
                <a:solidFill>
                  <a:srgbClr val="2196E1"/>
                </a:solidFill>
                <a:latin typeface="Open San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385762" y="1156384"/>
            <a:ext cx="8242847" cy="3175000"/>
          </a:xfrm>
        </p:spPr>
        <p:txBody>
          <a:bodyPr/>
          <a:lstStyle>
            <a:lvl1pPr marL="342900" indent="-342900">
              <a:buClr>
                <a:srgbClr val="2196E1"/>
              </a:buClr>
              <a:buSzPct val="120000"/>
              <a:buFontTx/>
              <a:buBlip>
                <a:blip r:embed="rId2"/>
              </a:buBlip>
              <a:defRPr sz="2400" baseline="0">
                <a:solidFill>
                  <a:schemeClr val="tx1"/>
                </a:solidFill>
                <a:latin typeface="Open Sans Light"/>
                <a:cs typeface="Open Sans Light"/>
              </a:defRPr>
            </a:lvl1pPr>
            <a:lvl2pPr marL="742950" indent="-285750">
              <a:buClr>
                <a:srgbClr val="2196E1"/>
              </a:buClr>
              <a:buSzPct val="80000"/>
              <a:buFont typeface="Courier New"/>
              <a:buChar char="o"/>
              <a:defRPr sz="1800" baseline="0">
                <a:latin typeface="Open Sans Light"/>
                <a:cs typeface="Open Sans Light"/>
              </a:defRPr>
            </a:lvl2pPr>
            <a:lvl3pPr marL="1143000" indent="-228600">
              <a:buClr>
                <a:srgbClr val="B3B300"/>
              </a:buClr>
              <a:buFont typeface="Wingdings" charset="2"/>
              <a:buChar char="§"/>
              <a:defRPr sz="1800" baseline="0">
                <a:latin typeface="Open Sans Light"/>
                <a:cs typeface="Open Sans Light"/>
              </a:defRPr>
            </a:lvl3pPr>
            <a:lvl4pPr marL="1600200" indent="-228600">
              <a:buClr>
                <a:srgbClr val="B3B300"/>
              </a:buClr>
              <a:buFont typeface="Arial"/>
              <a:buChar char="•"/>
              <a:defRPr sz="1400" baseline="0">
                <a:latin typeface="Open Sans Light"/>
                <a:cs typeface="Open Sans Light"/>
              </a:defRPr>
            </a:lvl4pPr>
            <a:lvl5pPr>
              <a:defRPr sz="1800" baseline="0">
                <a:latin typeface="Open San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 descr="yes_logo_grey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610" y="4773293"/>
            <a:ext cx="463331" cy="297962"/>
          </a:xfrm>
          <a:prstGeom prst="rect">
            <a:avLst/>
          </a:prstGeom>
        </p:spPr>
      </p:pic>
      <p:pic>
        <p:nvPicPr>
          <p:cNvPr id="4" name="Picture 3" descr="MR_logo_grey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890" y="4731667"/>
            <a:ext cx="708415" cy="33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635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: MR + Y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294834" y="322219"/>
            <a:ext cx="8640800" cy="0"/>
          </a:xfrm>
          <a:prstGeom prst="line">
            <a:avLst/>
          </a:prstGeom>
          <a:ln w="9525" cmpd="sng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385547" y="-5879"/>
            <a:ext cx="6996348" cy="316760"/>
          </a:xfrm>
        </p:spPr>
        <p:txBody>
          <a:bodyPr>
            <a:normAutofit/>
          </a:bodyPr>
          <a:lstStyle>
            <a:lvl1pPr marL="0" indent="0">
              <a:buNone/>
              <a:defRPr sz="1400" cap="all">
                <a:latin typeface="Open Sans"/>
                <a:cs typeface="Open San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136081" y="-45355"/>
            <a:ext cx="544304" cy="351498"/>
          </a:xfrm>
        </p:spPr>
        <p:txBody>
          <a:bodyPr/>
          <a:lstStyle>
            <a:lvl1pPr algn="ctr">
              <a:defRPr b="1">
                <a:solidFill>
                  <a:srgbClr val="2196E1"/>
                </a:solidFill>
                <a:latin typeface="Open Sans"/>
                <a:cs typeface="Open Sans"/>
              </a:defRPr>
            </a:lvl1pPr>
          </a:lstStyle>
          <a:p>
            <a:fld id="{E0A67975-8775-DF44-8226-965E8C4F303F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385763" y="572408"/>
            <a:ext cx="8549871" cy="561457"/>
          </a:xfrm>
        </p:spPr>
        <p:txBody>
          <a:bodyPr/>
          <a:lstStyle>
            <a:lvl1pPr marL="0" indent="0">
              <a:buNone/>
              <a:defRPr b="0" i="0" cap="all">
                <a:solidFill>
                  <a:srgbClr val="2196E1"/>
                </a:solidFill>
                <a:latin typeface="Open San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pointer_blu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9" t="20134"/>
          <a:stretch/>
        </p:blipFill>
        <p:spPr>
          <a:xfrm>
            <a:off x="0" y="-5879"/>
            <a:ext cx="419567" cy="613052"/>
          </a:xfrm>
          <a:prstGeom prst="rect">
            <a:avLst/>
          </a:prstGeom>
        </p:spPr>
      </p:pic>
      <p:sp>
        <p:nvSpPr>
          <p:cNvPr id="24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385763" y="1156384"/>
            <a:ext cx="8550275" cy="3175000"/>
          </a:xfrm>
        </p:spPr>
        <p:txBody>
          <a:bodyPr/>
          <a:lstStyle>
            <a:lvl1pPr>
              <a:buClr>
                <a:srgbClr val="2196E1"/>
              </a:buClr>
              <a:defRPr sz="2400" baseline="0">
                <a:solidFill>
                  <a:schemeClr val="tx1"/>
                </a:solidFill>
                <a:latin typeface="Open Sans Light"/>
                <a:cs typeface="Open Sans Light"/>
              </a:defRPr>
            </a:lvl1pPr>
            <a:lvl2pPr marL="742950" indent="-285750">
              <a:buClr>
                <a:srgbClr val="2196E1"/>
              </a:buClr>
              <a:buSzPct val="80000"/>
              <a:buFont typeface="Courier New"/>
              <a:buChar char="o"/>
              <a:defRPr sz="1800" baseline="0">
                <a:latin typeface="Open Sans Light"/>
                <a:cs typeface="Open Sans Light"/>
              </a:defRPr>
            </a:lvl2pPr>
            <a:lvl3pPr marL="1143000" indent="-228600">
              <a:buClr>
                <a:srgbClr val="B3B300"/>
              </a:buClr>
              <a:buFont typeface="Wingdings" charset="2"/>
              <a:buChar char="§"/>
              <a:defRPr sz="1800" baseline="0">
                <a:latin typeface="Open Sans Light"/>
                <a:cs typeface="Open Sans Light"/>
              </a:defRPr>
            </a:lvl3pPr>
            <a:lvl4pPr marL="1600200" indent="-228600">
              <a:buClr>
                <a:srgbClr val="B3B300"/>
              </a:buClr>
              <a:buFont typeface="Arial"/>
              <a:buChar char="•"/>
              <a:defRPr sz="1400" baseline="0">
                <a:latin typeface="Open Sans Light"/>
                <a:cs typeface="Open Sans Light"/>
              </a:defRPr>
            </a:lvl4pPr>
            <a:lvl5pPr>
              <a:defRPr sz="1800" baseline="0">
                <a:latin typeface="Open San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519322" y="4731667"/>
            <a:ext cx="14071" cy="32005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yes_logo_grey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610" y="4773293"/>
            <a:ext cx="463331" cy="297962"/>
          </a:xfrm>
          <a:prstGeom prst="rect">
            <a:avLst/>
          </a:prstGeom>
        </p:spPr>
      </p:pic>
      <p:pic>
        <p:nvPicPr>
          <p:cNvPr id="14" name="Picture 13" descr="MR_logo_grey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890" y="4731667"/>
            <a:ext cx="708415" cy="33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12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Content: MR + Y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294834" y="322219"/>
            <a:ext cx="8640800" cy="0"/>
          </a:xfrm>
          <a:prstGeom prst="line">
            <a:avLst/>
          </a:prstGeom>
          <a:ln w="9525" cmpd="sng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385547" y="-5879"/>
            <a:ext cx="6996348" cy="316760"/>
          </a:xfrm>
        </p:spPr>
        <p:txBody>
          <a:bodyPr>
            <a:normAutofit/>
          </a:bodyPr>
          <a:lstStyle>
            <a:lvl1pPr marL="0" indent="0">
              <a:buNone/>
              <a:defRPr sz="1400" cap="all">
                <a:latin typeface="Open Sans"/>
                <a:cs typeface="Open San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136081" y="-45355"/>
            <a:ext cx="544304" cy="351498"/>
          </a:xfrm>
        </p:spPr>
        <p:txBody>
          <a:bodyPr/>
          <a:lstStyle>
            <a:lvl1pPr algn="ctr">
              <a:defRPr b="1">
                <a:solidFill>
                  <a:srgbClr val="2196E1"/>
                </a:solidFill>
                <a:latin typeface="Open Sans"/>
                <a:cs typeface="Open Sans"/>
              </a:defRPr>
            </a:lvl1pPr>
          </a:lstStyle>
          <a:p>
            <a:fld id="{E0A67975-8775-DF44-8226-965E8C4F303F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385763" y="572408"/>
            <a:ext cx="5590225" cy="1071698"/>
          </a:xfrm>
        </p:spPr>
        <p:txBody>
          <a:bodyPr/>
          <a:lstStyle>
            <a:lvl1pPr marL="0" indent="0">
              <a:buNone/>
              <a:defRPr b="0" i="0" cap="all">
                <a:solidFill>
                  <a:srgbClr val="2196E1"/>
                </a:solidFill>
                <a:latin typeface="Open San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pointer_blu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9" t="20134"/>
          <a:stretch/>
        </p:blipFill>
        <p:spPr>
          <a:xfrm>
            <a:off x="0" y="-5879"/>
            <a:ext cx="419567" cy="613052"/>
          </a:xfrm>
          <a:prstGeom prst="rect">
            <a:avLst/>
          </a:prstGeom>
        </p:spPr>
      </p:pic>
      <p:sp>
        <p:nvSpPr>
          <p:cNvPr id="24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6771686" y="572408"/>
            <a:ext cx="2233908" cy="3175000"/>
          </a:xfrm>
        </p:spPr>
        <p:txBody>
          <a:bodyPr/>
          <a:lstStyle>
            <a:lvl1pPr>
              <a:buClr>
                <a:srgbClr val="2196E1"/>
              </a:buClr>
              <a:defRPr sz="1800" baseline="0">
                <a:solidFill>
                  <a:schemeClr val="tx1"/>
                </a:solidFill>
                <a:latin typeface="Open Sans Light"/>
                <a:cs typeface="Open Sans Light"/>
              </a:defRPr>
            </a:lvl1pPr>
            <a:lvl2pPr marL="742950" indent="-285750">
              <a:buClr>
                <a:srgbClr val="2196E1"/>
              </a:buClr>
              <a:buSzPct val="80000"/>
              <a:buFont typeface="Courier New"/>
              <a:buChar char="o"/>
              <a:defRPr sz="1800" baseline="0">
                <a:latin typeface="Open Sans Light"/>
                <a:cs typeface="Open Sans Light"/>
              </a:defRPr>
            </a:lvl2pPr>
            <a:lvl3pPr marL="1143000" indent="-228600">
              <a:buClr>
                <a:srgbClr val="B3B300"/>
              </a:buClr>
              <a:buFont typeface="Wingdings" charset="2"/>
              <a:buChar char="§"/>
              <a:defRPr sz="1400" baseline="0">
                <a:latin typeface="Open Sans Light"/>
                <a:cs typeface="Open Sans Light"/>
              </a:defRPr>
            </a:lvl3pPr>
            <a:lvl4pPr marL="1600200" indent="-228600">
              <a:buClr>
                <a:srgbClr val="B3B300"/>
              </a:buClr>
              <a:buFont typeface="Arial"/>
              <a:buChar char="•"/>
              <a:defRPr sz="1400" baseline="0">
                <a:latin typeface="Open Sans Light"/>
                <a:cs typeface="Open Sans Light"/>
              </a:defRPr>
            </a:lvl4pPr>
            <a:lvl5pPr>
              <a:defRPr sz="1800" baseline="0">
                <a:latin typeface="Open Sans"/>
              </a:defRPr>
            </a:lvl5pPr>
          </a:lstStyle>
          <a:p>
            <a:pPr lvl="0"/>
            <a:r>
              <a:rPr lang="en-US"/>
              <a:t>Second level</a:t>
            </a:r>
          </a:p>
          <a:p>
            <a:pPr lvl="1"/>
            <a:r>
              <a:rPr lang="en-US"/>
              <a:t>Third level</a:t>
            </a:r>
          </a:p>
          <a:p>
            <a:pPr lvl="2"/>
            <a:r>
              <a:rPr lang="en-US"/>
              <a:t>Fourth level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6633688" y="322219"/>
            <a:ext cx="0" cy="4621437"/>
          </a:xfrm>
          <a:prstGeom prst="line">
            <a:avLst/>
          </a:prstGeom>
          <a:ln w="9525" cmpd="sng">
            <a:gradFill flip="none" rotWithShape="1">
              <a:gsLst>
                <a:gs pos="22000">
                  <a:schemeClr val="tx1"/>
                </a:gs>
                <a:gs pos="96000">
                  <a:prstClr val="white"/>
                </a:gs>
              </a:gsLst>
              <a:lin ang="5400000" scaled="0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8519322" y="4731667"/>
            <a:ext cx="14071" cy="32005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yes_logo_grey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610" y="4773293"/>
            <a:ext cx="463331" cy="297962"/>
          </a:xfrm>
          <a:prstGeom prst="rect">
            <a:avLst/>
          </a:prstGeom>
        </p:spPr>
      </p:pic>
      <p:pic>
        <p:nvPicPr>
          <p:cNvPr id="17" name="Picture 16" descr="MR_logo_grey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890" y="4731667"/>
            <a:ext cx="708415" cy="33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580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divider Slide: Graph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_slide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53769" cy="5163038"/>
          </a:xfrm>
          <a:prstGeom prst="rect">
            <a:avLst/>
          </a:prstGeom>
        </p:spPr>
      </p:pic>
      <p:pic>
        <p:nvPicPr>
          <p:cNvPr id="7" name="Picture 6" descr="NEW Marriott Rewards logo_blac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889" y="4729490"/>
            <a:ext cx="708415" cy="333261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8525285" y="4759552"/>
            <a:ext cx="0" cy="30346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YES_black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610" y="4772780"/>
            <a:ext cx="447739" cy="287935"/>
          </a:xfrm>
          <a:prstGeom prst="rect">
            <a:avLst/>
          </a:prstGeom>
        </p:spPr>
      </p:pic>
      <p:sp>
        <p:nvSpPr>
          <p:cNvPr id="22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631545" y="1184696"/>
            <a:ext cx="7893740" cy="1502567"/>
          </a:xfrm>
        </p:spPr>
        <p:txBody>
          <a:bodyPr>
            <a:normAutofit/>
          </a:bodyPr>
          <a:lstStyle>
            <a:lvl1pPr marL="0" indent="0" algn="ctr">
              <a:buNone/>
              <a:defRPr sz="3600" b="0" i="0" cap="all">
                <a:solidFill>
                  <a:schemeClr val="bg1"/>
                </a:solidFill>
                <a:latin typeface="Open San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14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divider Slide: Graph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_slid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53769" cy="5163038"/>
          </a:xfrm>
          <a:prstGeom prst="rect">
            <a:avLst/>
          </a:prstGeom>
        </p:spPr>
      </p:pic>
      <p:pic>
        <p:nvPicPr>
          <p:cNvPr id="11" name="Picture 10" descr="NEW Marriott Rewards logo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889" y="4719981"/>
            <a:ext cx="708415" cy="333262"/>
          </a:xfrm>
          <a:prstGeom prst="rect">
            <a:avLst/>
          </a:prstGeom>
        </p:spPr>
      </p:pic>
      <p:pic>
        <p:nvPicPr>
          <p:cNvPr id="2" name="Picture 1" descr="YES_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610" y="4770245"/>
            <a:ext cx="440062" cy="282998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8525285" y="4719981"/>
            <a:ext cx="0" cy="333262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631545" y="1184696"/>
            <a:ext cx="7893740" cy="1502567"/>
          </a:xfrm>
        </p:spPr>
        <p:txBody>
          <a:bodyPr>
            <a:normAutofit/>
          </a:bodyPr>
          <a:lstStyle>
            <a:lvl1pPr marL="0" indent="0" algn="ctr">
              <a:buNone/>
              <a:defRPr sz="3600" b="0" i="0" cap="all">
                <a:solidFill>
                  <a:schemeClr val="bg1"/>
                </a:solidFill>
                <a:latin typeface="Open San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7189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divider Slide: Graphic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_slide_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3269"/>
          </a:xfrm>
          <a:prstGeom prst="rect">
            <a:avLst/>
          </a:prstGeom>
        </p:spPr>
      </p:pic>
      <p:sp>
        <p:nvSpPr>
          <p:cNvPr id="22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631545" y="1184696"/>
            <a:ext cx="7893740" cy="1502567"/>
          </a:xfrm>
        </p:spPr>
        <p:txBody>
          <a:bodyPr>
            <a:normAutofit/>
          </a:bodyPr>
          <a:lstStyle>
            <a:lvl1pPr marL="0" indent="0" algn="ctr">
              <a:buNone/>
              <a:defRPr sz="3600" b="0" i="0" cap="all">
                <a:solidFill>
                  <a:schemeClr val="tx1"/>
                </a:solidFill>
                <a:latin typeface="Open San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NEW Marriott Rewards logo_blac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889" y="4729490"/>
            <a:ext cx="708415" cy="333261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8525285" y="4759552"/>
            <a:ext cx="0" cy="30346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YES_black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610" y="4772780"/>
            <a:ext cx="447739" cy="28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88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32168" y="126427"/>
            <a:ext cx="8868289" cy="4883329"/>
          </a:xfrm>
          <a:prstGeom prst="rect">
            <a:avLst/>
          </a:prstGeom>
          <a:solidFill>
            <a:srgbClr val="2C425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76200" cmpd="sng">
                <a:noFill/>
              </a:ln>
              <a:solidFill>
                <a:schemeClr val="tx1"/>
              </a:solidFill>
            </a:endParaRPr>
          </a:p>
        </p:txBody>
      </p:sp>
      <p:pic>
        <p:nvPicPr>
          <p:cNvPr id="10" name="Picture 9" descr="YES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541" y="4599774"/>
            <a:ext cx="705543" cy="453726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568181" y="0"/>
            <a:ext cx="1841968" cy="1219941"/>
          </a:xfrm>
          <a:prstGeom prst="rect">
            <a:avLst/>
          </a:prstGeom>
          <a:solidFill>
            <a:srgbClr val="2C42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12" descr="NEW Marriott Rewards logo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654" y="265017"/>
            <a:ext cx="1215982" cy="572037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82388" y="2648263"/>
            <a:ext cx="8167850" cy="651579"/>
          </a:xfrm>
        </p:spPr>
        <p:txBody>
          <a:bodyPr>
            <a:normAutofit/>
          </a:bodyPr>
          <a:lstStyle>
            <a:lvl1pPr marL="0" indent="0" algn="ctr">
              <a:buNone/>
              <a:defRPr sz="3600" b="0" i="0" cap="all">
                <a:solidFill>
                  <a:schemeClr val="bg1"/>
                </a:solidFill>
                <a:latin typeface="Open Sans"/>
                <a:cs typeface="Open San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1146044" y="3340601"/>
            <a:ext cx="6840537" cy="409214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Open Sans Light"/>
                <a:cs typeface="Open Sans Light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pointer_blue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84"/>
          <a:stretch/>
        </p:blipFill>
        <p:spPr>
          <a:xfrm>
            <a:off x="3282101" y="-1"/>
            <a:ext cx="2572075" cy="260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879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38783" y="133041"/>
            <a:ext cx="8868289" cy="4883329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76200" cmpd="sng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645328" y="0"/>
            <a:ext cx="1841968" cy="12199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82388" y="2648263"/>
            <a:ext cx="8167850" cy="651579"/>
          </a:xfrm>
        </p:spPr>
        <p:txBody>
          <a:bodyPr>
            <a:normAutofit/>
          </a:bodyPr>
          <a:lstStyle>
            <a:lvl1pPr marL="0" indent="0" algn="ctr">
              <a:buNone/>
              <a:defRPr sz="3600" b="0" i="0" cap="all">
                <a:solidFill>
                  <a:srgbClr val="2196E1"/>
                </a:solidFill>
                <a:latin typeface="Open Sans"/>
                <a:cs typeface="Open San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1146044" y="3340601"/>
            <a:ext cx="6840537" cy="409214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Open Sans Light"/>
                <a:cs typeface="Open Sans Light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 descr="NEW Marriott Rewards logo_black-01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4" t="26400" r="19275" b="27096"/>
          <a:stretch/>
        </p:blipFill>
        <p:spPr>
          <a:xfrm>
            <a:off x="3955413" y="283308"/>
            <a:ext cx="1221799" cy="593541"/>
          </a:xfrm>
          <a:prstGeom prst="rect">
            <a:avLst/>
          </a:prstGeom>
        </p:spPr>
      </p:pic>
      <p:pic>
        <p:nvPicPr>
          <p:cNvPr id="11" name="Picture 10" descr="pointer_3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02"/>
          <a:stretch/>
        </p:blipFill>
        <p:spPr>
          <a:xfrm>
            <a:off x="3288217" y="0"/>
            <a:ext cx="2556190" cy="260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227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0584D-6F53-4847-B297-7B4E1B0FD35B}" type="datetime1">
              <a:t>5/15/2018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70" r:id="rId2"/>
    <p:sldLayoutId id="2147493475" r:id="rId3"/>
    <p:sldLayoutId id="2147493471" r:id="rId4"/>
    <p:sldLayoutId id="2147493472" r:id="rId5"/>
    <p:sldLayoutId id="2147493473" r:id="rId6"/>
    <p:sldLayoutId id="2147493476" r:id="rId7"/>
    <p:sldLayoutId id="2147493474" r:id="rId8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0584D-6F53-4847-B297-7B4E1B0FD35B}" type="datetime1">
              <a:t>5/15/2018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180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8" r:id="rId1"/>
    <p:sldLayoutId id="2147493479" r:id="rId2"/>
    <p:sldLayoutId id="2147493480" r:id="rId3"/>
    <p:sldLayoutId id="2147493481" r:id="rId4"/>
    <p:sldLayoutId id="2147493482" r:id="rId5"/>
    <p:sldLayoutId id="2147493483" r:id="rId6"/>
    <p:sldLayoutId id="2147493484" r:id="rId7"/>
    <p:sldLayoutId id="2147493485" r:id="rId8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preview.4at5.net/email_domains/mar/9800/icon_library.html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TBOP UPDATE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146044" y="3301525"/>
            <a:ext cx="6840537" cy="40921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May 16, 2018</a:t>
            </a:r>
          </a:p>
        </p:txBody>
      </p:sp>
    </p:spTree>
    <p:extLst>
      <p:ext uri="{BB962C8B-B14F-4D97-AF65-F5344CB8AC3E}">
        <p14:creationId xmlns:p14="http://schemas.microsoft.com/office/powerpoint/2010/main" val="1090477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Updates for 8/1</a:t>
            </a:r>
          </a:p>
        </p:txBody>
      </p:sp>
    </p:spTree>
    <p:extLst>
      <p:ext uri="{BB962C8B-B14F-4D97-AF65-F5344CB8AC3E}">
        <p14:creationId xmlns:p14="http://schemas.microsoft.com/office/powerpoint/2010/main" val="4230022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Member status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67975-8775-DF44-8226-965E8C4F303F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Member status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Updated dials &amp; logic across all levels.</a:t>
            </a:r>
          </a:p>
          <a:p>
            <a:r>
              <a:rPr lang="en-US" dirty="0"/>
              <a:t>New Platinum Premier Elite 75 &amp; 100 modules.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23" y="1166354"/>
            <a:ext cx="598170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0435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Achievement campaigns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67975-8775-DF44-8226-965E8C4F303F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Achievement campaign updates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073769" y="1156384"/>
            <a:ext cx="4823191" cy="253426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Updates to Achievers, Renewers, &amp; Lifetime Achievers.</a:t>
            </a:r>
          </a:p>
          <a:p>
            <a:r>
              <a:rPr lang="en-US" dirty="0"/>
              <a:t>Updated elite benefits across all levels</a:t>
            </a:r>
          </a:p>
          <a:p>
            <a:r>
              <a:rPr lang="en-US" dirty="0"/>
              <a:t>New P75 &amp; P100 versions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1017" y="1820170"/>
            <a:ext cx="14758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Open Sans"/>
                <a:cs typeface="Open Sans"/>
              </a:rPr>
              <a:t>18</a:t>
            </a:r>
          </a:p>
        </p:txBody>
      </p:sp>
      <p:pic>
        <p:nvPicPr>
          <p:cNvPr id="7172" name="Picture 4" descr="C:\Users\dianas\Desktop\screenshot-preview.4at5.net-2018.05.15-08-55-5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16" y="1133865"/>
            <a:ext cx="3548831" cy="251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069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WELCOME campaigns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67975-8775-DF44-8226-965E8C4F303F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Welcome campaign icon updates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Update existing icons to reflect new </a:t>
            </a:r>
            <a:r>
              <a:rPr lang="en-US" dirty="0">
                <a:hlinkClick r:id="rId2"/>
              </a:rPr>
              <a:t>image library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47" y="1689556"/>
            <a:ext cx="6786434" cy="317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2448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Choice of campaigns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67975-8775-DF44-8226-965E8C4F303F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Choice of campaigns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Choice of </a:t>
            </a:r>
          </a:p>
          <a:p>
            <a:r>
              <a:rPr lang="en-US" dirty="0"/>
              <a:t>Initial</a:t>
            </a:r>
          </a:p>
          <a:p>
            <a:r>
              <a:rPr lang="en-US" dirty="0"/>
              <a:t>Reminder</a:t>
            </a:r>
          </a:p>
          <a:p>
            <a:r>
              <a:rPr lang="en-US" dirty="0"/>
              <a:t>Defaulted</a:t>
            </a:r>
          </a:p>
          <a:p>
            <a:r>
              <a:rPr lang="en-US" dirty="0"/>
              <a:t>Gifted Status Silver</a:t>
            </a:r>
          </a:p>
          <a:p>
            <a:r>
              <a:rPr lang="en-US" dirty="0"/>
              <a:t>Gifted Status Gold</a:t>
            </a: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23" y="1194929"/>
            <a:ext cx="203835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C:\Users\dianas\Desktop\screenshot-preview.4at5.net-2018.05.15-08-10-3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234" y="1194929"/>
            <a:ext cx="1911913" cy="370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383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CA7F8D-49AB-44FF-B178-D5D21402AC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SUITE NIGHT AWARDS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9206B5-84FD-4E6F-88F9-4A3A5A1D0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67975-8775-DF44-8226-965E8C4F303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67A658-CA83-41B5-B8EF-46A7F91AB7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SUITE NIGHT AWARDS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041A7F-CD3B-4DB7-8564-D1CA75232B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Deposited</a:t>
            </a:r>
          </a:p>
          <a:p>
            <a:r>
              <a:rPr lang="en-US" dirty="0"/>
              <a:t>Request</a:t>
            </a:r>
          </a:p>
          <a:p>
            <a:r>
              <a:rPr lang="en-US" dirty="0"/>
              <a:t>Upgrade</a:t>
            </a:r>
          </a:p>
          <a:p>
            <a:r>
              <a:rPr lang="en-US" dirty="0"/>
              <a:t>Cancelled</a:t>
            </a:r>
          </a:p>
          <a:p>
            <a:r>
              <a:rPr lang="en-US" dirty="0"/>
              <a:t>Pending</a:t>
            </a:r>
          </a:p>
          <a:p>
            <a:r>
              <a:rPr lang="en-US" dirty="0"/>
              <a:t>Denied</a:t>
            </a:r>
          </a:p>
          <a:p>
            <a:r>
              <a:rPr lang="en-US" dirty="0"/>
              <a:t>Extended</a:t>
            </a:r>
          </a:p>
          <a:p>
            <a:r>
              <a:rPr lang="en-US" dirty="0"/>
              <a:t>Returned </a:t>
            </a:r>
          </a:p>
          <a:p>
            <a:r>
              <a:rPr lang="en-US" dirty="0"/>
              <a:t>Reissued</a:t>
            </a:r>
          </a:p>
          <a:p>
            <a:r>
              <a:rPr lang="en-US" dirty="0"/>
              <a:t>Removed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EEA49B-7DEF-4571-B1A1-4D881B608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533" y="1114424"/>
            <a:ext cx="1595085" cy="3908675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976B66-69D7-49BB-8817-22982E4B04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4254" y="1091371"/>
            <a:ext cx="1675236" cy="39547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0C5648-33F4-4CDE-B6C1-8DC880E1E9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8126" y="1091371"/>
            <a:ext cx="1802182" cy="423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620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What’s still pending</a:t>
            </a:r>
          </a:p>
        </p:txBody>
      </p:sp>
    </p:spTree>
    <p:extLst>
      <p:ext uri="{BB962C8B-B14F-4D97-AF65-F5344CB8AC3E}">
        <p14:creationId xmlns:p14="http://schemas.microsoft.com/office/powerpoint/2010/main" val="3824608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promotions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67975-8775-DF44-8226-965E8C4F303F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promotions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Elite Off Track </a:t>
            </a:r>
          </a:p>
          <a:p>
            <a:r>
              <a:rPr lang="en-US" dirty="0"/>
              <a:t>Reactivation</a:t>
            </a:r>
          </a:p>
          <a:p>
            <a:r>
              <a:rPr lang="en-US" dirty="0"/>
              <a:t>Early Activation</a:t>
            </a:r>
          </a:p>
          <a:p>
            <a:r>
              <a:rPr lang="en-US" dirty="0"/>
              <a:t>Early Engagement</a:t>
            </a:r>
          </a:p>
          <a:p>
            <a:r>
              <a:rPr lang="en-US" dirty="0"/>
              <a:t>Silver Focus Invitation</a:t>
            </a:r>
          </a:p>
          <a:p>
            <a:r>
              <a:rPr lang="en-US" dirty="0"/>
              <a:t>Silver Focus Taste Gold</a:t>
            </a:r>
          </a:p>
          <a:p>
            <a:r>
              <a:rPr lang="en-US" dirty="0"/>
              <a:t>Silver Focus Points</a:t>
            </a:r>
          </a:p>
          <a:p>
            <a:endParaRPr lang="en-US" dirty="0"/>
          </a:p>
        </p:txBody>
      </p:sp>
      <p:pic>
        <p:nvPicPr>
          <p:cNvPr id="4098" name="Picture 2" descr="C:\Users\dianas\Desktop\screenshot-preview.4at5.net-2018.05.15-08-27-3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393" y="484274"/>
            <a:ext cx="4006545" cy="411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016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9ECC75-B86F-49B0-A3AD-193B88D89B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Account combined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FD7641-65A9-4820-A253-517C05DD5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67975-8775-DF44-8226-965E8C4F303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77E75A-7902-4DB1-811B-15A65D9D70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Account Combined Real time trigger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B3EFFF-CE86-424B-829A-C8ACFD8BC5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5763" y="1156384"/>
            <a:ext cx="3858577" cy="3175000"/>
          </a:xfrm>
        </p:spPr>
        <p:txBody>
          <a:bodyPr/>
          <a:lstStyle/>
          <a:p>
            <a:r>
              <a:rPr lang="en-US" dirty="0"/>
              <a:t>Communication to members upon combining their MR and SPG accounts to launch immediately following TBOP live – early August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91B825-C244-4B02-A847-3A615532F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1775" y="1156384"/>
            <a:ext cx="2436553" cy="3341433"/>
          </a:xfrm>
          <a:prstGeom prst="rect">
            <a:avLst/>
          </a:prstGeom>
        </p:spPr>
      </p:pic>
      <p:sp>
        <p:nvSpPr>
          <p:cNvPr id="7" name="Wave 6">
            <a:extLst>
              <a:ext uri="{FF2B5EF4-FFF2-40B4-BE49-F238E27FC236}">
                <a16:creationId xmlns:a16="http://schemas.microsoft.com/office/drawing/2014/main" id="{7C24D5BC-C3DD-43AB-A8BE-71FF4FD4BCD6}"/>
              </a:ext>
            </a:extLst>
          </p:cNvPr>
          <p:cNvSpPr/>
          <p:nvPr/>
        </p:nvSpPr>
        <p:spPr>
          <a:xfrm rot="20606159">
            <a:off x="5322968" y="1706171"/>
            <a:ext cx="2146237" cy="835721"/>
          </a:xfrm>
          <a:prstGeom prst="wav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FPO...</a:t>
            </a:r>
          </a:p>
        </p:txBody>
      </p:sp>
    </p:spTree>
    <p:extLst>
      <p:ext uri="{BB962C8B-B14F-4D97-AF65-F5344CB8AC3E}">
        <p14:creationId xmlns:p14="http://schemas.microsoft.com/office/powerpoint/2010/main" val="15198534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82388" y="2667801"/>
            <a:ext cx="8167850" cy="651579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189914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Overview of Updates &amp; Approach</a:t>
            </a:r>
          </a:p>
          <a:p>
            <a:r>
              <a:rPr lang="en-US" dirty="0"/>
              <a:t>Updates Pre 8/1</a:t>
            </a:r>
          </a:p>
          <a:p>
            <a:r>
              <a:rPr lang="en-US" dirty="0"/>
              <a:t>Updates for 8/1</a:t>
            </a:r>
          </a:p>
          <a:p>
            <a:r>
              <a:rPr lang="en-US" dirty="0"/>
              <a:t>What’s Still Pending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868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Batch organization &amp; Prioritization</a:t>
            </a:r>
          </a:p>
        </p:txBody>
      </p:sp>
    </p:spTree>
    <p:extLst>
      <p:ext uri="{BB962C8B-B14F-4D97-AF65-F5344CB8AC3E}">
        <p14:creationId xmlns:p14="http://schemas.microsoft.com/office/powerpoint/2010/main" val="4070467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Batch approach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67975-8775-DF44-8226-965E8C4F303F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Batch schedule &amp; prioritization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20" y="1607757"/>
            <a:ext cx="8726314" cy="2723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6050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Updates in market Pre 8/1</a:t>
            </a:r>
          </a:p>
        </p:txBody>
      </p:sp>
    </p:spTree>
    <p:extLst>
      <p:ext uri="{BB962C8B-B14F-4D97-AF65-F5344CB8AC3E}">
        <p14:creationId xmlns:p14="http://schemas.microsoft.com/office/powerpoint/2010/main" val="482247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Program update teaser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67975-8775-DF44-8226-965E8C4F303F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One program. Endless inspiration.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Welcome Series, Achievers, Renewers, Near Level, Lifetime Achievers, Early Engagement, Early Activation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98" y="2159684"/>
            <a:ext cx="4291227" cy="1908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849" y="2159684"/>
            <a:ext cx="3990644" cy="1908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7248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Near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67975-8775-DF44-8226-965E8C4F303F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Near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Adding 3 new MRCC offers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Adding 12 MVP Offers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558" y="2036228"/>
            <a:ext cx="4040288" cy="1783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dianas\Desktop\screenshot-preview.4at5.net-2018.05.15-13-18-3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78" y="2036228"/>
            <a:ext cx="4406877" cy="145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483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Redemption recognition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67975-8775-DF44-8226-965E8C4F303F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Redemption recognition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Additional segmentation for Premier Plus.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Adding 15 MVP offers for the Restarters email and 13 MVP offers for the Leftovers email.</a:t>
            </a:r>
          </a:p>
          <a:p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46" y="1577440"/>
            <a:ext cx="2977421" cy="1667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0937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MRcc campaigns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67975-8775-DF44-8226-965E8C4F303F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Mrcc campaigns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New MRCC triggered emails </a:t>
            </a:r>
          </a:p>
          <a:p>
            <a:pPr lvl="0"/>
            <a:r>
              <a:rPr lang="en-US" sz="2500" dirty="0">
                <a:solidFill>
                  <a:prstClr val="black"/>
                </a:solidFill>
              </a:rPr>
              <a:t>Free Night Certificate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Premier Plus Version</a:t>
            </a:r>
            <a:endParaRPr lang="en-US" dirty="0"/>
          </a:p>
          <a:p>
            <a:r>
              <a:rPr lang="en-US" dirty="0"/>
              <a:t>Automatic Silver (Non MR)</a:t>
            </a:r>
          </a:p>
          <a:p>
            <a:pPr lvl="1"/>
            <a:r>
              <a:rPr lang="en-US" dirty="0"/>
              <a:t>Welcome Consumer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Automatic Silver (MR)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Welcome Consumer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Spend to Gold (upgrade)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Gold Elite Upgrade 2018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Spend to Gold (renew)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Gold Elite Renewal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Silver Renewal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Silver Elite Renewal</a:t>
            </a:r>
          </a:p>
          <a:p>
            <a:pPr lvl="1"/>
            <a:endParaRPr lang="en-US" dirty="0">
              <a:solidFill>
                <a:prstClr val="black"/>
              </a:solidFill>
            </a:endParaRP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8194" name="Picture 2" descr="C:\Users\dianas\Desktop\screenshot-preview.4at5.net-2018.05.15-09-11-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494" y="572408"/>
            <a:ext cx="2903448" cy="386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109651"/>
      </p:ext>
    </p:extLst>
  </p:cSld>
  <p:clrMapOvr>
    <a:masterClrMapping/>
  </p:clrMapOvr>
</p:sld>
</file>

<file path=ppt/theme/theme1.xml><?xml version="1.0" encoding="utf-8"?>
<a:theme xmlns:a="http://schemas.openxmlformats.org/drawingml/2006/main" name="MR + YL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purl.org/dc/dcmitype/"/>
    <ds:schemaRef ds:uri="http://purl.org/dc/terms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sharepoint/v3/field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1381</TotalTime>
  <Words>452</Words>
  <Application>Microsoft Office PowerPoint</Application>
  <PresentationFormat>On-screen Show (16:9)</PresentationFormat>
  <Paragraphs>130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Courier New</vt:lpstr>
      <vt:lpstr>Open Sans</vt:lpstr>
      <vt:lpstr>Open Sans Light</vt:lpstr>
      <vt:lpstr>Wingdings</vt:lpstr>
      <vt:lpstr>MR + YLM</vt:lpstr>
      <vt:lpstr>MR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Greene, Kerry</cp:lastModifiedBy>
  <cp:revision>207</cp:revision>
  <dcterms:created xsi:type="dcterms:W3CDTF">2010-04-12T23:12:02Z</dcterms:created>
  <dcterms:modified xsi:type="dcterms:W3CDTF">2018-05-16T02:47:56Z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