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2" r:id="rId3"/>
    <p:sldId id="283" r:id="rId4"/>
    <p:sldId id="270" r:id="rId5"/>
    <p:sldId id="271" r:id="rId6"/>
    <p:sldId id="272" r:id="rId7"/>
    <p:sldId id="273" r:id="rId8"/>
    <p:sldId id="278" r:id="rId9"/>
    <p:sldId id="264" r:id="rId10"/>
    <p:sldId id="279" r:id="rId11"/>
    <p:sldId id="259" r:id="rId12"/>
    <p:sldId id="280" r:id="rId13"/>
    <p:sldId id="263" r:id="rId14"/>
    <p:sldId id="281" r:id="rId15"/>
    <p:sldId id="265" r:id="rId16"/>
    <p:sldId id="266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220"/>
    <a:srgbClr val="0046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4660"/>
  </p:normalViewPr>
  <p:slideViewPr>
    <p:cSldViewPr snapToGrid="0" snapToObjects="1" showGuides="1">
      <p:cViewPr varScale="1">
        <p:scale>
          <a:sx n="151" d="100"/>
          <a:sy n="151" d="100"/>
        </p:scale>
        <p:origin x="600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101C8-F337-9A41-AF4F-F74CABC6951A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6CA9B-7E0F-1F4A-8427-ACD6CC91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9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3FF54-6A9F-477F-8DEE-97553B19ECAD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590A1-D667-4C34-8AEC-6D4D6DE90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4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2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8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our clients is leading points-based loyalty rewards company…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A1B5-4F69-4BBE-8CB8-154E0CF72A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9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end Slide - Gra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932022" y="3423164"/>
            <a:ext cx="5296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94949"/>
                </a:solidFill>
              </a:rPr>
              <a:t>Digital</a:t>
            </a:r>
            <a:r>
              <a:rPr lang="en-US" sz="2000" baseline="0" dirty="0">
                <a:solidFill>
                  <a:srgbClr val="494949"/>
                </a:solidFill>
              </a:rPr>
              <a:t> direct marketing, </a:t>
            </a:r>
            <a:r>
              <a:rPr lang="en-US" sz="2000" baseline="0" dirty="0">
                <a:solidFill>
                  <a:schemeClr val="accent1"/>
                </a:solidFill>
              </a:rPr>
              <a:t>evolved.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22" y="953629"/>
            <a:ext cx="5227029" cy="26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8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3028550"/>
            <a:ext cx="8229600" cy="509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EEECE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 descr="wylei-logo-whit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7" y="4499423"/>
            <a:ext cx="320804" cy="5296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3028550"/>
            <a:ext cx="8229600" cy="509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EEECE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wylei-logo-whit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7" y="4499423"/>
            <a:ext cx="320804" cy="5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-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wylei-logo-whit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7" y="4499423"/>
            <a:ext cx="320804" cy="529699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028550"/>
            <a:ext cx="8229600" cy="509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EEECE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3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wylei-logo-whit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7" y="4499423"/>
            <a:ext cx="320804" cy="529699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028550"/>
            <a:ext cx="8229600" cy="509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W_Stacked_Color.ai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15500" r="42472" b="33443"/>
          <a:stretch/>
        </p:blipFill>
        <p:spPr>
          <a:xfrm>
            <a:off x="8646271" y="4499423"/>
            <a:ext cx="317260" cy="5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2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7978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9103" y="1696484"/>
            <a:ext cx="7997253" cy="2997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90782" cy="27607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 descr="W_Stacked_Colo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15500" r="42472" b="33443"/>
          <a:stretch/>
        </p:blipFill>
        <p:spPr>
          <a:xfrm>
            <a:off x="8646271" y="4499423"/>
            <a:ext cx="317260" cy="529699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20375" y="4782901"/>
            <a:ext cx="2293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>
                <a:solidFill>
                  <a:schemeClr val="tx2"/>
                </a:solidFill>
              </a:rPr>
              <a:t>www.wylei.com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103" y="480907"/>
            <a:ext cx="8056247" cy="662796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8788" y="1143000"/>
            <a:ext cx="8056562" cy="553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35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8788" y="1697038"/>
            <a:ext cx="3736975" cy="2997200"/>
          </a:xfrm>
          <a:prstGeom prst="rect">
            <a:avLst/>
          </a:prstGeo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195992" y="1696484"/>
            <a:ext cx="4260364" cy="2997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90782" cy="27607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 descr="W_Stacked_Colo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15500" r="42472" b="33443"/>
          <a:stretch/>
        </p:blipFill>
        <p:spPr>
          <a:xfrm>
            <a:off x="8646271" y="4499423"/>
            <a:ext cx="317260" cy="529699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20375" y="4782901"/>
            <a:ext cx="2293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>
                <a:solidFill>
                  <a:schemeClr val="tx2"/>
                </a:solidFill>
              </a:rPr>
              <a:t>www.wylei.com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9103" y="480907"/>
            <a:ext cx="8056247" cy="662796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8788" y="1143000"/>
            <a:ext cx="8056562" cy="553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- G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973539"/>
            <a:ext cx="9144000" cy="21699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effectLst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90782" cy="27607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0375" y="4782901"/>
            <a:ext cx="2293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>
                <a:solidFill>
                  <a:schemeClr val="tx2"/>
                </a:solidFill>
              </a:rPr>
              <a:t>www.wylei.com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13" name="Picture 12" descr="W_Stacked_Colo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15500" r="42472" b="33443"/>
          <a:stretch/>
        </p:blipFill>
        <p:spPr>
          <a:xfrm>
            <a:off x="8646271" y="4499423"/>
            <a:ext cx="317260" cy="529699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0"/>
          </p:nvPr>
        </p:nvSpPr>
        <p:spPr>
          <a:xfrm>
            <a:off x="4195992" y="1696483"/>
            <a:ext cx="4260364" cy="29970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9103" y="480907"/>
            <a:ext cx="8056247" cy="662796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8788" y="1143000"/>
            <a:ext cx="8056562" cy="553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8788" y="1697038"/>
            <a:ext cx="3736975" cy="2997200"/>
          </a:xfrm>
          <a:prstGeom prst="rect">
            <a:avLst/>
          </a:prstGeo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3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 - G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973539"/>
            <a:ext cx="9144000" cy="21699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effectLst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90782" cy="27607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20375" y="4782901"/>
            <a:ext cx="2293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err="1">
                <a:solidFill>
                  <a:schemeClr val="tx2"/>
                </a:solidFill>
              </a:rPr>
              <a:t>www.wylei.com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13" name="Picture 12" descr="W_Stacked_Colo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15500" r="42472" b="33443"/>
          <a:stretch/>
        </p:blipFill>
        <p:spPr>
          <a:xfrm>
            <a:off x="8646271" y="4499423"/>
            <a:ext cx="317260" cy="529699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0"/>
          </p:nvPr>
        </p:nvSpPr>
        <p:spPr>
          <a:xfrm>
            <a:off x="4195992" y="572411"/>
            <a:ext cx="4260364" cy="4121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59104" y="480907"/>
            <a:ext cx="3546974" cy="662796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3719" y="1569128"/>
            <a:ext cx="3462358" cy="553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423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end Slide - Gre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932022" y="3423164"/>
            <a:ext cx="529650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Digital</a:t>
            </a:r>
            <a:r>
              <a:rPr lang="en-US" sz="2000" baseline="0" dirty="0">
                <a:solidFill>
                  <a:schemeClr val="bg1"/>
                </a:solidFill>
              </a:rPr>
              <a:t> direct marketing, </a:t>
            </a:r>
            <a:r>
              <a:rPr lang="en-US" sz="2000" baseline="0" dirty="0">
                <a:solidFill>
                  <a:schemeClr val="accent1"/>
                </a:solidFill>
              </a:rPr>
              <a:t>evolved</a:t>
            </a:r>
            <a:r>
              <a:rPr lang="en-US" sz="2000" baseline="0" dirty="0">
                <a:solidFill>
                  <a:srgbClr val="EA422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200" baseline="0" dirty="0" err="1">
                <a:solidFill>
                  <a:schemeClr val="bg2"/>
                </a:solidFill>
              </a:rPr>
              <a:t>www.wylei.com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6" name="Picture 5" descr="W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22" y="953629"/>
            <a:ext cx="5227029" cy="2688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end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932022" y="3423164"/>
            <a:ext cx="529650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94949"/>
                </a:solidFill>
              </a:rPr>
              <a:t>Digital</a:t>
            </a:r>
            <a:r>
              <a:rPr lang="en-US" sz="2000" baseline="0" dirty="0">
                <a:solidFill>
                  <a:srgbClr val="494949"/>
                </a:solidFill>
              </a:rPr>
              <a:t> direct marketing, </a:t>
            </a:r>
            <a:r>
              <a:rPr lang="en-US" sz="2000" baseline="0" dirty="0">
                <a:solidFill>
                  <a:schemeClr val="accent1"/>
                </a:solidFill>
              </a:rPr>
              <a:t>evolved.</a:t>
            </a:r>
          </a:p>
          <a:p>
            <a:pPr algn="ctr">
              <a:lnSpc>
                <a:spcPct val="150000"/>
              </a:lnSpc>
            </a:pPr>
            <a:r>
              <a:rPr lang="en-US" sz="1200" baseline="0" dirty="0" err="1">
                <a:solidFill>
                  <a:srgbClr val="494949"/>
                </a:solidFill>
              </a:rPr>
              <a:t>www.wylei.com</a:t>
            </a:r>
            <a:endParaRPr lang="en-US" sz="1200" dirty="0">
              <a:solidFill>
                <a:srgbClr val="49494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22" y="953629"/>
            <a:ext cx="5227029" cy="26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8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end Slide - Gray No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12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end Slide - Orange No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65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/>
          <p:cNvSpPr>
            <a:spLocks noGrp="1"/>
          </p:cNvSpPr>
          <p:nvPr userDrawn="1"/>
        </p:nvSpPr>
        <p:spPr>
          <a:xfrm>
            <a:off x="4650703" y="205979"/>
            <a:ext cx="4260364" cy="4495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518316" y="993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49" r:id="rId3"/>
    <p:sldLayoutId id="2147483656" r:id="rId4"/>
    <p:sldLayoutId id="2147483662" r:id="rId5"/>
    <p:sldLayoutId id="2147483652" r:id="rId6"/>
    <p:sldLayoutId id="2147483664" r:id="rId7"/>
    <p:sldLayoutId id="2147483661" r:id="rId8"/>
    <p:sldLayoutId id="2147483663" r:id="rId9"/>
    <p:sldLayoutId id="2147483655" r:id="rId10"/>
    <p:sldLayoutId id="2147483657" r:id="rId11"/>
    <p:sldLayoutId id="2147483658" r:id="rId12"/>
    <p:sldLayoutId id="2147483659" r:id="rId13"/>
    <p:sldLayoutId id="214748366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800" b="0" i="0" kern="1200" baseline="0">
          <a:solidFill>
            <a:srgbClr val="EA4220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gif"/><Relationship Id="rId4" Type="http://schemas.openxmlformats.org/officeDocument/2006/relationships/image" Target="../media/image47.png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10" Type="http://schemas.openxmlformats.org/officeDocument/2006/relationships/image" Target="../media/image10.png"/><Relationship Id="rId4" Type="http://schemas.openxmlformats.org/officeDocument/2006/relationships/image" Target="../media/image2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89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4" y="480907"/>
            <a:ext cx="3784974" cy="662796"/>
          </a:xfrm>
        </p:spPr>
        <p:txBody>
          <a:bodyPr/>
          <a:lstStyle/>
          <a:p>
            <a:r>
              <a:rPr lang="en-US" dirty="0"/>
              <a:t>Solos - 2016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10M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3.3M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" y="2369322"/>
            <a:ext cx="1858222" cy="2311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23" y="2349363"/>
            <a:ext cx="1858222" cy="231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29" y="2349365"/>
            <a:ext cx="1858222" cy="231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35" y="2349364"/>
            <a:ext cx="1858222" cy="231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9104" y="1297953"/>
            <a:ext cx="555563" cy="666029"/>
            <a:chOff x="5090160" y="1866348"/>
            <a:chExt cx="854722" cy="1022236"/>
          </a:xfrm>
        </p:grpSpPr>
        <p:pic>
          <p:nvPicPr>
            <p:cNvPr id="9" name="Picture 16" descr="Real-time Optimiz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704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90160" y="2488474"/>
              <a:ext cx="854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Real-time</a:t>
              </a:r>
            </a:p>
            <a:p>
              <a:pPr algn="ctr"/>
              <a:r>
                <a:rPr lang="en-US" sz="1000" b="1" dirty="0"/>
                <a:t>A/B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23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18" y="457230"/>
            <a:ext cx="5659499" cy="662796"/>
          </a:xfrm>
        </p:spPr>
        <p:txBody>
          <a:bodyPr/>
          <a:lstStyle/>
          <a:p>
            <a:r>
              <a:rPr lang="en-US" dirty="0"/>
              <a:t>Concierge - 2015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Weekly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1.6M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600K</a:t>
            </a:r>
          </a:p>
        </p:txBody>
      </p:sp>
      <p:pic>
        <p:nvPicPr>
          <p:cNvPr id="17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7" y="3680588"/>
            <a:ext cx="407093" cy="4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3971" y="4120535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Real-time</a:t>
            </a:r>
          </a:p>
          <a:p>
            <a:pPr algn="ctr"/>
            <a:r>
              <a:rPr lang="en-US" sz="1000" b="1" dirty="0"/>
              <a:t>Social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00" y="3358047"/>
            <a:ext cx="1524975" cy="152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67" y="3680588"/>
            <a:ext cx="4909300" cy="1202434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917" y="1603136"/>
            <a:ext cx="407093" cy="4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8551" y="2043083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Live </a:t>
            </a:r>
          </a:p>
          <a:p>
            <a:pPr algn="ctr"/>
            <a:r>
              <a:rPr lang="en-US" sz="1000" b="1" dirty="0"/>
              <a:t>Polling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00" y="2004000"/>
            <a:ext cx="2256276" cy="88390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4313687" y="2004000"/>
            <a:ext cx="632516" cy="24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98669" y="1718675"/>
            <a:ext cx="363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b="1" dirty="0">
                <a:solidFill>
                  <a:srgbClr val="494949"/>
                </a:solidFill>
              </a:rPr>
              <a:t>Members who liked the wine trail content: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Silver status or above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In the Eastern half of the US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Non-Apple users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99" y="1219487"/>
            <a:ext cx="2333677" cy="5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18" y="457230"/>
            <a:ext cx="4827601" cy="662796"/>
          </a:xfrm>
        </p:spPr>
        <p:txBody>
          <a:bodyPr/>
          <a:lstStyle/>
          <a:p>
            <a:r>
              <a:rPr lang="en-US" dirty="0"/>
              <a:t>Destinations - 2016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Weekly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1.6M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600K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0016" y="1232440"/>
            <a:ext cx="25194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Always “learn” content?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- Continued live polling &amp; insights</a:t>
            </a:r>
          </a:p>
          <a:p>
            <a:endParaRPr lang="en-US" sz="1400" dirty="0"/>
          </a:p>
          <a:p>
            <a:r>
              <a:rPr lang="en-US" sz="1400" dirty="0"/>
              <a:t>- Live map module sync’d to website, highlights most likely region for each member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0" b="20656"/>
          <a:stretch/>
        </p:blipFill>
        <p:spPr>
          <a:xfrm>
            <a:off x="894948" y="1232441"/>
            <a:ext cx="1978269" cy="237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48" y="3607906"/>
            <a:ext cx="1978269" cy="656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48" y="3607905"/>
            <a:ext cx="1977794" cy="6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4" y="480907"/>
            <a:ext cx="3784974" cy="662796"/>
          </a:xfrm>
        </p:spPr>
        <p:txBody>
          <a:bodyPr/>
          <a:lstStyle/>
          <a:p>
            <a:r>
              <a:rPr lang="en-US" dirty="0" err="1"/>
              <a:t>eNews</a:t>
            </a:r>
            <a:r>
              <a:rPr lang="en-US" dirty="0"/>
              <a:t> - 2015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9.3M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4M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8478" y="1894347"/>
            <a:ext cx="449890" cy="662319"/>
            <a:chOff x="6795275" y="1866348"/>
            <a:chExt cx="696024" cy="1022236"/>
          </a:xfrm>
        </p:grpSpPr>
        <p:pic>
          <p:nvPicPr>
            <p:cNvPr id="15" name="Picture 18" descr="Video in Ema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469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795275" y="2488474"/>
              <a:ext cx="696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Video in</a:t>
              </a:r>
            </a:p>
            <a:p>
              <a:pPr algn="ctr"/>
              <a:r>
                <a:rPr lang="en-US" sz="1000" b="1" dirty="0"/>
                <a:t>email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01" y="3543274"/>
            <a:ext cx="1655404" cy="932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6" y="2522428"/>
            <a:ext cx="1655404" cy="932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6" y="1501582"/>
            <a:ext cx="1655404" cy="9325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26475" y="1890638"/>
            <a:ext cx="780983" cy="959339"/>
            <a:chOff x="4916763" y="1866348"/>
            <a:chExt cx="1201525" cy="1472414"/>
          </a:xfrm>
        </p:grpSpPr>
        <p:pic>
          <p:nvPicPr>
            <p:cNvPr id="13" name="Picture 16" descr="Real-time Optimiz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704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916763" y="2488474"/>
              <a:ext cx="1201525" cy="850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Real-time</a:t>
              </a:r>
            </a:p>
            <a:p>
              <a:pPr algn="ctr"/>
              <a:r>
                <a:rPr lang="en-US" sz="1000" b="1" dirty="0"/>
                <a:t>Segment</a:t>
              </a:r>
            </a:p>
            <a:p>
              <a:pPr algn="ctr"/>
              <a:r>
                <a:rPr lang="en-US" sz="1000" b="1" dirty="0"/>
                <a:t>Hotspots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7096"/>
          <a:stretch/>
        </p:blipFill>
        <p:spPr>
          <a:xfrm>
            <a:off x="4959248" y="1757362"/>
            <a:ext cx="3063183" cy="334868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86466" y="1793081"/>
            <a:ext cx="930784" cy="1178719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0842" y="1465982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EA4220"/>
                </a:solidFill>
              </a:rPr>
              <a:t>Bronze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35835" y="1793081"/>
            <a:ext cx="930784" cy="1178719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35747" y="1793081"/>
            <a:ext cx="930784" cy="1178719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50631" y="3346681"/>
            <a:ext cx="2971800" cy="83074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057179" y="4200527"/>
            <a:ext cx="2971800" cy="868134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49988" y="1468300"/>
            <a:ext cx="55335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Silver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55402" y="3543274"/>
            <a:ext cx="64953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Gold+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24570" y="4461147"/>
            <a:ext cx="88036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Rock Star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46360" y="1307557"/>
            <a:ext cx="1071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DJ / Record</a:t>
            </a:r>
          </a:p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Producer</a:t>
            </a:r>
          </a:p>
        </p:txBody>
      </p:sp>
    </p:spTree>
    <p:extLst>
      <p:ext uri="{BB962C8B-B14F-4D97-AF65-F5344CB8AC3E}">
        <p14:creationId xmlns:p14="http://schemas.microsoft.com/office/powerpoint/2010/main" val="10269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4" y="480907"/>
            <a:ext cx="3784974" cy="662796"/>
          </a:xfrm>
        </p:spPr>
        <p:txBody>
          <a:bodyPr/>
          <a:lstStyle/>
          <a:p>
            <a:r>
              <a:rPr lang="en-US" dirty="0" err="1"/>
              <a:t>eNews</a:t>
            </a:r>
            <a:r>
              <a:rPr lang="en-US" dirty="0"/>
              <a:t> - 2016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9.3M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4M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7"/>
          <a:stretch/>
        </p:blipFill>
        <p:spPr>
          <a:xfrm>
            <a:off x="1658090" y="1334535"/>
            <a:ext cx="2884305" cy="3228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1"/>
          <a:stretch/>
        </p:blipFill>
        <p:spPr>
          <a:xfrm>
            <a:off x="1658089" y="1334534"/>
            <a:ext cx="2884305" cy="3238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2"/>
          <a:stretch/>
        </p:blipFill>
        <p:spPr>
          <a:xfrm>
            <a:off x="1658090" y="1334534"/>
            <a:ext cx="2884305" cy="3238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5"/>
          <a:stretch/>
        </p:blipFill>
        <p:spPr>
          <a:xfrm>
            <a:off x="1658088" y="1334536"/>
            <a:ext cx="2884305" cy="32480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3483" y="1566548"/>
            <a:ext cx="555563" cy="666029"/>
            <a:chOff x="5090160" y="1866348"/>
            <a:chExt cx="854722" cy="1022236"/>
          </a:xfrm>
        </p:grpSpPr>
        <p:pic>
          <p:nvPicPr>
            <p:cNvPr id="10" name="Picture 16" descr="Real-time Optimiza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704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90160" y="2488474"/>
              <a:ext cx="854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Real-time</a:t>
              </a:r>
            </a:p>
            <a:p>
              <a:pPr algn="ctr"/>
              <a:r>
                <a:rPr lang="en-US" sz="1000" b="1" dirty="0"/>
                <a:t>A/B testing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04" y="1334534"/>
            <a:ext cx="1406715" cy="3376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04" y="1334534"/>
            <a:ext cx="1406715" cy="3376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02" y="1334534"/>
            <a:ext cx="1406715" cy="33761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44724" y="1418455"/>
            <a:ext cx="22243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Hero creative &amp; CTA optimization to drive conversion</a:t>
            </a:r>
          </a:p>
          <a:p>
            <a:endParaRPr lang="en-US" sz="1400" dirty="0"/>
          </a:p>
          <a:p>
            <a:r>
              <a:rPr lang="en-US" sz="1400" dirty="0"/>
              <a:t>- Test “Earn” vs “Burn” vs “Learn” content for 2</a:t>
            </a:r>
            <a:r>
              <a:rPr lang="en-US" sz="1400" baseline="30000" dirty="0"/>
              <a:t>nd</a:t>
            </a:r>
            <a:r>
              <a:rPr lang="en-US" sz="1400" dirty="0"/>
              <a:t> position</a:t>
            </a:r>
          </a:p>
          <a:p>
            <a:endParaRPr lang="en-US" sz="1400" dirty="0"/>
          </a:p>
          <a:p>
            <a:r>
              <a:rPr lang="en-US" sz="1400" dirty="0"/>
              <a:t>- Potentially test focused top-down content organization</a:t>
            </a:r>
          </a:p>
        </p:txBody>
      </p:sp>
    </p:spTree>
    <p:extLst>
      <p:ext uri="{BB962C8B-B14F-4D97-AF65-F5344CB8AC3E}">
        <p14:creationId xmlns:p14="http://schemas.microsoft.com/office/powerpoint/2010/main" val="28094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3" y="480907"/>
            <a:ext cx="4779789" cy="662796"/>
          </a:xfrm>
        </p:spPr>
        <p:txBody>
          <a:bodyPr/>
          <a:lstStyle/>
          <a:p>
            <a:r>
              <a:rPr lang="en-US" dirty="0"/>
              <a:t>Hotel Specials - 2016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93"/>
          <a:stretch/>
        </p:blipFill>
        <p:spPr>
          <a:xfrm>
            <a:off x="1094627" y="1232440"/>
            <a:ext cx="1988007" cy="3526236"/>
          </a:xfrm>
        </p:spPr>
      </p:pic>
      <p:sp>
        <p:nvSpPr>
          <p:cNvPr id="9" name="TextBox 8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7.6M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3M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3" b="80970"/>
          <a:stretch/>
        </p:blipFill>
        <p:spPr>
          <a:xfrm>
            <a:off x="3587450" y="1089329"/>
            <a:ext cx="1988007" cy="2138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8002" y="1573634"/>
            <a:ext cx="262309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Hero image / main CTA conversion optimization</a:t>
            </a:r>
          </a:p>
          <a:p>
            <a:endParaRPr lang="en-US" sz="1200" dirty="0"/>
          </a:p>
          <a:p>
            <a:r>
              <a:rPr lang="en-US" sz="1200" dirty="0"/>
              <a:t>- Convert text matrix to more visually-oriented icons</a:t>
            </a:r>
          </a:p>
          <a:p>
            <a:endParaRPr lang="en-US" sz="1200" dirty="0"/>
          </a:p>
          <a:p>
            <a:r>
              <a:rPr lang="en-US" sz="1200" dirty="0"/>
              <a:t>- Test 4 vs. 6 vs. 10 offers</a:t>
            </a:r>
          </a:p>
          <a:p>
            <a:endParaRPr lang="en-US" sz="1200" dirty="0"/>
          </a:p>
          <a:p>
            <a:r>
              <a:rPr lang="en-US" sz="1200" dirty="0"/>
              <a:t>- Float best performing offers to the top</a:t>
            </a:r>
          </a:p>
          <a:p>
            <a:endParaRPr lang="en-US" sz="1200" dirty="0"/>
          </a:p>
          <a:p>
            <a:r>
              <a:rPr lang="en-US" sz="1200" dirty="0"/>
              <a:t>- Add “trending” tag to ones driving most clicks</a:t>
            </a:r>
          </a:p>
          <a:p>
            <a:endParaRPr lang="en-US" sz="1200" dirty="0"/>
          </a:p>
          <a:p>
            <a:r>
              <a:rPr lang="en-US" sz="1200" dirty="0"/>
              <a:t>- Experiment with “X travelers looking at this deal” / “X deals left at this price”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98" y="3352642"/>
            <a:ext cx="598730" cy="432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67" y="3352641"/>
            <a:ext cx="598730" cy="432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35" y="3352642"/>
            <a:ext cx="599624" cy="4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4" y="480907"/>
            <a:ext cx="3784974" cy="662796"/>
          </a:xfrm>
        </p:spPr>
        <p:txBody>
          <a:bodyPr/>
          <a:lstStyle/>
          <a:p>
            <a:r>
              <a:rPr lang="en-US" dirty="0"/>
              <a:t>MRCC - 2016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10.5M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3.5M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90" y="1386695"/>
            <a:ext cx="2169589" cy="3503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4906" y="3223099"/>
            <a:ext cx="7274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b="1" dirty="0">
                <a:solidFill>
                  <a:srgbClr val="004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4906" y="3324279"/>
            <a:ext cx="727495" cy="169277"/>
            <a:chOff x="2204906" y="3324279"/>
            <a:chExt cx="727495" cy="169277"/>
          </a:xfrm>
        </p:grpSpPr>
        <p:sp>
          <p:nvSpPr>
            <p:cNvPr id="8" name="TextBox 7"/>
            <p:cNvSpPr txBox="1"/>
            <p:nvPr/>
          </p:nvSpPr>
          <p:spPr>
            <a:xfrm>
              <a:off x="2204906" y="3324279"/>
              <a:ext cx="727495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00" b="1" dirty="0">
                  <a:solidFill>
                    <a:srgbClr val="0046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+70,000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568654" y="3453512"/>
              <a:ext cx="298023" cy="0"/>
            </a:xfrm>
            <a:prstGeom prst="line">
              <a:avLst/>
            </a:prstGeom>
            <a:ln w="6350">
              <a:solidFill>
                <a:srgbClr val="00469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204906" y="3487504"/>
            <a:ext cx="72749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1" dirty="0">
                <a:solidFill>
                  <a:srgbClr val="004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+70,595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580" y="1386695"/>
            <a:ext cx="2407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 Test different hero creative, CTA, headline phrasing to maximize conversion</a:t>
            </a:r>
          </a:p>
          <a:p>
            <a:endParaRPr lang="en-US" sz="1400" dirty="0"/>
          </a:p>
          <a:p>
            <a:r>
              <a:rPr lang="en-US" sz="1400" dirty="0"/>
              <a:t>- Personalize the sample credit card</a:t>
            </a:r>
          </a:p>
          <a:p>
            <a:endParaRPr lang="en-US" sz="1400" dirty="0"/>
          </a:p>
          <a:p>
            <a:r>
              <a:rPr lang="en-US" sz="1400" dirty="0"/>
              <a:t>- Animate the points tallying up to add emphasis </a:t>
            </a:r>
          </a:p>
          <a:p>
            <a:endParaRPr lang="en-US" sz="1400" dirty="0"/>
          </a:p>
          <a:p>
            <a:r>
              <a:rPr lang="en-US" sz="1400" dirty="0"/>
              <a:t>- “This is what 70K points looks like”</a:t>
            </a:r>
          </a:p>
        </p:txBody>
      </p:sp>
    </p:spTree>
    <p:extLst>
      <p:ext uri="{BB962C8B-B14F-4D97-AF65-F5344CB8AC3E}">
        <p14:creationId xmlns:p14="http://schemas.microsoft.com/office/powerpoint/2010/main" val="8779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 with Open-time Relevance</a:t>
            </a:r>
          </a:p>
        </p:txBody>
      </p:sp>
      <p:pic>
        <p:nvPicPr>
          <p:cNvPr id="5" name="Picture 2" descr="Countdown ti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7" y="1389936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1088" y="2519915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Countdown</a:t>
            </a:r>
          </a:p>
          <a:p>
            <a:pPr algn="ctr"/>
            <a:r>
              <a:rPr lang="en-US" sz="1050" b="1" dirty="0"/>
              <a:t>timers</a:t>
            </a:r>
          </a:p>
        </p:txBody>
      </p:sp>
      <p:pic>
        <p:nvPicPr>
          <p:cNvPr id="7" name="Picture 4" descr="Rich Personal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8" y="322257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2286" y="4380613"/>
            <a:ext cx="11705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Rich</a:t>
            </a:r>
          </a:p>
          <a:p>
            <a:pPr algn="ctr"/>
            <a:r>
              <a:rPr lang="en-US" sz="1050" b="1" dirty="0"/>
              <a:t>personalization</a:t>
            </a:r>
          </a:p>
        </p:txBody>
      </p:sp>
      <p:pic>
        <p:nvPicPr>
          <p:cNvPr id="9" name="Picture 6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47" y="322257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0068" y="4380613"/>
            <a:ext cx="96693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Real-time</a:t>
            </a:r>
          </a:p>
          <a:p>
            <a:pPr algn="ctr"/>
            <a:r>
              <a:rPr lang="en-US" sz="1050" b="1" dirty="0"/>
              <a:t>social feeds</a:t>
            </a:r>
          </a:p>
          <a:p>
            <a:pPr algn="ctr"/>
            <a:r>
              <a:rPr lang="en-US" sz="1050" b="1" dirty="0"/>
              <a:t>(web sync)</a:t>
            </a:r>
          </a:p>
        </p:txBody>
      </p:sp>
      <p:pic>
        <p:nvPicPr>
          <p:cNvPr id="11" name="Picture 8" descr="Device targe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47" y="1389936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7849" y="2519914"/>
            <a:ext cx="7713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Device</a:t>
            </a:r>
          </a:p>
          <a:p>
            <a:pPr algn="ctr"/>
            <a:r>
              <a:rPr lang="en-US" sz="1050" b="1" dirty="0"/>
              <a:t>targeting</a:t>
            </a:r>
          </a:p>
        </p:txBody>
      </p:sp>
      <p:pic>
        <p:nvPicPr>
          <p:cNvPr id="13" name="Picture 10" descr="Geo-targe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69" y="1396628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94749" y="2530034"/>
            <a:ext cx="11144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Geo-targeting</a:t>
            </a:r>
          </a:p>
        </p:txBody>
      </p:sp>
      <p:pic>
        <p:nvPicPr>
          <p:cNvPr id="15" name="Picture 14" descr="Interactive flash sa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61" y="1386574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Real-time Optimiz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91" y="322257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Video in Em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69" y="322257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519967" y="4380612"/>
            <a:ext cx="9060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A/B Testing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6749" y="2519914"/>
            <a:ext cx="1319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Real-time</a:t>
            </a:r>
          </a:p>
          <a:p>
            <a:pPr algn="ctr"/>
            <a:r>
              <a:rPr lang="en-US" sz="1050" b="1" dirty="0"/>
              <a:t>Inventory / points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0313" y="4395082"/>
            <a:ext cx="7232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Video in</a:t>
            </a:r>
          </a:p>
          <a:p>
            <a:pPr algn="ctr"/>
            <a:r>
              <a:rPr lang="en-US" sz="1050" b="1" dirty="0"/>
              <a:t>email</a:t>
            </a:r>
          </a:p>
        </p:txBody>
      </p:sp>
      <p:pic>
        <p:nvPicPr>
          <p:cNvPr id="21" name="Picture 20" descr="Weather-driven messag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91" y="1396628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76498" y="2530033"/>
            <a:ext cx="11929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Weather-driven</a:t>
            </a:r>
          </a:p>
          <a:p>
            <a:pPr algn="ctr"/>
            <a:r>
              <a:rPr lang="en-US" sz="1050" b="1" dirty="0"/>
              <a:t>messaging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60999" y="4368727"/>
            <a:ext cx="1511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Live polling</a:t>
            </a: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0761" y="322257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8" grpId="0"/>
      <p:bldP spid="19" grpId="0"/>
      <p:bldP spid="20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u="sng" dirty="0"/>
              <a:t>and</a:t>
            </a:r>
            <a:r>
              <a:rPr lang="en-US" dirty="0"/>
              <a:t> B, not A or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7090" y="1402259"/>
            <a:ext cx="3173506" cy="2743200"/>
          </a:xfrm>
          <a:prstGeom prst="rect">
            <a:avLst/>
          </a:prstGeom>
          <a:solidFill>
            <a:srgbClr val="FF6B6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/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8149" y="1402259"/>
            <a:ext cx="3173506" cy="2743200"/>
          </a:xfrm>
          <a:prstGeom prst="rect">
            <a:avLst/>
          </a:prstGeom>
          <a:solidFill>
            <a:srgbClr val="8BC0FD"/>
          </a:solidFill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0238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311152" y="1078992"/>
            <a:ext cx="10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Source Sans Pro" charset="0"/>
                <a:cs typeface="Source Sans Pro" charset="0"/>
              </a:rPr>
              <a:t>15.6%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39050" y="3839363"/>
            <a:ext cx="330201" cy="5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05A2A"/>
                </a:solidFill>
                <a:latin typeface="Source Sans Pro Semibold" panose="020B0603030403020204" pitchFamily="34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78692" y="3839363"/>
            <a:ext cx="330201" cy="5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05A2A"/>
                </a:solidFill>
                <a:latin typeface="Source Sans Pro Semibold" panose="020B0603030403020204" pitchFamily="34" charset="0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54037" y="1759618"/>
            <a:ext cx="816115" cy="2171328"/>
          </a:xfrm>
          <a:prstGeom prst="rect">
            <a:avLst/>
          </a:prstGeom>
          <a:solidFill>
            <a:srgbClr val="FF6B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55697" y="1672717"/>
            <a:ext cx="816115" cy="2258092"/>
          </a:xfrm>
          <a:prstGeom prst="rect">
            <a:avLst/>
          </a:prstGeom>
          <a:solidFill>
            <a:srgbClr val="FF6B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30643" y="1559746"/>
            <a:ext cx="816115" cy="2371063"/>
          </a:xfrm>
          <a:prstGeom prst="rect">
            <a:avLst/>
          </a:prstGeom>
          <a:solidFill>
            <a:srgbClr val="FF6B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31870" y="1273423"/>
            <a:ext cx="10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Source Sans Pro" charset="0"/>
                <a:cs typeface="Source Sans Pro" charset="0"/>
              </a:rPr>
              <a:t>14.7%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71510" y="1192765"/>
            <a:ext cx="10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Source Sans Pro" charset="0"/>
                <a:cs typeface="Source Sans Pro" charset="0"/>
              </a:rPr>
              <a:t>15.2%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2352" y="2868240"/>
            <a:ext cx="158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04040"/>
                </a:solidFill>
                <a:ea typeface="Source Sans Pro" charset="0"/>
                <a:cs typeface="Source Sans Pro" charset="0"/>
              </a:rPr>
              <a:t>click rate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778697" y="3926658"/>
            <a:ext cx="1163971" cy="347530"/>
          </a:xfrm>
          <a:prstGeom prst="roundRect">
            <a:avLst>
              <a:gd name="adj" fmla="val 1614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EARN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97416" y="3926652"/>
            <a:ext cx="1163971" cy="347530"/>
          </a:xfrm>
          <a:prstGeom prst="roundRect">
            <a:avLst>
              <a:gd name="adj" fmla="val 1614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BURN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79243" y="3926657"/>
            <a:ext cx="1163971" cy="347530"/>
          </a:xfrm>
          <a:prstGeom prst="roundRect">
            <a:avLst>
              <a:gd name="adj" fmla="val 1614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LEARN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Loyalty Program</a:t>
            </a:r>
          </a:p>
        </p:txBody>
      </p:sp>
    </p:spTree>
    <p:extLst>
      <p:ext uri="{BB962C8B-B14F-4D97-AF65-F5344CB8AC3E}">
        <p14:creationId xmlns:p14="http://schemas.microsoft.com/office/powerpoint/2010/main" val="17590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9610"/>
          <a:stretch/>
        </p:blipFill>
        <p:spPr>
          <a:xfrm>
            <a:off x="3849624" y="1292535"/>
            <a:ext cx="4801224" cy="332653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954037" y="1759618"/>
            <a:ext cx="816115" cy="2171328"/>
          </a:xfrm>
          <a:prstGeom prst="rect">
            <a:avLst/>
          </a:prstGeom>
          <a:solidFill>
            <a:srgbClr val="FF6B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1869" y="1273423"/>
            <a:ext cx="10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ea typeface="Source Sans Pro" charset="0"/>
                <a:cs typeface="Source Sans Pro" charset="0"/>
              </a:rPr>
              <a:t>14.7%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78697" y="3926658"/>
            <a:ext cx="1163971" cy="347530"/>
          </a:xfrm>
          <a:prstGeom prst="roundRect">
            <a:avLst>
              <a:gd name="adj" fmla="val 1614"/>
            </a:avLst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EARN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12352" y="2868240"/>
            <a:ext cx="1582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04040"/>
                </a:solidFill>
                <a:ea typeface="Source Sans Pro" charset="0"/>
                <a:cs typeface="Source Sans Pro" charset="0"/>
              </a:rPr>
              <a:t>click rate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Loyalty Program</a:t>
            </a:r>
          </a:p>
        </p:txBody>
      </p:sp>
    </p:spTree>
    <p:extLst>
      <p:ext uri="{BB962C8B-B14F-4D97-AF65-F5344CB8AC3E}">
        <p14:creationId xmlns:p14="http://schemas.microsoft.com/office/powerpoint/2010/main" val="273072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26" y="1434668"/>
            <a:ext cx="2924496" cy="2594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64" y="1481499"/>
            <a:ext cx="3508362" cy="2594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Loyalty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78317" y="138515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752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3857251" y="783762"/>
            <a:ext cx="1654430" cy="0"/>
          </a:xfrm>
          <a:prstGeom prst="line">
            <a:avLst/>
          </a:prstGeom>
          <a:ln w="25400">
            <a:solidFill>
              <a:srgbClr val="EB5934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/>
            </a:pPr>
            <a:endParaRPr sz="1200"/>
          </a:p>
        </p:txBody>
      </p:sp>
      <p:grpSp>
        <p:nvGrpSpPr>
          <p:cNvPr id="109" name="Group 109"/>
          <p:cNvGrpSpPr/>
          <p:nvPr/>
        </p:nvGrpSpPr>
        <p:grpSpPr>
          <a:xfrm>
            <a:off x="842485" y="1795390"/>
            <a:ext cx="7509046" cy="605755"/>
            <a:chOff x="527357" y="0"/>
            <a:chExt cx="20024121" cy="1615345"/>
          </a:xfrm>
        </p:grpSpPr>
        <p:sp>
          <p:nvSpPr>
            <p:cNvPr id="107" name="Shape 107"/>
            <p:cNvSpPr/>
            <p:nvPr/>
          </p:nvSpPr>
          <p:spPr>
            <a:xfrm>
              <a:off x="2453746" y="0"/>
              <a:ext cx="18097732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>
                <a:defRPr sz="1800"/>
              </a:pPr>
              <a:r>
                <a:rPr lang="en-US"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Enable </a:t>
              </a:r>
              <a:r>
                <a:rPr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Multi Channel </a:t>
              </a:r>
              <a:r>
                <a:rPr sz="1425" b="1" dirty="0" err="1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Geofencing</a:t>
              </a:r>
              <a:endParaRPr sz="1425" b="1" dirty="0">
                <a:solidFill>
                  <a:srgbClr val="EB5934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algn="l">
                <a:defRPr sz="1800"/>
              </a:pP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Real-time triggered messaging based on proximity to Marriott properties or amenities during stay</a:t>
              </a:r>
            </a:p>
          </p:txBody>
        </p:sp>
        <p:pic>
          <p:nvPicPr>
            <p:cNvPr id="108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27357" y="61055"/>
              <a:ext cx="1554289" cy="1554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" name="Group 112"/>
          <p:cNvGrpSpPr/>
          <p:nvPr/>
        </p:nvGrpSpPr>
        <p:grpSpPr>
          <a:xfrm>
            <a:off x="907844" y="2533179"/>
            <a:ext cx="7672973" cy="509616"/>
            <a:chOff x="251122" y="60745"/>
            <a:chExt cx="20461260" cy="1358975"/>
          </a:xfrm>
        </p:grpSpPr>
        <p:pic>
          <p:nvPicPr>
            <p:cNvPr id="110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1122" y="60745"/>
              <a:ext cx="1358976" cy="1358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" name="Shape 111"/>
            <p:cNvSpPr/>
            <p:nvPr/>
          </p:nvSpPr>
          <p:spPr>
            <a:xfrm>
              <a:off x="2066271" y="149681"/>
              <a:ext cx="18646111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>
                <a:defRPr sz="1800"/>
              </a:pPr>
              <a:r>
                <a:rPr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Determine Share of Wallet</a:t>
              </a:r>
            </a:p>
            <a:p>
              <a:pPr algn="l">
                <a:defRPr sz="1800"/>
              </a:pP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Know when and where rewards members are staying at competing properties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788115" y="3246909"/>
            <a:ext cx="7749625" cy="569615"/>
            <a:chOff x="401796" y="0"/>
            <a:chExt cx="20665664" cy="1518973"/>
          </a:xfrm>
        </p:grpSpPr>
        <p:pic>
          <p:nvPicPr>
            <p:cNvPr id="113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1796" y="157427"/>
              <a:ext cx="1984162" cy="13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>
              <a:off x="2541937" y="0"/>
              <a:ext cx="18525523" cy="1508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>
                <a:defRPr sz="1800"/>
              </a:pPr>
              <a:r>
                <a:rPr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Target Rewards &amp; Offers </a:t>
              </a:r>
            </a:p>
            <a:p>
              <a:pPr algn="l">
                <a:defRPr sz="1800"/>
              </a:pP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Know which rewards members play golf, who goes on cruises</a:t>
              </a:r>
              <a:r>
                <a:rPr lang="en-US"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,</a:t>
              </a: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 and who likes to </a:t>
              </a:r>
              <a:r>
                <a:rPr lang="en-US"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frequent </a:t>
              </a: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the Apple Store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960641" y="4035444"/>
            <a:ext cx="7029453" cy="666712"/>
            <a:chOff x="150673" y="0"/>
            <a:chExt cx="18745207" cy="1777897"/>
          </a:xfrm>
        </p:grpSpPr>
        <p:pic>
          <p:nvPicPr>
            <p:cNvPr id="116" name="pasted-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0673" y="343991"/>
              <a:ext cx="1265389" cy="1089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Shape 117"/>
            <p:cNvSpPr/>
            <p:nvPr/>
          </p:nvSpPr>
          <p:spPr>
            <a:xfrm>
              <a:off x="1842427" y="0"/>
              <a:ext cx="17053454" cy="1777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>
                <a:defRPr sz="1800"/>
              </a:pPr>
              <a:r>
                <a:rPr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Define Behavioral Segment</a:t>
              </a:r>
              <a:r>
                <a:rPr lang="en-US"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</a:t>
              </a:r>
              <a:endParaRPr sz="1425" b="1" dirty="0">
                <a:solidFill>
                  <a:srgbClr val="EB5934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algn="l">
                <a:defRPr sz="1800"/>
              </a:pP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Determine segment membership based on travel patterns and stops (for example, frequent jet-setting versus frequent grocery shopping)</a:t>
              </a:r>
            </a:p>
          </p:txBody>
        </p:sp>
      </p:grpSp>
      <p:pic>
        <p:nvPicPr>
          <p:cNvPr id="11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75647" y="4593711"/>
            <a:ext cx="266136" cy="429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 122"/>
          <p:cNvGrpSpPr/>
          <p:nvPr/>
        </p:nvGrpSpPr>
        <p:grpSpPr>
          <a:xfrm>
            <a:off x="940734" y="1016342"/>
            <a:ext cx="7444386" cy="565539"/>
            <a:chOff x="0" y="0"/>
            <a:chExt cx="19851694" cy="1508102"/>
          </a:xfrm>
        </p:grpSpPr>
        <p:pic>
          <p:nvPicPr>
            <p:cNvPr id="120" name="pasted-image.png"/>
            <p:cNvPicPr/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0" y="221257"/>
              <a:ext cx="1234066" cy="1234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Shape 121"/>
            <p:cNvSpPr/>
            <p:nvPr/>
          </p:nvSpPr>
          <p:spPr>
            <a:xfrm>
              <a:off x="1753965" y="0"/>
              <a:ext cx="18097729" cy="1508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>
                <a:defRPr sz="1800"/>
              </a:pPr>
              <a:r>
                <a:rPr lang="en-US" sz="1425" b="1" dirty="0">
                  <a:solidFill>
                    <a:srgbClr val="EB593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Drive More App Installs</a:t>
              </a:r>
              <a:endParaRPr sz="1425" b="1" dirty="0">
                <a:solidFill>
                  <a:srgbClr val="EB5934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algn="l">
                <a:defRPr sz="1800"/>
              </a:pP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Know who is using the Marriott app</a:t>
              </a:r>
              <a:r>
                <a:rPr lang="en-US"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 and who isn’t</a:t>
              </a:r>
              <a:r>
                <a:rPr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, </a:t>
              </a:r>
              <a:r>
                <a:rPr lang="en-US"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which features they haven’t yet explored, and tailor </a:t>
              </a:r>
              <a:r>
                <a:rPr lang="en-US" sz="1125" dirty="0" err="1">
                  <a:latin typeface="Century Gothic"/>
                  <a:ea typeface="Century Gothic"/>
                  <a:cs typeface="Century Gothic"/>
                  <a:sym typeface="Century Gothic"/>
                </a:rPr>
                <a:t>omni</a:t>
              </a:r>
              <a:r>
                <a:rPr lang="en-US" sz="1125" dirty="0">
                  <a:latin typeface="Century Gothic"/>
                  <a:ea typeface="Century Gothic"/>
                  <a:cs typeface="Century Gothic"/>
                  <a:sym typeface="Century Gothic"/>
                </a:rPr>
                <a:t>-channel messaging accordingly</a:t>
              </a:r>
              <a:endParaRPr sz="1125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" name="Shape 126"/>
          <p:cNvSpPr/>
          <p:nvPr/>
        </p:nvSpPr>
        <p:spPr>
          <a:xfrm>
            <a:off x="2461201" y="341544"/>
            <a:ext cx="4396799" cy="28854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rgbClr val="EB5934"/>
                </a:solidFill>
                <a:latin typeface="Interstate-BlackMono"/>
                <a:ea typeface="Interstate-BlackMono"/>
                <a:cs typeface="Interstate-BlackMono"/>
                <a:sym typeface="Interstate-BlackMo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875" dirty="0"/>
              <a:t>Rich Mobile Data Capture</a:t>
            </a:r>
            <a:endParaRPr sz="1875" dirty="0"/>
          </a:p>
        </p:txBody>
      </p:sp>
    </p:spTree>
    <p:extLst>
      <p:ext uri="{BB962C8B-B14F-4D97-AF65-F5344CB8AC3E}">
        <p14:creationId xmlns:p14="http://schemas.microsoft.com/office/powerpoint/2010/main" val="2572010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Capabilities review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Applications</a:t>
            </a:r>
          </a:p>
          <a:p>
            <a:pPr lvl="2"/>
            <a:r>
              <a:rPr lang="en-US" dirty="0"/>
              <a:t>Solos</a:t>
            </a:r>
          </a:p>
          <a:p>
            <a:pPr lvl="2"/>
            <a:r>
              <a:rPr lang="en-US" dirty="0"/>
              <a:t>Concierge/</a:t>
            </a:r>
            <a:r>
              <a:rPr lang="en-US" dirty="0" err="1"/>
              <a:t>eBreaks</a:t>
            </a:r>
            <a:endParaRPr lang="en-US" dirty="0"/>
          </a:p>
          <a:p>
            <a:pPr lvl="2"/>
            <a:r>
              <a:rPr lang="en-US" dirty="0" err="1"/>
              <a:t>eNews</a:t>
            </a:r>
            <a:endParaRPr lang="en-US" dirty="0"/>
          </a:p>
          <a:p>
            <a:pPr lvl="2"/>
            <a:r>
              <a:rPr lang="en-US" dirty="0"/>
              <a:t>Hotel Specials</a:t>
            </a:r>
          </a:p>
          <a:p>
            <a:pPr lvl="2"/>
            <a:r>
              <a:rPr lang="en-US" dirty="0"/>
              <a:t>MRCC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2016 Planning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8482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4" y="480907"/>
            <a:ext cx="3784974" cy="662796"/>
          </a:xfrm>
        </p:spPr>
        <p:txBody>
          <a:bodyPr/>
          <a:lstStyle/>
          <a:p>
            <a:r>
              <a:rPr lang="en-US" dirty="0"/>
              <a:t>Solos - 2015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37" y="3937826"/>
            <a:ext cx="816332" cy="251179"/>
          </a:xfrm>
        </p:spPr>
      </p:pic>
      <p:pic>
        <p:nvPicPr>
          <p:cNvPr id="6" name="Picture 5" descr="https://trello-attachments.s3.amazonaws.com/54b5812c21b09adf91f958c6/600x187/1e9ba3509bf15e66afc17353040462b9/TopOffer_V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17" y="2330789"/>
            <a:ext cx="1920144" cy="5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trello-attachments.s3.amazonaws.com/54b5812c21b09adf91f958c6/600x187/054f10aad0a989c6d69ec4cbcf41bf86/TopOffer_V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93" y="1616712"/>
            <a:ext cx="1926868" cy="60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47" y="3937826"/>
            <a:ext cx="816332" cy="251179"/>
          </a:xfrm>
          <a:prstGeom prst="rect">
            <a:avLst/>
          </a:prstGeom>
        </p:spPr>
      </p:pic>
      <p:pic>
        <p:nvPicPr>
          <p:cNvPr id="10" name="Picture 2" descr="5184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18" y="3850660"/>
            <a:ext cx="1952043" cy="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81415" y="493776"/>
            <a:ext cx="2696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Cadence: </a:t>
            </a:r>
            <a:r>
              <a:rPr lang="en-US" sz="1400" b="1" dirty="0"/>
              <a:t>Monthly</a:t>
            </a:r>
          </a:p>
          <a:p>
            <a:r>
              <a:rPr lang="en-US" sz="1400" dirty="0"/>
              <a:t>Distribution: </a:t>
            </a:r>
            <a:r>
              <a:rPr lang="en-US" sz="1400" b="1" dirty="0"/>
              <a:t>10M</a:t>
            </a:r>
          </a:p>
          <a:p>
            <a:r>
              <a:rPr lang="en-US" sz="1400" dirty="0"/>
              <a:t>Opens / Deployment: </a:t>
            </a:r>
            <a:r>
              <a:rPr lang="en-US" sz="1400" b="1" dirty="0"/>
              <a:t>3.3M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3483" y="1963982"/>
            <a:ext cx="555563" cy="666029"/>
            <a:chOff x="5090160" y="1866348"/>
            <a:chExt cx="854722" cy="1022236"/>
          </a:xfrm>
        </p:grpSpPr>
        <p:pic>
          <p:nvPicPr>
            <p:cNvPr id="14" name="Picture 16" descr="Real-time Optimizati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704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090160" y="2488474"/>
              <a:ext cx="854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Real-time</a:t>
              </a:r>
            </a:p>
            <a:p>
              <a:pPr algn="ctr"/>
              <a:r>
                <a:rPr lang="en-US" sz="1000" b="1" dirty="0"/>
                <a:t>A/B testing</a:t>
              </a:r>
            </a:p>
          </p:txBody>
        </p:sp>
      </p:grpSp>
      <p:pic>
        <p:nvPicPr>
          <p:cNvPr id="16" name="Picture 14" descr="Interactive flash sal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3" y="3736752"/>
            <a:ext cx="410783" cy="4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5897" y="4197165"/>
            <a:ext cx="55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Flash Sales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28190" y="3733177"/>
            <a:ext cx="763351" cy="813911"/>
            <a:chOff x="5750004" y="1866348"/>
            <a:chExt cx="1147652" cy="1223667"/>
          </a:xfrm>
        </p:grpSpPr>
        <p:pic>
          <p:nvPicPr>
            <p:cNvPr id="19" name="Picture 8" descr="Device targeti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010" y="1866348"/>
              <a:ext cx="629634" cy="62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750004" y="2488473"/>
              <a:ext cx="1147652" cy="601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App</a:t>
              </a:r>
            </a:p>
            <a:p>
              <a:pPr algn="ctr"/>
              <a:r>
                <a:rPr lang="en-US" sz="1000" b="1" dirty="0"/>
                <a:t>Targeting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59057" y="1522015"/>
            <a:ext cx="363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Unseasonably warm weather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East/West coast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On windows, web clients, mobile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59057" y="2313041"/>
            <a:ext cx="347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Consistently cold weather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Central US</a:t>
            </a:r>
          </a:p>
          <a:p>
            <a:pPr marL="171450" indent="-171450" defTabSz="609585">
              <a:buFontTx/>
              <a:buChar char="-"/>
            </a:pPr>
            <a:r>
              <a:rPr lang="en-US" sz="1200" dirty="0">
                <a:solidFill>
                  <a:srgbClr val="494949"/>
                </a:solidFill>
              </a:rPr>
              <a:t>On tablets, </a:t>
            </a:r>
            <a:r>
              <a:rPr lang="en-US" sz="1200" dirty="0" err="1">
                <a:solidFill>
                  <a:srgbClr val="494949"/>
                </a:solidFill>
              </a:rPr>
              <a:t>macbooks</a:t>
            </a:r>
            <a:r>
              <a:rPr lang="en-US" sz="1200" dirty="0">
                <a:solidFill>
                  <a:srgbClr val="494949"/>
                </a:solidFill>
              </a:rPr>
              <a:t>, outlook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488" y="1755588"/>
            <a:ext cx="1391987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31% </a:t>
            </a:r>
            <a:r>
              <a:rPr lang="en-US" dirty="0"/>
              <a:t>potential lift in clicks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6024246" y="2069432"/>
            <a:ext cx="632516" cy="243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377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Wylei Colors">
      <a:dk1>
        <a:srgbClr val="494949"/>
      </a:dk1>
      <a:lt1>
        <a:sysClr val="window" lastClr="FFFFFF"/>
      </a:lt1>
      <a:dk2>
        <a:srgbClr val="868686"/>
      </a:dk2>
      <a:lt2>
        <a:srgbClr val="EEECE1"/>
      </a:lt2>
      <a:accent1>
        <a:srgbClr val="EA4220"/>
      </a:accent1>
      <a:accent2>
        <a:srgbClr val="F69F33"/>
      </a:accent2>
      <a:accent3>
        <a:srgbClr val="86C230"/>
      </a:accent3>
      <a:accent4>
        <a:srgbClr val="4BB3C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ylei.potx" id="{B9B1C502-2037-4062-B480-6152A1AB7A16}" vid="{7B277AA5-243A-4BAD-920E-7417B400F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Wylei</Template>
  <TotalTime>4140</TotalTime>
  <Words>672</Words>
  <Application>Microsoft Office PowerPoint</Application>
  <PresentationFormat>On-screen Show (16:9)</PresentationFormat>
  <Paragraphs>183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Helvetica Neue</vt:lpstr>
      <vt:lpstr>Interstate-BlackMono</vt:lpstr>
      <vt:lpstr>Source Sans Pro</vt:lpstr>
      <vt:lpstr>Source Sans Pro Semibold</vt:lpstr>
      <vt:lpstr>Master</vt:lpstr>
      <vt:lpstr>PowerPoint Presentation</vt:lpstr>
      <vt:lpstr>Speak with Open-time Relevance</vt:lpstr>
      <vt:lpstr>A and B, not A or B</vt:lpstr>
      <vt:lpstr>Case Study: Loyalty Program</vt:lpstr>
      <vt:lpstr>Case Study: Loyalty Program</vt:lpstr>
      <vt:lpstr>Case Study: Loyalty Program</vt:lpstr>
      <vt:lpstr>PowerPoint Presentation</vt:lpstr>
      <vt:lpstr>Agenda</vt:lpstr>
      <vt:lpstr>Solos - 2015</vt:lpstr>
      <vt:lpstr>Solos - 2016</vt:lpstr>
      <vt:lpstr>Concierge - 2015</vt:lpstr>
      <vt:lpstr>Destinations - 2016</vt:lpstr>
      <vt:lpstr>eNews - 2015</vt:lpstr>
      <vt:lpstr>eNews - 2016</vt:lpstr>
      <vt:lpstr>Hotel Specials - 2016</vt:lpstr>
      <vt:lpstr>MRCC - 2016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Monteiro</dc:creator>
  <cp:lastModifiedBy>Mike Gage</cp:lastModifiedBy>
  <cp:revision>87</cp:revision>
  <dcterms:created xsi:type="dcterms:W3CDTF">2015-12-16T18:20:36Z</dcterms:created>
  <dcterms:modified xsi:type="dcterms:W3CDTF">2016-03-07T21:39:28Z</dcterms:modified>
</cp:coreProperties>
</file>