
<file path=[Content_Types].xml><?xml version="1.0" encoding="utf-8"?>
<Types xmlns="http://schemas.openxmlformats.org/package/2006/content-types">
  <Default Extension="xml" ContentType="application/xml"/>
  <Default Extension="jpg" ContentType="image/jpeg"/>
  <Default Extension="rels" ContentType="application/vnd.openxmlformats-package.relationships+xml"/>
  <Default Extension="xlsx" ContentType="application/vnd.openxmlformats-officedocument.spreadsheetml.sheet"/>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93455" r:id="rId4"/>
    <p:sldMasterId id="2147493477" r:id="rId5"/>
  </p:sldMasterIdLst>
  <p:notesMasterIdLst>
    <p:notesMasterId r:id="rId47"/>
  </p:notesMasterIdLst>
  <p:handoutMasterIdLst>
    <p:handoutMasterId r:id="rId48"/>
  </p:handoutMasterIdLst>
  <p:sldIdLst>
    <p:sldId id="260" r:id="rId6"/>
    <p:sldId id="292" r:id="rId7"/>
    <p:sldId id="368" r:id="rId8"/>
    <p:sldId id="294" r:id="rId9"/>
    <p:sldId id="369" r:id="rId10"/>
    <p:sldId id="431" r:id="rId11"/>
    <p:sldId id="304" r:id="rId12"/>
    <p:sldId id="391" r:id="rId13"/>
    <p:sldId id="392" r:id="rId14"/>
    <p:sldId id="393" r:id="rId15"/>
    <p:sldId id="380" r:id="rId16"/>
    <p:sldId id="418" r:id="rId17"/>
    <p:sldId id="372" r:id="rId18"/>
    <p:sldId id="413" r:id="rId19"/>
    <p:sldId id="396" r:id="rId20"/>
    <p:sldId id="397" r:id="rId21"/>
    <p:sldId id="411" r:id="rId22"/>
    <p:sldId id="378" r:id="rId23"/>
    <p:sldId id="415" r:id="rId24"/>
    <p:sldId id="401" r:id="rId25"/>
    <p:sldId id="403" r:id="rId26"/>
    <p:sldId id="405" r:id="rId27"/>
    <p:sldId id="371" r:id="rId28"/>
    <p:sldId id="334" r:id="rId29"/>
    <p:sldId id="313" r:id="rId30"/>
    <p:sldId id="390" r:id="rId31"/>
    <p:sldId id="399" r:id="rId32"/>
    <p:sldId id="388" r:id="rId33"/>
    <p:sldId id="386" r:id="rId34"/>
    <p:sldId id="419" r:id="rId35"/>
    <p:sldId id="420" r:id="rId36"/>
    <p:sldId id="421" r:id="rId37"/>
    <p:sldId id="422" r:id="rId38"/>
    <p:sldId id="423" r:id="rId39"/>
    <p:sldId id="424" r:id="rId40"/>
    <p:sldId id="425" r:id="rId41"/>
    <p:sldId id="426" r:id="rId42"/>
    <p:sldId id="427" r:id="rId43"/>
    <p:sldId id="428" r:id="rId44"/>
    <p:sldId id="429" r:id="rId45"/>
    <p:sldId id="430" r:id="rId4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96E1"/>
    <a:srgbClr val="E7E9E8"/>
    <a:srgbClr val="2C4250"/>
    <a:srgbClr val="B3B300"/>
    <a:srgbClr val="474747"/>
    <a:srgbClr val="D3D3D3"/>
    <a:srgbClr val="2672B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85" autoAdjust="0"/>
    <p:restoredTop sz="84579" autoAdjust="0"/>
  </p:normalViewPr>
  <p:slideViewPr>
    <p:cSldViewPr snapToGrid="0" snapToObjects="1">
      <p:cViewPr>
        <p:scale>
          <a:sx n="112" d="100"/>
          <a:sy n="112" d="100"/>
        </p:scale>
        <p:origin x="-1520" y="-320"/>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interSettings" Target="printerSettings/printerSettings1.bin"/><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Ericah:Desktop:Q2%202017%20Email%20Click%20Activity%20.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Ericah:Desktop:Q2%202017%20Email%20Click%20Activity%20.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2.xlsx"/><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Open Sans"/>
                <a:ea typeface="+mn-ea"/>
                <a:cs typeface="+mn-cs"/>
              </a:defRPr>
            </a:pPr>
            <a:r>
              <a:rPr lang="en-US" sz="1400" dirty="0" smtClean="0">
                <a:solidFill>
                  <a:schemeClr val="tx1"/>
                </a:solidFill>
                <a:latin typeface="Open Sans"/>
              </a:rPr>
              <a:t>CTO%</a:t>
            </a:r>
            <a:endParaRPr lang="en-US" sz="1400" dirty="0">
              <a:solidFill>
                <a:schemeClr val="tx1"/>
              </a:solidFill>
              <a:latin typeface="Open Sans"/>
            </a:endParaRPr>
          </a:p>
        </c:rich>
      </c:tx>
      <c:layout/>
      <c:overlay val="0"/>
      <c:spPr>
        <a:noFill/>
        <a:ln>
          <a:noFill/>
        </a:ln>
        <a:effectLst/>
      </c:spPr>
    </c:title>
    <c:autoTitleDeleted val="0"/>
    <c:plotArea>
      <c:layout>
        <c:manualLayout>
          <c:layoutTarget val="inner"/>
          <c:xMode val="edge"/>
          <c:yMode val="edge"/>
          <c:x val="0.0874803511891472"/>
          <c:y val="0.100584181422686"/>
          <c:w val="0.84193720842788"/>
          <c:h val="0.720593293822886"/>
        </c:manualLayout>
      </c:layout>
      <c:barChart>
        <c:barDir val="bar"/>
        <c:grouping val="clustered"/>
        <c:varyColors val="0"/>
        <c:ser>
          <c:idx val="0"/>
          <c:order val="0"/>
          <c:tx>
            <c:strRef>
              <c:f>Sheet1!$B$1</c:f>
              <c:strCache>
                <c:ptCount val="1"/>
                <c:pt idx="0">
                  <c:v>Register</c:v>
                </c:pt>
              </c:strCache>
            </c:strRef>
          </c:tx>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Open Sans"/>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numCache>
            </c:numRef>
          </c:cat>
          <c:val>
            <c:numRef>
              <c:f>Sheet1!$B$2:$B$6</c:f>
              <c:numCache>
                <c:formatCode>0.00%</c:formatCode>
                <c:ptCount val="5"/>
                <c:pt idx="0">
                  <c:v>0.0603</c:v>
                </c:pt>
                <c:pt idx="1">
                  <c:v>0.0602</c:v>
                </c:pt>
                <c:pt idx="2">
                  <c:v>0.0589</c:v>
                </c:pt>
                <c:pt idx="3">
                  <c:v>0.0609</c:v>
                </c:pt>
                <c:pt idx="4">
                  <c:v>0.0608</c:v>
                </c:pt>
              </c:numCache>
            </c:numRef>
          </c:val>
          <c:extLst xmlns:c16r2="http://schemas.microsoft.com/office/drawing/2015/06/chart">
            <c:ext xmlns:c16="http://schemas.microsoft.com/office/drawing/2014/chart" uri="{C3380CC4-5D6E-409C-BE32-E72D297353CC}">
              <c16:uniqueId val="{00000000-6743-456F-AF70-7AD6C23B6027}"/>
            </c:ext>
          </c:extLst>
        </c:ser>
        <c:ser>
          <c:idx val="1"/>
          <c:order val="1"/>
          <c:tx>
            <c:strRef>
              <c:f>Sheet1!$C$1</c:f>
              <c:strCache>
                <c:ptCount val="1"/>
                <c:pt idx="0">
                  <c:v>Book</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Open Sans"/>
                    <a:ea typeface="+mn-ea"/>
                    <a:cs typeface="+mn-cs"/>
                  </a:defRPr>
                </a:pPr>
                <a:endParaRPr lang="en-U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numCache>
            </c:numRef>
          </c:cat>
          <c:val>
            <c:numRef>
              <c:f>Sheet1!$C$2:$C$6</c:f>
              <c:numCache>
                <c:formatCode>0.00%</c:formatCode>
                <c:ptCount val="5"/>
                <c:pt idx="0">
                  <c:v>0.0461</c:v>
                </c:pt>
                <c:pt idx="1">
                  <c:v>0.0453</c:v>
                </c:pt>
                <c:pt idx="2">
                  <c:v>0.0454</c:v>
                </c:pt>
                <c:pt idx="3">
                  <c:v>0.047</c:v>
                </c:pt>
                <c:pt idx="4">
                  <c:v>0.048</c:v>
                </c:pt>
              </c:numCache>
            </c:numRef>
          </c:val>
          <c:extLst xmlns:c16r2="http://schemas.microsoft.com/office/drawing/2015/06/chart">
            <c:ext xmlns:c16="http://schemas.microsoft.com/office/drawing/2014/chart" uri="{C3380CC4-5D6E-409C-BE32-E72D297353CC}">
              <c16:uniqueId val="{00000001-6743-456F-AF70-7AD6C23B6027}"/>
            </c:ext>
          </c:extLst>
        </c:ser>
        <c:dLbls>
          <c:dLblPos val="outEnd"/>
          <c:showLegendKey val="0"/>
          <c:showVal val="1"/>
          <c:showCatName val="0"/>
          <c:showSerName val="0"/>
          <c:showPercent val="0"/>
          <c:showBubbleSize val="0"/>
        </c:dLbls>
        <c:gapWidth val="182"/>
        <c:axId val="2109181000"/>
        <c:axId val="2109663016"/>
      </c:barChart>
      <c:catAx>
        <c:axId val="21091810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09663016"/>
        <c:crosses val="autoZero"/>
        <c:auto val="1"/>
        <c:lblAlgn val="ctr"/>
        <c:lblOffset val="100"/>
        <c:noMultiLvlLbl val="0"/>
      </c:catAx>
      <c:valAx>
        <c:axId val="2109663016"/>
        <c:scaling>
          <c:orientation val="minMax"/>
        </c:scaling>
        <c:delete val="0"/>
        <c:axPos val="b"/>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Open Sans"/>
                <a:ea typeface="+mn-ea"/>
                <a:cs typeface="+mn-cs"/>
              </a:defRPr>
            </a:pPr>
            <a:endParaRPr lang="en-US"/>
          </a:p>
        </c:txPr>
        <c:crossAx val="2109181000"/>
        <c:crosses val="autoZero"/>
        <c:crossBetween val="between"/>
      </c:valAx>
      <c:spPr>
        <a:solidFill>
          <a:schemeClr val="bg1"/>
        </a:solidFill>
        <a:ln>
          <a:solidFill>
            <a:schemeClr val="bg1"/>
          </a:solidFill>
        </a:ln>
        <a:effectLst/>
      </c:spPr>
    </c:plotArea>
    <c:legend>
      <c:legendPos val="b"/>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Open Sans"/>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 of Email Interaction (MR </a:t>
            </a:r>
            <a:r>
              <a:rPr lang="en-US" dirty="0" err="1"/>
              <a:t>Mbr</a:t>
            </a:r>
            <a:r>
              <a:rPr lang="en-US" dirty="0"/>
              <a:t>)</a:t>
            </a:r>
          </a:p>
        </c:rich>
      </c:tx>
      <c:layout/>
      <c:overlay val="0"/>
    </c:title>
    <c:autoTitleDeleted val="0"/>
    <c:plotArea>
      <c:layout/>
      <c:barChart>
        <c:barDir val="col"/>
        <c:grouping val="clustered"/>
        <c:varyColors val="0"/>
        <c:ser>
          <c:idx val="0"/>
          <c:order val="0"/>
          <c:tx>
            <c:strRef>
              <c:f>'Data for Dash'!$C$4</c:f>
              <c:strCache>
                <c:ptCount val="1"/>
                <c:pt idx="0">
                  <c:v>April</c:v>
                </c:pt>
              </c:strCache>
            </c:strRef>
          </c:tx>
          <c:invertIfNegative val="0"/>
          <c:cat>
            <c:strRef>
              <c:f>('Data for Dash'!$F$3,'Data for Dash'!$H$3,'Data for Dash'!$J$3)</c:f>
              <c:strCache>
                <c:ptCount val="3"/>
                <c:pt idx="0">
                  <c:v>Engaged % of Total</c:v>
                </c:pt>
                <c:pt idx="1">
                  <c:v>Passive % of Total</c:v>
                </c:pt>
                <c:pt idx="2">
                  <c:v>Unengaged % of Total</c:v>
                </c:pt>
              </c:strCache>
            </c:strRef>
          </c:cat>
          <c:val>
            <c:numRef>
              <c:f>('Data for Dash'!$F$4,'Data for Dash'!$H$4,'Data for Dash'!$J$4)</c:f>
              <c:numCache>
                <c:formatCode>0.0%</c:formatCode>
                <c:ptCount val="3"/>
                <c:pt idx="0">
                  <c:v>0.0812350630389982</c:v>
                </c:pt>
                <c:pt idx="1">
                  <c:v>0.383850191250505</c:v>
                </c:pt>
                <c:pt idx="2">
                  <c:v>0.534914745710497</c:v>
                </c:pt>
              </c:numCache>
            </c:numRef>
          </c:val>
        </c:ser>
        <c:ser>
          <c:idx val="1"/>
          <c:order val="1"/>
          <c:tx>
            <c:strRef>
              <c:f>'Data for Dash'!$C$5</c:f>
              <c:strCache>
                <c:ptCount val="1"/>
                <c:pt idx="0">
                  <c:v>May</c:v>
                </c:pt>
              </c:strCache>
            </c:strRef>
          </c:tx>
          <c:invertIfNegative val="0"/>
          <c:cat>
            <c:strRef>
              <c:f>('Data for Dash'!$F$3,'Data for Dash'!$H$3,'Data for Dash'!$J$3)</c:f>
              <c:strCache>
                <c:ptCount val="3"/>
                <c:pt idx="0">
                  <c:v>Engaged % of Total</c:v>
                </c:pt>
                <c:pt idx="1">
                  <c:v>Passive % of Total</c:v>
                </c:pt>
                <c:pt idx="2">
                  <c:v>Unengaged % of Total</c:v>
                </c:pt>
              </c:strCache>
            </c:strRef>
          </c:cat>
          <c:val>
            <c:numRef>
              <c:f>('Data for Dash'!$F$5,'Data for Dash'!$H$5,'Data for Dash'!$J$5)</c:f>
              <c:numCache>
                <c:formatCode>0.0%</c:formatCode>
                <c:ptCount val="3"/>
                <c:pt idx="0">
                  <c:v>0.0891391294927855</c:v>
                </c:pt>
                <c:pt idx="1">
                  <c:v>0.359371756495988</c:v>
                </c:pt>
                <c:pt idx="2">
                  <c:v>0.551489114011227</c:v>
                </c:pt>
              </c:numCache>
            </c:numRef>
          </c:val>
        </c:ser>
        <c:ser>
          <c:idx val="2"/>
          <c:order val="2"/>
          <c:tx>
            <c:strRef>
              <c:f>'Data for Dash'!$C$6</c:f>
              <c:strCache>
                <c:ptCount val="1"/>
                <c:pt idx="0">
                  <c:v>June</c:v>
                </c:pt>
              </c:strCache>
            </c:strRef>
          </c:tx>
          <c:invertIfNegative val="0"/>
          <c:cat>
            <c:strRef>
              <c:f>('Data for Dash'!$F$3,'Data for Dash'!$H$3,'Data for Dash'!$J$3)</c:f>
              <c:strCache>
                <c:ptCount val="3"/>
                <c:pt idx="0">
                  <c:v>Engaged % of Total</c:v>
                </c:pt>
                <c:pt idx="1">
                  <c:v>Passive % of Total</c:v>
                </c:pt>
                <c:pt idx="2">
                  <c:v>Unengaged % of Total</c:v>
                </c:pt>
              </c:strCache>
            </c:strRef>
          </c:cat>
          <c:val>
            <c:numRef>
              <c:f>('Data for Dash'!$F$6,'Data for Dash'!$H$6,'Data for Dash'!$J$6)</c:f>
              <c:numCache>
                <c:formatCode>0.0%</c:formatCode>
                <c:ptCount val="3"/>
                <c:pt idx="0">
                  <c:v>0.0686037211081651</c:v>
                </c:pt>
                <c:pt idx="1">
                  <c:v>0.349432742200377</c:v>
                </c:pt>
                <c:pt idx="2">
                  <c:v>0.581963536691458</c:v>
                </c:pt>
              </c:numCache>
            </c:numRef>
          </c:val>
        </c:ser>
        <c:dLbls>
          <c:showLegendKey val="0"/>
          <c:showVal val="1"/>
          <c:showCatName val="0"/>
          <c:showSerName val="0"/>
          <c:showPercent val="0"/>
          <c:showBubbleSize val="0"/>
        </c:dLbls>
        <c:gapWidth val="75"/>
        <c:axId val="2108841112"/>
        <c:axId val="2108844168"/>
      </c:barChart>
      <c:catAx>
        <c:axId val="2108841112"/>
        <c:scaling>
          <c:orientation val="minMax"/>
        </c:scaling>
        <c:delete val="0"/>
        <c:axPos val="b"/>
        <c:majorTickMark val="none"/>
        <c:minorTickMark val="none"/>
        <c:tickLblPos val="nextTo"/>
        <c:crossAx val="2108844168"/>
        <c:crosses val="autoZero"/>
        <c:auto val="1"/>
        <c:lblAlgn val="ctr"/>
        <c:lblOffset val="100"/>
        <c:noMultiLvlLbl val="0"/>
      </c:catAx>
      <c:valAx>
        <c:axId val="2108844168"/>
        <c:scaling>
          <c:orientation val="minMax"/>
        </c:scaling>
        <c:delete val="0"/>
        <c:axPos val="l"/>
        <c:numFmt formatCode="0.0%" sourceLinked="1"/>
        <c:majorTickMark val="none"/>
        <c:minorTickMark val="none"/>
        <c:tickLblPos val="nextTo"/>
        <c:crossAx val="2108841112"/>
        <c:crosses val="autoZero"/>
        <c:crossBetween val="between"/>
      </c:valAx>
    </c:plotArea>
    <c:legend>
      <c:legendPos val="b"/>
      <c:layout/>
      <c:overlay val="0"/>
    </c:legend>
    <c:plotVisOnly val="1"/>
    <c:dispBlanksAs val="gap"/>
    <c:showDLblsOverMax val="0"/>
  </c:chart>
  <c:txPr>
    <a:bodyPr/>
    <a:lstStyle/>
    <a:p>
      <a:pPr>
        <a:defRPr sz="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 of Email Interaction (MR Non-Mbr)</a:t>
            </a:r>
          </a:p>
        </c:rich>
      </c:tx>
      <c:layout/>
      <c:overlay val="0"/>
    </c:title>
    <c:autoTitleDeleted val="0"/>
    <c:plotArea>
      <c:layout/>
      <c:barChart>
        <c:barDir val="col"/>
        <c:grouping val="clustered"/>
        <c:varyColors val="0"/>
        <c:ser>
          <c:idx val="0"/>
          <c:order val="0"/>
          <c:tx>
            <c:strRef>
              <c:f>'Data for Dash'!$C$7</c:f>
              <c:strCache>
                <c:ptCount val="1"/>
                <c:pt idx="0">
                  <c:v>April</c:v>
                </c:pt>
              </c:strCache>
            </c:strRef>
          </c:tx>
          <c:invertIfNegative val="0"/>
          <c:cat>
            <c:strRef>
              <c:f>('Data for Dash'!$F$3,'Data for Dash'!$H$3,'Data for Dash'!$J$3)</c:f>
              <c:strCache>
                <c:ptCount val="3"/>
                <c:pt idx="0">
                  <c:v>Engaged % of Total</c:v>
                </c:pt>
                <c:pt idx="1">
                  <c:v>Passive % of Total</c:v>
                </c:pt>
                <c:pt idx="2">
                  <c:v>Unengaged % of Total</c:v>
                </c:pt>
              </c:strCache>
            </c:strRef>
          </c:cat>
          <c:val>
            <c:numRef>
              <c:f>('Data for Dash'!$F$7,'Data for Dash'!$H$7,'Data for Dash'!$J$7)</c:f>
              <c:numCache>
                <c:formatCode>0.0%</c:formatCode>
                <c:ptCount val="3"/>
                <c:pt idx="0">
                  <c:v>0.0100933563771178</c:v>
                </c:pt>
                <c:pt idx="1">
                  <c:v>0.248301557503845</c:v>
                </c:pt>
                <c:pt idx="2">
                  <c:v>0.741605086119037</c:v>
                </c:pt>
              </c:numCache>
            </c:numRef>
          </c:val>
        </c:ser>
        <c:ser>
          <c:idx val="1"/>
          <c:order val="1"/>
          <c:tx>
            <c:strRef>
              <c:f>'Data for Dash'!$C$8</c:f>
              <c:strCache>
                <c:ptCount val="1"/>
                <c:pt idx="0">
                  <c:v>May</c:v>
                </c:pt>
              </c:strCache>
            </c:strRef>
          </c:tx>
          <c:invertIfNegative val="0"/>
          <c:cat>
            <c:strRef>
              <c:f>('Data for Dash'!$F$3,'Data for Dash'!$H$3,'Data for Dash'!$J$3)</c:f>
              <c:strCache>
                <c:ptCount val="3"/>
                <c:pt idx="0">
                  <c:v>Engaged % of Total</c:v>
                </c:pt>
                <c:pt idx="1">
                  <c:v>Passive % of Total</c:v>
                </c:pt>
                <c:pt idx="2">
                  <c:v>Unengaged % of Total</c:v>
                </c:pt>
              </c:strCache>
            </c:strRef>
          </c:cat>
          <c:val>
            <c:numRef>
              <c:f>('Data for Dash'!$F$8,'Data for Dash'!$H$8,'Data for Dash'!$J$8)</c:f>
              <c:numCache>
                <c:formatCode>0.0%</c:formatCode>
                <c:ptCount val="3"/>
                <c:pt idx="0">
                  <c:v>0.0137030174504028</c:v>
                </c:pt>
                <c:pt idx="1">
                  <c:v>0.269123426677186</c:v>
                </c:pt>
                <c:pt idx="2">
                  <c:v>0.717173555872412</c:v>
                </c:pt>
              </c:numCache>
            </c:numRef>
          </c:val>
        </c:ser>
        <c:ser>
          <c:idx val="2"/>
          <c:order val="2"/>
          <c:tx>
            <c:strRef>
              <c:f>'Data for Dash'!$C$9</c:f>
              <c:strCache>
                <c:ptCount val="1"/>
                <c:pt idx="0">
                  <c:v>June</c:v>
                </c:pt>
              </c:strCache>
            </c:strRef>
          </c:tx>
          <c:invertIfNegative val="0"/>
          <c:cat>
            <c:strRef>
              <c:f>('Data for Dash'!$F$3,'Data for Dash'!$H$3,'Data for Dash'!$J$3)</c:f>
              <c:strCache>
                <c:ptCount val="3"/>
                <c:pt idx="0">
                  <c:v>Engaged % of Total</c:v>
                </c:pt>
                <c:pt idx="1">
                  <c:v>Passive % of Total</c:v>
                </c:pt>
                <c:pt idx="2">
                  <c:v>Unengaged % of Total</c:v>
                </c:pt>
              </c:strCache>
            </c:strRef>
          </c:cat>
          <c:val>
            <c:numRef>
              <c:f>('Data for Dash'!$F$9,'Data for Dash'!$H$9,'Data for Dash'!$J$9)</c:f>
              <c:numCache>
                <c:formatCode>0.0%</c:formatCode>
                <c:ptCount val="3"/>
                <c:pt idx="0">
                  <c:v>0.010536794729553</c:v>
                </c:pt>
                <c:pt idx="1">
                  <c:v>0.246323781250489</c:v>
                </c:pt>
                <c:pt idx="2">
                  <c:v>0.743139424019958</c:v>
                </c:pt>
              </c:numCache>
            </c:numRef>
          </c:val>
        </c:ser>
        <c:dLbls>
          <c:showLegendKey val="0"/>
          <c:showVal val="1"/>
          <c:showCatName val="0"/>
          <c:showSerName val="0"/>
          <c:showPercent val="0"/>
          <c:showBubbleSize val="0"/>
        </c:dLbls>
        <c:gapWidth val="75"/>
        <c:axId val="2108800648"/>
        <c:axId val="2108796760"/>
      </c:barChart>
      <c:catAx>
        <c:axId val="2108800648"/>
        <c:scaling>
          <c:orientation val="minMax"/>
        </c:scaling>
        <c:delete val="0"/>
        <c:axPos val="b"/>
        <c:majorTickMark val="none"/>
        <c:minorTickMark val="none"/>
        <c:tickLblPos val="nextTo"/>
        <c:crossAx val="2108796760"/>
        <c:crosses val="autoZero"/>
        <c:auto val="1"/>
        <c:lblAlgn val="ctr"/>
        <c:lblOffset val="100"/>
        <c:noMultiLvlLbl val="0"/>
      </c:catAx>
      <c:valAx>
        <c:axId val="2108796760"/>
        <c:scaling>
          <c:orientation val="minMax"/>
        </c:scaling>
        <c:delete val="0"/>
        <c:axPos val="l"/>
        <c:numFmt formatCode="0.0%" sourceLinked="1"/>
        <c:majorTickMark val="none"/>
        <c:minorTickMark val="none"/>
        <c:tickLblPos val="nextTo"/>
        <c:crossAx val="2108800648"/>
        <c:crosses val="autoZero"/>
        <c:crossBetween val="between"/>
      </c:valAx>
    </c:plotArea>
    <c:legend>
      <c:legendPos val="b"/>
      <c:layout/>
      <c:overlay val="0"/>
    </c:legend>
    <c:plotVisOnly val="1"/>
    <c:dispBlanksAs val="gap"/>
    <c:showDLblsOverMax val="0"/>
  </c:chart>
  <c:txPr>
    <a:bodyPr/>
    <a:lstStyle/>
    <a:p>
      <a:pPr>
        <a:defRPr sz="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406353306310984"/>
          <c:y val="0.103722424832797"/>
          <c:w val="0.837458677475606"/>
          <c:h val="0.672692268855653"/>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rgbClr val="92D050"/>
              </a:solidFill>
              <a:ln>
                <a:noFill/>
              </a:ln>
              <a:effectLst/>
            </c:spPr>
            <c:extLst xmlns:c16r2="http://schemas.microsoft.com/office/drawing/2015/06/chart">
              <c:ext xmlns:c16="http://schemas.microsoft.com/office/drawing/2014/chart" uri="{C3380CC4-5D6E-409C-BE32-E72D297353CC}">
                <c16:uniqueId val="{00000003-E791-47E2-89D2-D19446F0F3CF}"/>
              </c:ext>
            </c:extLst>
          </c:dPt>
          <c:dLbls>
            <c:spPr>
              <a:noFill/>
              <a:ln>
                <a:noFill/>
              </a:ln>
              <a:effectLst/>
            </c:spPr>
            <c:txPr>
              <a:bodyPr rot="0" vert="horz"/>
              <a:lstStyle/>
              <a:p>
                <a:pPr>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Control</c:v>
                </c:pt>
                <c:pt idx="1">
                  <c:v>Optimized</c:v>
                </c:pt>
              </c:strCache>
            </c:strRef>
          </c:cat>
          <c:val>
            <c:numRef>
              <c:f>Sheet1!$B$2:$B$3</c:f>
              <c:numCache>
                <c:formatCode>0.00%</c:formatCode>
                <c:ptCount val="2"/>
                <c:pt idx="0">
                  <c:v>0.0523</c:v>
                </c:pt>
                <c:pt idx="1">
                  <c:v>0.0567</c:v>
                </c:pt>
              </c:numCache>
            </c:numRef>
          </c:val>
          <c:extLst xmlns:c16r2="http://schemas.microsoft.com/office/drawing/2015/06/chart">
            <c:ext xmlns:c16="http://schemas.microsoft.com/office/drawing/2014/chart" uri="{C3380CC4-5D6E-409C-BE32-E72D297353CC}">
              <c16:uniqueId val="{00000000-E791-47E2-89D2-D19446F0F3CF}"/>
            </c:ext>
          </c:extLst>
        </c:ser>
        <c:dLbls>
          <c:showLegendKey val="0"/>
          <c:showVal val="1"/>
          <c:showCatName val="0"/>
          <c:showSerName val="0"/>
          <c:showPercent val="0"/>
          <c:showBubbleSize val="0"/>
        </c:dLbls>
        <c:gapWidth val="150"/>
        <c:axId val="2120708728"/>
        <c:axId val="2120718856"/>
      </c:barChart>
      <c:catAx>
        <c:axId val="2120708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120718856"/>
        <c:crosses val="autoZero"/>
        <c:auto val="1"/>
        <c:lblAlgn val="ctr"/>
        <c:lblOffset val="100"/>
        <c:noMultiLvlLbl val="0"/>
      </c:catAx>
      <c:valAx>
        <c:axId val="2120718856"/>
        <c:scaling>
          <c:orientation val="minMax"/>
        </c:scaling>
        <c:delete val="1"/>
        <c:axPos val="l"/>
        <c:numFmt formatCode="0.00%" sourceLinked="1"/>
        <c:majorTickMark val="none"/>
        <c:minorTickMark val="none"/>
        <c:tickLblPos val="nextTo"/>
        <c:crossAx val="2120708728"/>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Open Sans"/>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0.81345</cdr:x>
      <cdr:y>0.35817</cdr:y>
    </cdr:from>
    <cdr:to>
      <cdr:x>1</cdr:x>
      <cdr:y>0.91042</cdr:y>
    </cdr:to>
    <cdr:sp macro="" textlink="">
      <cdr:nvSpPr>
        <cdr:cNvPr id="2" name="TextBox 1">
          <a:extLst xmlns:a="http://schemas.openxmlformats.org/drawingml/2006/main">
            <a:ext uri="{FF2B5EF4-FFF2-40B4-BE49-F238E27FC236}">
              <a16:creationId xmlns:a16="http://schemas.microsoft.com/office/drawing/2014/main" xmlns="" id="{A96B623A-3FCA-4DAF-982D-DE72D00A8D63}"/>
            </a:ext>
          </a:extLst>
        </cdr:cNvPr>
        <cdr:cNvSpPr txBox="1"/>
      </cdr:nvSpPr>
      <cdr:spPr>
        <a:xfrm xmlns:a="http://schemas.openxmlformats.org/drawingml/2006/main">
          <a:off x="2796540" y="482410"/>
          <a:ext cx="641355" cy="74380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dirty="0">
              <a:solidFill>
                <a:srgbClr val="FF0000"/>
              </a:solidFill>
              <a:latin typeface="Open Sans"/>
            </a:rPr>
            <a:t>8.4%</a:t>
          </a:r>
          <a:endParaRPr lang="en-US" sz="1600" b="1" dirty="0">
            <a:solidFill>
              <a:srgbClr val="FF0000"/>
            </a:solidFill>
            <a:latin typeface="Open Sans"/>
          </a:endParaRPr>
        </a:p>
        <a:p xmlns:a="http://schemas.openxmlformats.org/drawingml/2006/main">
          <a:pPr algn="ctr"/>
          <a:r>
            <a:rPr lang="en-US" b="1" dirty="0">
              <a:solidFill>
                <a:srgbClr val="FF0000"/>
              </a:solidFill>
              <a:latin typeface="Open Sans"/>
            </a:rPr>
            <a:t>Lift</a:t>
          </a:r>
          <a:endParaRPr lang="en-US" sz="1600" b="1" dirty="0">
            <a:solidFill>
              <a:srgbClr val="FF0000"/>
            </a:solidFill>
            <a:latin typeface="Open Sans"/>
          </a:endParaRPr>
        </a:p>
      </cdr:txBody>
    </cdr:sp>
  </cdr:relSizeAnchor>
  <cdr:relSizeAnchor xmlns:cdr="http://schemas.openxmlformats.org/drawingml/2006/chartDrawing">
    <cdr:from>
      <cdr:x>0.77495</cdr:x>
      <cdr:y>0.23459</cdr:y>
    </cdr:from>
    <cdr:to>
      <cdr:x>0.84669</cdr:x>
      <cdr:y>0.72622</cdr:y>
    </cdr:to>
    <cdr:sp macro="" textlink="">
      <cdr:nvSpPr>
        <cdr:cNvPr id="3" name="Right Brace 2">
          <a:extLst xmlns:a="http://schemas.openxmlformats.org/drawingml/2006/main">
            <a:ext uri="{FF2B5EF4-FFF2-40B4-BE49-F238E27FC236}">
              <a16:creationId xmlns:lc="http://schemas.openxmlformats.org/drawingml/2006/lockedCanvas" xmlns:a16="http://schemas.microsoft.com/office/drawing/2014/main" xmlns:p="http://schemas.openxmlformats.org/presentationml/2006/main" xmlns:r="http://schemas.openxmlformats.org/officeDocument/2006/relationships" xmlns="" id="{BE828C74-EDAD-4C62-A34A-19688E0916E3}"/>
            </a:ext>
          </a:extLst>
        </cdr:cNvPr>
        <cdr:cNvSpPr/>
      </cdr:nvSpPr>
      <cdr:spPr>
        <a:xfrm xmlns:a="http://schemas.openxmlformats.org/drawingml/2006/main">
          <a:off x="2664199" y="315963"/>
          <a:ext cx="246641" cy="662154"/>
        </a:xfrm>
        <a:prstGeom xmlns:a="http://schemas.openxmlformats.org/drawingml/2006/main" prst="rightBrace">
          <a:avLst/>
        </a:prstGeom>
        <a:ln xmlns:a="http://schemas.openxmlformats.org/drawingml/2006/main">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40AA78B-8919-7946-8B0D-27D5AE9F0601}" type="datetimeFigureOut">
              <a:t>8/15/17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BF5B09E-FE5A-EA4B-9D97-B9EF60AB3A02}" type="slidenum">
              <a:t>‹#›</a:t>
            </a:fld>
            <a:endParaRPr lang="en-US"/>
          </a:p>
        </p:txBody>
      </p:sp>
    </p:spTree>
    <p:extLst>
      <p:ext uri="{BB962C8B-B14F-4D97-AF65-F5344CB8AC3E}">
        <p14:creationId xmlns:p14="http://schemas.microsoft.com/office/powerpoint/2010/main" val="14116331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976AE5-1D67-234D-B941-6E48315919A2}" type="datetimeFigureOut">
              <a:t>8/15/17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E933A-E25A-B641-BB99-C761B9AE9828}" type="slidenum">
              <a:t>‹#›</a:t>
            </a:fld>
            <a:endParaRPr lang="en-US"/>
          </a:p>
        </p:txBody>
      </p:sp>
    </p:spTree>
    <p:extLst>
      <p:ext uri="{BB962C8B-B14F-4D97-AF65-F5344CB8AC3E}">
        <p14:creationId xmlns:p14="http://schemas.microsoft.com/office/powerpoint/2010/main" val="336063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6E933A-E25A-B641-BB99-C761B9AE9828}" type="slidenum">
              <a:rPr lang="uk-UA" smtClean="0"/>
              <a:t>3</a:t>
            </a:fld>
            <a:endParaRPr lang="uk-UA"/>
          </a:p>
        </p:txBody>
      </p:sp>
    </p:spTree>
    <p:extLst>
      <p:ext uri="{BB962C8B-B14F-4D97-AF65-F5344CB8AC3E}">
        <p14:creationId xmlns:p14="http://schemas.microsoft.com/office/powerpoint/2010/main" val="50254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p>
          <a:p>
            <a:r>
              <a:rPr lang="en-US" dirty="0" smtClean="0"/>
              <a:t>SL for June</a:t>
            </a:r>
            <a:r>
              <a:rPr lang="en-US" baseline="0" dirty="0" smtClean="0"/>
              <a:t> eNews:  Your Account: Up to 4,000 Points per Stay</a:t>
            </a:r>
            <a:endParaRPr lang="en-US" dirty="0" smtClean="0"/>
          </a:p>
          <a:p>
            <a:endParaRPr lang="en-US" dirty="0" smtClean="0"/>
          </a:p>
          <a:p>
            <a:r>
              <a:rPr lang="en-US" dirty="0" smtClean="0"/>
              <a:t>-</a:t>
            </a:r>
          </a:p>
          <a:p>
            <a:r>
              <a:rPr lang="en-US" dirty="0" smtClean="0"/>
              <a:t>Use promo details or value</a:t>
            </a:r>
            <a:r>
              <a:rPr lang="en-US" baseline="0" dirty="0" smtClean="0"/>
              <a:t> in SL to drive higher open rates</a:t>
            </a:r>
          </a:p>
          <a:p>
            <a:r>
              <a:rPr lang="en-US" baseline="0" dirty="0" smtClean="0"/>
              <a:t>Include Travel Deals content as secondary module to generate additional clicks and bookings</a:t>
            </a:r>
            <a:endParaRPr lang="en-US" dirty="0" smtClean="0"/>
          </a:p>
          <a:p>
            <a:endParaRPr lang="en-US" dirty="0" smtClean="0"/>
          </a:p>
          <a:p>
            <a:r>
              <a:rPr lang="en-US" dirty="0" err="1" smtClean="0"/>
              <a:t>Reg</a:t>
            </a:r>
            <a:r>
              <a:rPr lang="en-US" baseline="0" dirty="0" smtClean="0"/>
              <a:t> </a:t>
            </a:r>
            <a:r>
              <a:rPr lang="en-US" baseline="0" dirty="0" err="1" smtClean="0"/>
              <a:t>Conf</a:t>
            </a:r>
            <a:r>
              <a:rPr lang="en-US" baseline="0" dirty="0" smtClean="0"/>
              <a:t> had no Book Now in main CTA and no clear 2</a:t>
            </a:r>
            <a:r>
              <a:rPr lang="en-US" baseline="30000" dirty="0" smtClean="0"/>
              <a:t>nd</a:t>
            </a:r>
            <a:r>
              <a:rPr lang="en-US" baseline="0" dirty="0" smtClean="0"/>
              <a:t> CTA</a:t>
            </a:r>
            <a:endParaRPr lang="en-US" dirty="0"/>
          </a:p>
        </p:txBody>
      </p:sp>
      <p:sp>
        <p:nvSpPr>
          <p:cNvPr id="4" name="Slide Number Placeholder 3"/>
          <p:cNvSpPr>
            <a:spLocks noGrp="1"/>
          </p:cNvSpPr>
          <p:nvPr>
            <p:ph type="sldNum" sz="quarter" idx="10"/>
          </p:nvPr>
        </p:nvSpPr>
        <p:spPr/>
        <p:txBody>
          <a:bodyPr/>
          <a:lstStyle/>
          <a:p>
            <a:fld id="{136E933A-E25A-B641-BB99-C761B9AE9828}" type="slidenum">
              <a:rPr lang="uk-UA" smtClean="0"/>
              <a:t>14</a:t>
            </a:fld>
            <a:endParaRPr lang="uk-UA"/>
          </a:p>
        </p:txBody>
      </p:sp>
    </p:spTree>
    <p:extLst>
      <p:ext uri="{BB962C8B-B14F-4D97-AF65-F5344CB8AC3E}">
        <p14:creationId xmlns:p14="http://schemas.microsoft.com/office/powerpoint/2010/main" val="148844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6E933A-E25A-B641-BB99-C761B9AE9828}" type="slidenum">
              <a:rPr lang="en-US" smtClean="0"/>
              <a:t>15</a:t>
            </a:fld>
            <a:endParaRPr lang="en-US"/>
          </a:p>
        </p:txBody>
      </p:sp>
    </p:spTree>
    <p:extLst>
      <p:ext uri="{BB962C8B-B14F-4D97-AF65-F5344CB8AC3E}">
        <p14:creationId xmlns:p14="http://schemas.microsoft.com/office/powerpoint/2010/main" val="2198569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Learnings used in July MB reminder solo</a:t>
            </a:r>
          </a:p>
        </p:txBody>
      </p:sp>
      <p:sp>
        <p:nvSpPr>
          <p:cNvPr id="4" name="Slide Number Placeholder 3"/>
          <p:cNvSpPr>
            <a:spLocks noGrp="1"/>
          </p:cNvSpPr>
          <p:nvPr>
            <p:ph type="sldNum" sz="quarter" idx="10"/>
          </p:nvPr>
        </p:nvSpPr>
        <p:spPr/>
        <p:txBody>
          <a:bodyPr/>
          <a:lstStyle/>
          <a:p>
            <a:fld id="{136E933A-E25A-B641-BB99-C761B9AE9828}" type="slidenum">
              <a:rPr lang="en-US">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065898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6E933A-E25A-B641-BB99-C761B9AE9828}" type="slidenum">
              <a:rPr lang="en-US" smtClean="0"/>
              <a:t>17</a:t>
            </a:fld>
            <a:endParaRPr lang="en-US"/>
          </a:p>
        </p:txBody>
      </p:sp>
    </p:spTree>
    <p:extLst>
      <p:ext uri="{BB962C8B-B14F-4D97-AF65-F5344CB8AC3E}">
        <p14:creationId xmlns:p14="http://schemas.microsoft.com/office/powerpoint/2010/main" val="2198569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200" dirty="0" smtClean="0"/>
              <a:t>17 destinations identified with 3 property recommendations each</a:t>
            </a:r>
          </a:p>
          <a:p>
            <a:r>
              <a:rPr lang="en-US" dirty="0" smtClean="0"/>
              <a:t>Compared to City Scene 12 month avg. </a:t>
            </a:r>
          </a:p>
          <a:p>
            <a:endParaRPr lang="en-US" dirty="0" smtClean="0"/>
          </a:p>
          <a:p>
            <a:r>
              <a:rPr lang="en-US" dirty="0" smtClean="0"/>
              <a:t>May eNews comments</a:t>
            </a:r>
          </a:p>
          <a:p>
            <a:r>
              <a:rPr lang="en-US" dirty="0" smtClean="0"/>
              <a:t>May eNews generated 14% fewer clicks and an 9% lower </a:t>
            </a:r>
            <a:r>
              <a:rPr lang="en-US" dirty="0" err="1" smtClean="0"/>
              <a:t>Conv</a:t>
            </a:r>
            <a:r>
              <a:rPr lang="en-US" dirty="0" smtClean="0"/>
              <a:t>% than YTD </a:t>
            </a:r>
            <a:r>
              <a:rPr lang="en-US" dirty="0" err="1" smtClean="0"/>
              <a:t>avg</a:t>
            </a:r>
            <a:endParaRPr lang="en-US" dirty="0" smtClean="0"/>
          </a:p>
          <a:p>
            <a:r>
              <a:rPr lang="en-US" dirty="0" smtClean="0"/>
              <a:t> - Top Offers featured evergreen benefits &amp; generated 73% fewer clicks than YTD </a:t>
            </a:r>
            <a:r>
              <a:rPr lang="en-US" dirty="0" err="1" smtClean="0"/>
              <a:t>avg</a:t>
            </a:r>
            <a:r>
              <a:rPr lang="en-US" dirty="0" smtClean="0"/>
              <a:t>  </a:t>
            </a:r>
          </a:p>
          <a:p>
            <a:r>
              <a:rPr lang="en-US" dirty="0" smtClean="0"/>
              <a:t> - All other sections experienced click volume increases </a:t>
            </a:r>
            <a:r>
              <a:rPr lang="en-US" dirty="0" err="1" smtClean="0"/>
              <a:t>vs</a:t>
            </a:r>
            <a:r>
              <a:rPr lang="en-US" dirty="0" smtClean="0"/>
              <a:t> YTD  </a:t>
            </a:r>
            <a:r>
              <a:rPr lang="en-US" dirty="0" err="1" smtClean="0"/>
              <a:t>avg</a:t>
            </a:r>
            <a:endParaRPr lang="en-US" dirty="0" smtClean="0"/>
          </a:p>
          <a:p>
            <a:r>
              <a:rPr lang="en-US" dirty="0" smtClean="0"/>
              <a:t>The following sections had a lower </a:t>
            </a:r>
            <a:r>
              <a:rPr lang="en-US" dirty="0" err="1" smtClean="0"/>
              <a:t>Conv</a:t>
            </a:r>
            <a:r>
              <a:rPr lang="en-US" dirty="0" smtClean="0"/>
              <a:t>% than their respective YTD </a:t>
            </a:r>
            <a:r>
              <a:rPr lang="en-US" dirty="0" err="1" smtClean="0"/>
              <a:t>avgs</a:t>
            </a:r>
            <a:r>
              <a:rPr lang="en-US" dirty="0" smtClean="0"/>
              <a:t>:</a:t>
            </a:r>
          </a:p>
          <a:p>
            <a:r>
              <a:rPr lang="en-US" dirty="0" smtClean="0"/>
              <a:t> - Top Offer 2 = 20% of clicks / 19% lower </a:t>
            </a:r>
            <a:r>
              <a:rPr lang="en-US" dirty="0" err="1" smtClean="0"/>
              <a:t>Conv</a:t>
            </a:r>
            <a:r>
              <a:rPr lang="en-US" dirty="0" smtClean="0"/>
              <a:t>% than YTD section </a:t>
            </a:r>
            <a:r>
              <a:rPr lang="en-US" dirty="0" err="1" smtClean="0"/>
              <a:t>avg</a:t>
            </a:r>
            <a:endParaRPr lang="en-US" dirty="0" smtClean="0"/>
          </a:p>
          <a:p>
            <a:r>
              <a:rPr lang="en-US" dirty="0" smtClean="0"/>
              <a:t> - Account Box = 26% of clicks / 11% lower </a:t>
            </a:r>
            <a:r>
              <a:rPr lang="en-US" dirty="0" err="1" smtClean="0"/>
              <a:t>Conv</a:t>
            </a:r>
            <a:r>
              <a:rPr lang="en-US" dirty="0" smtClean="0"/>
              <a:t>% than YTD section </a:t>
            </a:r>
            <a:r>
              <a:rPr lang="en-US" dirty="0" err="1" smtClean="0"/>
              <a:t>avg</a:t>
            </a:r>
            <a:endParaRPr lang="en-US" dirty="0" smtClean="0"/>
          </a:p>
          <a:p>
            <a:endParaRPr lang="en-US" dirty="0"/>
          </a:p>
        </p:txBody>
      </p:sp>
      <p:sp>
        <p:nvSpPr>
          <p:cNvPr id="4" name="Slide Number Placeholder 3"/>
          <p:cNvSpPr>
            <a:spLocks noGrp="1"/>
          </p:cNvSpPr>
          <p:nvPr>
            <p:ph type="sldNum" sz="quarter" idx="10"/>
          </p:nvPr>
        </p:nvSpPr>
        <p:spPr/>
        <p:txBody>
          <a:bodyPr/>
          <a:lstStyle/>
          <a:p>
            <a:fld id="{136E933A-E25A-B641-BB99-C761B9AE9828}" type="slidenum">
              <a:rPr lang="uk-UA" smtClean="0"/>
              <a:t>18</a:t>
            </a:fld>
            <a:endParaRPr lang="uk-UA"/>
          </a:p>
        </p:txBody>
      </p:sp>
    </p:spTree>
    <p:extLst>
      <p:ext uri="{BB962C8B-B14F-4D97-AF65-F5344CB8AC3E}">
        <p14:creationId xmlns:p14="http://schemas.microsoft.com/office/powerpoint/2010/main" val="3728772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u="none" kern="1200" dirty="0" smtClean="0">
                <a:solidFill>
                  <a:schemeClr val="tx1"/>
                </a:solidFill>
                <a:effectLst/>
                <a:latin typeface="+mn-lt"/>
                <a:ea typeface="+mn-ea"/>
                <a:cs typeface="+mn-cs"/>
              </a:rPr>
              <a:t>Comment: </a:t>
            </a:r>
            <a:endParaRPr lang="en-US" sz="1200" u="none" dirty="0" smtClean="0"/>
          </a:p>
          <a:p>
            <a:pPr marL="0" indent="0">
              <a:buNone/>
            </a:pPr>
            <a:r>
              <a:rPr lang="en-US" sz="1200" b="1" dirty="0" smtClean="0"/>
              <a:t>The addition of UK eNews created an additional </a:t>
            </a:r>
            <a:r>
              <a:rPr lang="en-US" sz="1200" b="1" dirty="0" err="1" smtClean="0"/>
              <a:t>touchpoint</a:t>
            </a:r>
            <a:r>
              <a:rPr lang="en-US" sz="1200" b="1" dirty="0" smtClean="0"/>
              <a:t> with incremental exposure</a:t>
            </a:r>
          </a:p>
          <a:p>
            <a:pPr lvl="0"/>
            <a:endParaRPr lang="en-US" sz="1200" b="1" u="sng" kern="1200" dirty="0" smtClean="0">
              <a:solidFill>
                <a:schemeClr val="tx1"/>
              </a:solidFill>
              <a:effectLst/>
              <a:latin typeface="+mn-lt"/>
              <a:ea typeface="+mn-ea"/>
              <a:cs typeface="+mn-cs"/>
            </a:endParaRPr>
          </a:p>
          <a:p>
            <a:pPr lvl="0"/>
            <a:endParaRPr lang="en-US" sz="1200" b="1" u="sng" kern="1200" dirty="0" smtClean="0">
              <a:solidFill>
                <a:schemeClr val="tx1"/>
              </a:solidFill>
              <a:effectLst/>
              <a:latin typeface="+mn-lt"/>
              <a:ea typeface="+mn-ea"/>
              <a:cs typeface="+mn-cs"/>
            </a:endParaRPr>
          </a:p>
          <a:p>
            <a:pPr lvl="0"/>
            <a:r>
              <a:rPr lang="en-US" sz="1200" b="1" u="none" kern="1200" dirty="0" smtClean="0">
                <a:solidFill>
                  <a:schemeClr val="tx1"/>
                </a:solidFill>
                <a:effectLst/>
                <a:latin typeface="+mn-lt"/>
                <a:ea typeface="+mn-ea"/>
                <a:cs typeface="+mn-cs"/>
              </a:rPr>
              <a:t>Notes:</a:t>
            </a:r>
          </a:p>
          <a:p>
            <a:pPr lvl="0"/>
            <a:r>
              <a:rPr lang="en-US" sz="1200" b="1" u="sng" kern="1200" dirty="0" smtClean="0">
                <a:solidFill>
                  <a:schemeClr val="tx1"/>
                </a:solidFill>
                <a:effectLst/>
                <a:latin typeface="+mn-lt"/>
                <a:ea typeface="+mn-ea"/>
                <a:cs typeface="+mn-cs"/>
              </a:rPr>
              <a:t>April SL:</a:t>
            </a:r>
            <a:r>
              <a:rPr lang="en-US" sz="1200" u="sng" kern="1200" dirty="0" smtClean="0">
                <a:solidFill>
                  <a:schemeClr val="tx1"/>
                </a:solidFill>
                <a:effectLst/>
                <a:latin typeface="+mn-lt"/>
                <a:ea typeface="+mn-ea"/>
                <a:cs typeface="+mn-cs"/>
              </a:rPr>
              <a:t> Your Account: Here Comes The Sun</a:t>
            </a:r>
            <a:endParaRPr lang="en-US" sz="1200" kern="1200" dirty="0" smtClean="0">
              <a:solidFill>
                <a:schemeClr val="tx1"/>
              </a:solidFill>
              <a:effectLst/>
              <a:latin typeface="+mn-lt"/>
              <a:ea typeface="+mn-ea"/>
              <a:cs typeface="+mn-cs"/>
            </a:endParaRPr>
          </a:p>
          <a:p>
            <a:pPr lvl="0"/>
            <a:r>
              <a:rPr lang="en-US" sz="1200" b="1" u="sng" kern="1200" dirty="0" smtClean="0">
                <a:solidFill>
                  <a:schemeClr val="tx1"/>
                </a:solidFill>
                <a:effectLst/>
                <a:latin typeface="+mn-lt"/>
                <a:ea typeface="+mn-ea"/>
                <a:cs typeface="+mn-cs"/>
              </a:rPr>
              <a:t>May SL:</a:t>
            </a:r>
            <a:r>
              <a:rPr lang="en-US" sz="1200" u="sng" kern="1200" dirty="0" smtClean="0">
                <a:solidFill>
                  <a:schemeClr val="tx1"/>
                </a:solidFill>
                <a:effectLst/>
                <a:latin typeface="+mn-lt"/>
                <a:ea typeface="+mn-ea"/>
                <a:cs typeface="+mn-cs"/>
              </a:rPr>
              <a:t> Your Account: Up to 4,000 Points per Stay</a:t>
            </a:r>
            <a:endParaRPr lang="en-US" sz="120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Launch Dates:</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Core eNews</a:t>
            </a:r>
            <a:r>
              <a:rPr lang="en-US" sz="1200" kern="1200" dirty="0" smtClean="0">
                <a:solidFill>
                  <a:schemeClr val="tx1"/>
                </a:solidFill>
                <a:effectLst/>
                <a:latin typeface="+mn-lt"/>
                <a:ea typeface="+mn-ea"/>
                <a:cs typeface="+mn-cs"/>
              </a:rPr>
              <a:t>= 4/4/2017;</a:t>
            </a:r>
            <a:r>
              <a:rPr lang="en-US" sz="1200" kern="1200" baseline="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rPr>
              <a:t>UK eNews</a:t>
            </a:r>
            <a:r>
              <a:rPr lang="en-US" sz="1200" kern="1200" dirty="0" smtClean="0">
                <a:solidFill>
                  <a:schemeClr val="tx1"/>
                </a:solidFill>
                <a:effectLst/>
                <a:latin typeface="+mn-lt"/>
                <a:ea typeface="+mn-ea"/>
                <a:cs typeface="+mn-cs"/>
              </a:rPr>
              <a:t> = 4/18/2017</a:t>
            </a:r>
          </a:p>
          <a:p>
            <a:r>
              <a:rPr lang="en-US" sz="1200" u="sng" kern="1200" dirty="0" smtClean="0">
                <a:solidFill>
                  <a:schemeClr val="tx1"/>
                </a:solidFill>
                <a:effectLst/>
                <a:latin typeface="+mn-lt"/>
                <a:ea typeface="+mn-ea"/>
                <a:cs typeface="+mn-cs"/>
              </a:rPr>
              <a:t>Core eNews</a:t>
            </a:r>
            <a:r>
              <a:rPr lang="en-US" sz="1200" kern="1200" dirty="0" smtClean="0">
                <a:solidFill>
                  <a:schemeClr val="tx1"/>
                </a:solidFill>
                <a:effectLst/>
                <a:latin typeface="+mn-lt"/>
                <a:ea typeface="+mn-ea"/>
                <a:cs typeface="+mn-cs"/>
              </a:rPr>
              <a:t>= 5/2/2017 </a:t>
            </a:r>
            <a:r>
              <a:rPr lang="en-US" sz="1200" u="sng" kern="1200" dirty="0" smtClean="0">
                <a:solidFill>
                  <a:schemeClr val="tx1"/>
                </a:solidFill>
                <a:effectLst/>
                <a:latin typeface="+mn-lt"/>
                <a:ea typeface="+mn-ea"/>
                <a:cs typeface="+mn-cs"/>
              </a:rPr>
              <a:t>UK eNews</a:t>
            </a:r>
            <a:r>
              <a:rPr lang="en-US" sz="1200" kern="1200" dirty="0" smtClean="0">
                <a:solidFill>
                  <a:schemeClr val="tx1"/>
                </a:solidFill>
                <a:effectLst/>
                <a:latin typeface="+mn-lt"/>
                <a:ea typeface="+mn-ea"/>
                <a:cs typeface="+mn-cs"/>
              </a:rPr>
              <a:t> = 5/21/2017</a:t>
            </a:r>
            <a:endParaRPr lang="en-US" sz="1200" kern="1200" dirty="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Core</a:t>
            </a:r>
            <a:r>
              <a:rPr lang="en-US" sz="1200" kern="1200" baseline="0" dirty="0" smtClean="0">
                <a:solidFill>
                  <a:schemeClr val="tx1"/>
                </a:solidFill>
                <a:effectLst/>
                <a:latin typeface="+mn-lt"/>
                <a:ea typeface="+mn-ea"/>
                <a:cs typeface="+mn-cs"/>
              </a:rPr>
              <a:t> eNews = 6/6/17; UK eNews = 6/</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36E933A-E25A-B641-BB99-C761B9AE9828}" type="slidenum">
              <a:rPr lang="en-US" smtClean="0"/>
              <a:t>19</a:t>
            </a:fld>
            <a:endParaRPr lang="en-US"/>
          </a:p>
        </p:txBody>
      </p:sp>
    </p:spTree>
    <p:extLst>
      <p:ext uri="{BB962C8B-B14F-4D97-AF65-F5344CB8AC3E}">
        <p14:creationId xmlns:p14="http://schemas.microsoft.com/office/powerpoint/2010/main" val="1226766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t>Comments: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t>Consider expanding audience based on previous open response with targeted messaging.</a:t>
            </a:r>
            <a:r>
              <a:rPr lang="en-US" sz="1200" b="0" baseline="0" dirty="0" smtClean="0"/>
              <a:t> </a:t>
            </a:r>
            <a:r>
              <a:rPr lang="en-US" b="0" baseline="0" dirty="0" smtClean="0"/>
              <a:t>We don’t know their long term value, ROI of Solos are only going to get worse,  we risk sending an increasingly less relevant communication to the broader audience (like MRCC) when we could focus on a more targeted audience like Previous opener (generated the highest Open% at 49.7%) and non-openers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p>
          <a:p>
            <a:r>
              <a:rPr lang="en-US" sz="1200" b="1" kern="1200" dirty="0" smtClean="0">
                <a:solidFill>
                  <a:schemeClr val="tx1"/>
                </a:solidFill>
                <a:effectLst/>
                <a:latin typeface="+mn-lt"/>
                <a:ea typeface="+mn-ea"/>
                <a:cs typeface="+mn-cs"/>
              </a:rPr>
              <a:t>April 2017:</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MRCC</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Reminder: Activate Your New Benefits</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Gold</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Activate Your Gold Status Match</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Platinum</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Activate Your Platinum Status Match</a:t>
            </a:r>
            <a:endParaRPr lang="en-US" sz="1200" kern="1200" dirty="0" smtClean="0">
              <a:solidFill>
                <a:schemeClr val="tx1"/>
              </a:solidFill>
              <a:effectLst/>
              <a:latin typeface="+mn-lt"/>
              <a:ea typeface="+mn-ea"/>
              <a:cs typeface="+mn-cs"/>
            </a:endParaRPr>
          </a:p>
          <a:p>
            <a:r>
              <a:rPr lang="en-US" sz="1200"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December 2016:</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MRCC</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Activate Your New Benefits</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Gold</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Your Status Match Offer: Gold at SPG®</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Platinum</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Your Status Match Offer: Platinum at SPG®</a:t>
            </a:r>
            <a:endParaRPr lang="en-US" sz="1200" kern="1200" dirty="0" smtClean="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136E933A-E25A-B641-BB99-C761B9AE9828}" type="slidenum">
              <a:rPr lang="en-US">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967762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ct val="20000"/>
              </a:spcBef>
              <a:buClr>
                <a:srgbClr val="2196E1"/>
              </a:buClr>
            </a:pPr>
            <a:r>
              <a:rPr lang="en-US" sz="1800" dirty="0" smtClean="0"/>
              <a:t>Comments:</a:t>
            </a:r>
            <a:endParaRPr lang="en-US" sz="1200" dirty="0" smtClean="0">
              <a:latin typeface="Open Sans Light"/>
              <a:cs typeface="Open Sans Light"/>
            </a:endParaRPr>
          </a:p>
          <a:p>
            <a:pPr>
              <a:lnSpc>
                <a:spcPct val="80000"/>
              </a:lnSpc>
              <a:spcBef>
                <a:spcPct val="20000"/>
              </a:spcBef>
              <a:buClr>
                <a:srgbClr val="2196E1"/>
              </a:buClr>
            </a:pPr>
            <a:r>
              <a:rPr lang="en-US" sz="1200" dirty="0" smtClean="0">
                <a:latin typeface="Open Sans Light"/>
                <a:cs typeface="Open Sans Light"/>
              </a:rPr>
              <a:t>April ‘17 MRCC version had Discover A New Destination</a:t>
            </a:r>
            <a:r>
              <a:rPr lang="en-US" sz="1200" baseline="0" dirty="0" smtClean="0">
                <a:latin typeface="Open Sans Light"/>
                <a:cs typeface="Open Sans Light"/>
              </a:rPr>
              <a:t> bottom module w/ 3 SPG props which will lead to higher CTO%</a:t>
            </a:r>
          </a:p>
          <a:p>
            <a:pPr>
              <a:lnSpc>
                <a:spcPct val="80000"/>
              </a:lnSpc>
              <a:spcBef>
                <a:spcPct val="20000"/>
              </a:spcBef>
              <a:buClr>
                <a:srgbClr val="2196E1"/>
              </a:buClr>
            </a:pPr>
            <a:r>
              <a:rPr lang="en-US" sz="1200" dirty="0" smtClean="0">
                <a:latin typeface="Open Sans Light"/>
                <a:cs typeface="Open Sans Light"/>
              </a:rPr>
              <a:t>Dec ‘16 had additional segments: Basic, Previous Non-Opener, Previous Opener, ROTW </a:t>
            </a:r>
          </a:p>
          <a:p>
            <a:pPr>
              <a:lnSpc>
                <a:spcPct val="80000"/>
              </a:lnSpc>
              <a:spcBef>
                <a:spcPct val="20000"/>
              </a:spcBef>
              <a:buClr>
                <a:srgbClr val="2196E1"/>
              </a:buClr>
            </a:pPr>
            <a:r>
              <a:rPr lang="en-US" sz="1200" dirty="0" smtClean="0">
                <a:latin typeface="Open Sans Light"/>
                <a:cs typeface="Open Sans Light"/>
              </a:rPr>
              <a:t>Audience sizes were ~20% smaller., which may have impacted engagement</a:t>
            </a:r>
            <a:endParaRPr lang="en-US" sz="1200" b="1" baseline="0" dirty="0" smtClean="0">
              <a:latin typeface="+mn-lt"/>
              <a:cs typeface="+mn-cs"/>
            </a:endParaRPr>
          </a:p>
          <a:p>
            <a:pPr>
              <a:lnSpc>
                <a:spcPct val="80000"/>
              </a:lnSpc>
              <a:spcBef>
                <a:spcPct val="20000"/>
              </a:spcBef>
              <a:buClr>
                <a:srgbClr val="2196E1"/>
              </a:buClr>
            </a:pPr>
            <a:endParaRPr lang="en-US" b="1" baseline="0" dirty="0" smtClean="0"/>
          </a:p>
          <a:p>
            <a:r>
              <a:rPr lang="en-US" b="1" baseline="0" dirty="0" smtClean="0"/>
              <a:t>- Previous opener generated the highest Open% at 49.7%</a:t>
            </a:r>
          </a:p>
          <a:p>
            <a:r>
              <a:rPr lang="en-US" sz="1200" b="1" kern="1200" dirty="0" smtClean="0">
                <a:solidFill>
                  <a:schemeClr val="tx1"/>
                </a:solidFill>
                <a:effectLst/>
                <a:latin typeface="+mn-lt"/>
                <a:ea typeface="+mn-ea"/>
                <a:cs typeface="+mn-cs"/>
              </a:rPr>
              <a:t>April 2017:</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MRCC</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Reminder: Activate Your New Benefits</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Gold</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Activate Your Gold Status Match</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Platinum</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Activate Your Platinum Status Match</a:t>
            </a:r>
            <a:endParaRPr lang="en-US" sz="1200" kern="1200" dirty="0" smtClean="0">
              <a:solidFill>
                <a:schemeClr val="tx1"/>
              </a:solidFill>
              <a:effectLst/>
              <a:latin typeface="+mn-lt"/>
              <a:ea typeface="+mn-ea"/>
              <a:cs typeface="+mn-cs"/>
            </a:endParaRPr>
          </a:p>
          <a:p>
            <a:r>
              <a:rPr lang="en-US" sz="1200" u="none" strike="noStrike"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December 2016:</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MRCC</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Activate Your New Benefits</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Gold</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Your Status Match Offer: Gold at SPG®</a:t>
            </a:r>
            <a:endParaRPr lang="en-US" sz="1200" kern="1200" dirty="0" smtClean="0">
              <a:solidFill>
                <a:schemeClr val="tx1"/>
              </a:solidFill>
              <a:effectLst/>
              <a:latin typeface="+mn-lt"/>
              <a:ea typeface="+mn-ea"/>
              <a:cs typeface="+mn-cs"/>
            </a:endParaRPr>
          </a:p>
          <a:p>
            <a:r>
              <a:rPr lang="en-US" sz="1200" u="sng" kern="1200" dirty="0" smtClean="0">
                <a:solidFill>
                  <a:schemeClr val="tx1"/>
                </a:solidFill>
                <a:effectLst/>
                <a:latin typeface="+mn-lt"/>
                <a:ea typeface="+mn-ea"/>
                <a:cs typeface="+mn-cs"/>
              </a:rPr>
              <a:t>Platinum</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Your Status Match Offer: Platinum at SPG®</a:t>
            </a:r>
            <a:endParaRPr lang="en-US" sz="1200" kern="1200" dirty="0" smtClean="0">
              <a:solidFill>
                <a:schemeClr val="tx1"/>
              </a:solidFill>
              <a:effectLst/>
              <a:latin typeface="+mn-lt"/>
              <a:ea typeface="+mn-ea"/>
              <a:cs typeface="+mn-cs"/>
            </a:endParaRPr>
          </a:p>
          <a:p>
            <a:endParaRPr lang="en-US" b="1" dirty="0"/>
          </a:p>
        </p:txBody>
      </p:sp>
      <p:sp>
        <p:nvSpPr>
          <p:cNvPr id="4" name="Slide Number Placeholder 3"/>
          <p:cNvSpPr>
            <a:spLocks noGrp="1"/>
          </p:cNvSpPr>
          <p:nvPr>
            <p:ph type="sldNum" sz="quarter" idx="10"/>
          </p:nvPr>
        </p:nvSpPr>
        <p:spPr/>
        <p:txBody>
          <a:bodyPr/>
          <a:lstStyle/>
          <a:p>
            <a:fld id="{136E933A-E25A-B641-BB99-C761B9AE9828}" type="slidenum">
              <a:rPr lang="en-US">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9677628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Comments:</a:t>
            </a:r>
          </a:p>
          <a:p>
            <a:pPr marL="0" indent="0">
              <a:buNone/>
            </a:pPr>
            <a:r>
              <a:rPr lang="en-US" sz="1200" dirty="0" smtClean="0"/>
              <a:t>Subject line leveraged Explorer-Magician tone and generated the highest subject line of previous Solos</a:t>
            </a:r>
            <a:r>
              <a:rPr lang="en-US" sz="1200" baseline="0" dirty="0" smtClean="0"/>
              <a:t> (</a:t>
            </a:r>
            <a:r>
              <a:rPr lang="en-US" sz="1200" u="sng" dirty="0" smtClean="0"/>
              <a:t>SL</a:t>
            </a:r>
            <a:r>
              <a:rPr lang="en-US" sz="1200" dirty="0" smtClean="0"/>
              <a:t>: </a:t>
            </a:r>
            <a:r>
              <a:rPr lang="en-US" sz="1200" i="1" dirty="0" smtClean="0"/>
              <a:t>Up to 35% off and 5,000 points with Hertz</a:t>
            </a:r>
            <a:r>
              <a:rPr lang="en-US" sz="1200" i="0" dirty="0" smtClean="0"/>
              <a:t>)</a:t>
            </a:r>
            <a:endParaRPr lang="en-US" sz="1200" i="1" dirty="0" smtClean="0"/>
          </a:p>
          <a:p>
            <a:pPr marL="114300" indent="-114300"/>
            <a:r>
              <a:rPr lang="en-US" sz="1200" i="0" dirty="0" smtClean="0"/>
              <a:t>Will</a:t>
            </a:r>
            <a:r>
              <a:rPr lang="en-US" sz="1200" i="0" baseline="0" dirty="0" smtClean="0"/>
              <a:t> monitor performance of next email in 2.0 template</a:t>
            </a:r>
            <a:endParaRPr lang="en-US" sz="1200" i="0" dirty="0" smtClean="0"/>
          </a:p>
          <a:p>
            <a:pPr marL="0" indent="0">
              <a:buNone/>
            </a:pPr>
            <a:endParaRPr lang="en-US" sz="1200" dirty="0" smtClean="0">
              <a:solidFill>
                <a:srgbClr val="00B050"/>
              </a:solidFill>
            </a:endParaRPr>
          </a:p>
          <a:p>
            <a:pPr marL="0" indent="0">
              <a:buNone/>
            </a:pPr>
            <a:endParaRPr lang="en-US" sz="1200" dirty="0" smtClean="0">
              <a:solidFill>
                <a:srgbClr val="00B050"/>
              </a:solidFill>
            </a:endParaRPr>
          </a:p>
          <a:p>
            <a:endParaRPr lang="en-US" b="1" dirty="0"/>
          </a:p>
        </p:txBody>
      </p:sp>
      <p:sp>
        <p:nvSpPr>
          <p:cNvPr id="4" name="Slide Number Placeholder 3"/>
          <p:cNvSpPr>
            <a:spLocks noGrp="1"/>
          </p:cNvSpPr>
          <p:nvPr>
            <p:ph type="sldNum" sz="quarter" idx="10"/>
          </p:nvPr>
        </p:nvSpPr>
        <p:spPr/>
        <p:txBody>
          <a:bodyPr/>
          <a:lstStyle/>
          <a:p>
            <a:fld id="{136E933A-E25A-B641-BB99-C761B9AE9828}" type="slidenum">
              <a:rPr lang="en-US">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967762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MRCC - Clark and Marc are working with the MRCC team to find additional placements for MRCC, which should help get them closer to the YE goals. For example they will be purchasing premium placements in Hotel Specials, they may have an offer to promote in Nov eNews, and they will be pulled through in the Holiday </a:t>
            </a:r>
            <a:r>
              <a:rPr lang="en-US" dirty="0" err="1" smtClean="0"/>
              <a:t>tentpole</a:t>
            </a:r>
            <a:r>
              <a:rPr lang="en-US" dirty="0" smtClean="0"/>
              <a:t>.</a:t>
            </a:r>
            <a:endParaRPr lang="en-US" dirty="0"/>
          </a:p>
        </p:txBody>
      </p:sp>
      <p:sp>
        <p:nvSpPr>
          <p:cNvPr id="4" name="Slide Number Placeholder 3"/>
          <p:cNvSpPr>
            <a:spLocks noGrp="1"/>
          </p:cNvSpPr>
          <p:nvPr>
            <p:ph type="sldNum" sz="quarter" idx="10"/>
          </p:nvPr>
        </p:nvSpPr>
        <p:spPr/>
        <p:txBody>
          <a:bodyPr/>
          <a:lstStyle/>
          <a:p>
            <a:fld id="{136E933A-E25A-B641-BB99-C761B9AE9828}" type="slidenum">
              <a:rPr lang="uk-UA" smtClean="0"/>
              <a:t>24</a:t>
            </a:fld>
            <a:endParaRPr lang="uk-UA"/>
          </a:p>
        </p:txBody>
      </p:sp>
    </p:spTree>
    <p:extLst>
      <p:ext uri="{BB962C8B-B14F-4D97-AF65-F5344CB8AC3E}">
        <p14:creationId xmlns:p14="http://schemas.microsoft.com/office/powerpoint/2010/main" val="3807678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Qtr</a:t>
            </a:r>
            <a:r>
              <a:rPr lang="en-US" dirty="0" smtClean="0"/>
              <a:t> performance </a:t>
            </a:r>
          </a:p>
          <a:p>
            <a:r>
              <a:rPr lang="en-US" dirty="0" smtClean="0"/>
              <a:t>adding booking-related solos in Q3-4 that should help offset the underperformance</a:t>
            </a:r>
          </a:p>
          <a:p>
            <a:r>
              <a:rPr lang="en-US" dirty="0" smtClean="0"/>
              <a:t>we’re behind our RN goal and are at the CC goal, largely due to reduced solo volume in May-June, though eNews and HS showed some lags, and lifecycle performance is being addressed by Template 2.0</a:t>
            </a:r>
          </a:p>
          <a:p>
            <a:endParaRPr lang="en-US" dirty="0" smtClean="0"/>
          </a:p>
          <a:p>
            <a:r>
              <a:rPr lang="en-US" dirty="0" smtClean="0"/>
              <a:t>Reasons </a:t>
            </a:r>
            <a:r>
              <a:rPr lang="en-US" dirty="0" smtClean="0"/>
              <a:t>for declines:</a:t>
            </a:r>
          </a:p>
          <a:p>
            <a:r>
              <a:rPr lang="en-US" dirty="0" smtClean="0"/>
              <a:t>Not delivering as much as we used to</a:t>
            </a:r>
          </a:p>
          <a:p>
            <a:r>
              <a:rPr lang="en-US" dirty="0" smtClean="0"/>
              <a:t>Conversions may align with enterprise level revenue declines</a:t>
            </a:r>
          </a:p>
          <a:p>
            <a:r>
              <a:rPr lang="en-US" dirty="0" smtClean="0"/>
              <a:t>Sent fewer solo’s May</a:t>
            </a:r>
            <a:r>
              <a:rPr lang="en-US" baseline="0" dirty="0" smtClean="0"/>
              <a:t> and none in June </a:t>
            </a:r>
          </a:p>
          <a:p>
            <a:r>
              <a:rPr lang="en-US" baseline="0" dirty="0" smtClean="0"/>
              <a:t>Non-room night driving solo’s were sent like Hertz and Account linkage</a:t>
            </a:r>
          </a:p>
          <a:p>
            <a:endParaRPr lang="en-US" baseline="0" dirty="0" smtClean="0"/>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136E933A-E25A-B641-BB99-C761B9AE9828}" type="slidenum">
              <a:rPr lang="uk-UA" smtClean="0"/>
              <a:t>4</a:t>
            </a:fld>
            <a:endParaRPr lang="uk-UA"/>
          </a:p>
        </p:txBody>
      </p:sp>
    </p:spTree>
    <p:extLst>
      <p:ext uri="{BB962C8B-B14F-4D97-AF65-F5344CB8AC3E}">
        <p14:creationId xmlns:p14="http://schemas.microsoft.com/office/powerpoint/2010/main" val="1771571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Trailing all year but gap</a:t>
            </a:r>
            <a:r>
              <a:rPr lang="en-US" baseline="0" dirty="0" smtClean="0"/>
              <a:t> widened May and June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smtClean="0"/>
              <a:t>Biggest factors to program are weaker MB responses over time</a:t>
            </a:r>
            <a:r>
              <a:rPr lang="mr-IN" baseline="0" dirty="0" smtClean="0"/>
              <a:t>…</a:t>
            </a:r>
            <a:r>
              <a:rPr lang="en-US" baseline="0" dirty="0" smtClean="0"/>
              <a:t>less people are responding to it</a:t>
            </a:r>
            <a:endParaRPr lang="en-US" dirty="0"/>
          </a:p>
        </p:txBody>
      </p:sp>
      <p:sp>
        <p:nvSpPr>
          <p:cNvPr id="4" name="Slide Number Placeholder 3"/>
          <p:cNvSpPr>
            <a:spLocks noGrp="1"/>
          </p:cNvSpPr>
          <p:nvPr>
            <p:ph type="sldNum" sz="quarter" idx="10"/>
          </p:nvPr>
        </p:nvSpPr>
        <p:spPr/>
        <p:txBody>
          <a:bodyPr/>
          <a:lstStyle/>
          <a:p>
            <a:fld id="{136E933A-E25A-B641-BB99-C761B9AE9828}" type="slidenum">
              <a:rPr lang="en-US" smtClean="0"/>
              <a:t>26</a:t>
            </a:fld>
            <a:endParaRPr lang="en-US"/>
          </a:p>
        </p:txBody>
      </p:sp>
    </p:spTree>
    <p:extLst>
      <p:ext uri="{BB962C8B-B14F-4D97-AF65-F5344CB8AC3E}">
        <p14:creationId xmlns:p14="http://schemas.microsoft.com/office/powerpoint/2010/main" val="1177637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a:r>
              <a:rPr lang="en-US" sz="1100" b="1" dirty="0" smtClean="0">
                <a:solidFill>
                  <a:prstClr val="black"/>
                </a:solidFill>
              </a:rPr>
              <a:t>2016 35 K goal</a:t>
            </a:r>
          </a:p>
          <a:p>
            <a:pPr defTabSz="457200"/>
            <a:r>
              <a:rPr lang="en-US" sz="1100" b="1" dirty="0" smtClean="0">
                <a:solidFill>
                  <a:prstClr val="black"/>
                </a:solidFill>
              </a:rPr>
              <a:t>49.3% to goal</a:t>
            </a:r>
          </a:p>
          <a:p>
            <a:pPr marL="171450" marR="0" indent="-171450" algn="l" defTabSz="457200" rtl="0" eaLnBrk="1" fontAlgn="base" latinLnBrk="0" hangingPunct="1">
              <a:lnSpc>
                <a:spcPct val="100000"/>
              </a:lnSpc>
              <a:spcBef>
                <a:spcPts val="0"/>
              </a:spcBef>
              <a:spcAft>
                <a:spcPts val="0"/>
              </a:spcAft>
              <a:buClrTx/>
              <a:buSzTx/>
              <a:buFontTx/>
              <a:buNone/>
              <a:tabLst/>
              <a:defRPr/>
            </a:pPr>
            <a:r>
              <a:rPr lang="en-US" sz="1100" dirty="0" smtClean="0"/>
              <a:t>Similar to last year (35 K goal)</a:t>
            </a:r>
          </a:p>
          <a:p>
            <a:pPr marL="171450" indent="-171450" fontAlgn="base"/>
            <a:endParaRPr lang="en-US" sz="1100" dirty="0" smtClean="0"/>
          </a:p>
          <a:p>
            <a:pPr marL="171450" marR="0" indent="-171450" algn="l" defTabSz="457200" rtl="0" eaLnBrk="1" fontAlgn="base" latinLnBrk="0" hangingPunct="1">
              <a:lnSpc>
                <a:spcPct val="100000"/>
              </a:lnSpc>
              <a:spcBef>
                <a:spcPts val="0"/>
              </a:spcBef>
              <a:spcAft>
                <a:spcPts val="0"/>
              </a:spcAft>
              <a:buClrTx/>
              <a:buSzTx/>
              <a:buFontTx/>
              <a:buNone/>
              <a:tabLst/>
              <a:defRPr/>
            </a:pPr>
            <a:r>
              <a:rPr lang="en-US" sz="1100" dirty="0" smtClean="0"/>
              <a:t>Near Level &amp; Post Redemption (7/11)</a:t>
            </a:r>
          </a:p>
          <a:p>
            <a:pPr marL="171450" indent="-171450" fontAlgn="base"/>
            <a:endParaRPr lang="en-US" sz="1100" dirty="0"/>
          </a:p>
        </p:txBody>
      </p:sp>
      <p:sp>
        <p:nvSpPr>
          <p:cNvPr id="4" name="Slide Number Placeholder 3"/>
          <p:cNvSpPr>
            <a:spLocks noGrp="1"/>
          </p:cNvSpPr>
          <p:nvPr>
            <p:ph type="sldNum" sz="quarter" idx="10"/>
          </p:nvPr>
        </p:nvSpPr>
        <p:spPr/>
        <p:txBody>
          <a:bodyPr/>
          <a:lstStyle/>
          <a:p>
            <a:fld id="{136E933A-E25A-B641-BB99-C761B9AE9828}" type="slidenum">
              <a:rPr lang="en-US">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226766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Comments:</a:t>
            </a:r>
          </a:p>
          <a:p>
            <a:r>
              <a:rPr lang="en-US" b="0" dirty="0" smtClean="0"/>
              <a:t>Sent fewer Solo’s (none in June)</a:t>
            </a:r>
          </a:p>
          <a:p>
            <a:r>
              <a:rPr lang="en-US" b="0" dirty="0" smtClean="0"/>
              <a:t>eNews open% up</a:t>
            </a:r>
            <a:r>
              <a:rPr lang="en-US" b="0" baseline="0" dirty="0" smtClean="0"/>
              <a:t> = </a:t>
            </a:r>
            <a:r>
              <a:rPr lang="en-US" b="0" dirty="0" smtClean="0"/>
              <a:t>SL testing</a:t>
            </a:r>
            <a:r>
              <a:rPr lang="en-US" b="0" baseline="0" dirty="0" smtClean="0"/>
              <a:t> and offer details in SL (MRCC 100K offer and MB 4K </a:t>
            </a:r>
            <a:r>
              <a:rPr lang="en-US" b="0" baseline="0" dirty="0" err="1" smtClean="0"/>
              <a:t>pts</a:t>
            </a:r>
            <a:r>
              <a:rPr lang="en-US" b="0" baseline="0" dirty="0" smtClean="0"/>
              <a:t> offer)</a:t>
            </a:r>
          </a:p>
          <a:p>
            <a:r>
              <a:rPr lang="en-US" b="0" baseline="0" dirty="0" smtClean="0"/>
              <a:t>HS decline in field offer engagement (recent link level report shows CTO and </a:t>
            </a:r>
            <a:r>
              <a:rPr lang="en-US" b="0" baseline="0" dirty="0" err="1" smtClean="0"/>
              <a:t>conv</a:t>
            </a:r>
            <a:r>
              <a:rPr lang="en-US" b="0" baseline="0" dirty="0" smtClean="0"/>
              <a:t> declines)</a:t>
            </a:r>
          </a:p>
          <a:p>
            <a:r>
              <a:rPr lang="en-US" b="0" baseline="0" dirty="0" smtClean="0"/>
              <a:t>LC declines being addressed during strategy review for retrofit (ex. Welcome SL declines addressed with July/Aug test)</a:t>
            </a:r>
            <a:endParaRPr lang="en-US" b="1" dirty="0" smtClean="0"/>
          </a:p>
          <a:p>
            <a:endParaRPr lang="en-US" b="1" dirty="0" smtClean="0"/>
          </a:p>
          <a:p>
            <a:r>
              <a:rPr lang="en-US" b="1" dirty="0" smtClean="0"/>
              <a:t>Notes:</a:t>
            </a:r>
          </a:p>
          <a:p>
            <a:r>
              <a:rPr lang="en-US" b="1" dirty="0" smtClean="0"/>
              <a:t>Q2 </a:t>
            </a:r>
            <a:r>
              <a:rPr lang="en-US" b="1" dirty="0" err="1" smtClean="0"/>
              <a:t>QoQ</a:t>
            </a:r>
            <a:r>
              <a:rPr lang="en-US" b="1" dirty="0" smtClean="0"/>
              <a:t> Declines</a:t>
            </a:r>
            <a:r>
              <a:rPr lang="en-US" b="1" baseline="0" dirty="0" smtClean="0"/>
              <a:t> </a:t>
            </a:r>
          </a:p>
          <a:p>
            <a:r>
              <a:rPr lang="en-US" baseline="0" dirty="0" smtClean="0"/>
              <a:t>Delivered = Solo -63%</a:t>
            </a:r>
          </a:p>
          <a:p>
            <a:r>
              <a:rPr lang="en-US" baseline="0" dirty="0" smtClean="0"/>
              <a:t>Opens = Solo -65%</a:t>
            </a:r>
          </a:p>
          <a:p>
            <a:r>
              <a:rPr lang="en-US" baseline="0" dirty="0" smtClean="0"/>
              <a:t>Clicks = Solo -51%, HS -16%, eNews -5%</a:t>
            </a:r>
          </a:p>
          <a:p>
            <a:r>
              <a:rPr lang="en-US" baseline="0" dirty="0" err="1" smtClean="0"/>
              <a:t>Bkg</a:t>
            </a:r>
            <a:r>
              <a:rPr lang="en-US" baseline="0" dirty="0" smtClean="0"/>
              <a:t> = Solo -55%, HS -21%, eNews -17%</a:t>
            </a:r>
          </a:p>
          <a:p>
            <a:r>
              <a:rPr lang="en-US" baseline="0" dirty="0" err="1" smtClean="0"/>
              <a:t>Rmnts</a:t>
            </a:r>
            <a:r>
              <a:rPr lang="en-US" baseline="0" dirty="0" smtClean="0"/>
              <a:t> = Solo -57%, HS -23%, eNews -20%</a:t>
            </a:r>
          </a:p>
          <a:p>
            <a:r>
              <a:rPr lang="en-US" baseline="0" dirty="0" smtClean="0"/>
              <a:t>Rev = Solo -57%, HS -22%, eNews -19%</a:t>
            </a:r>
          </a:p>
          <a:p>
            <a:r>
              <a:rPr lang="en-US" baseline="0" dirty="0" smtClean="0"/>
              <a:t>Open% = Solo -6%, METT -6%, HS -4%</a:t>
            </a:r>
          </a:p>
          <a:p>
            <a:r>
              <a:rPr lang="en-US" baseline="0" dirty="0" smtClean="0"/>
              <a:t>CTO% = eNews -24%, HS -14%, LC -10%</a:t>
            </a:r>
          </a:p>
          <a:p>
            <a:r>
              <a:rPr lang="en-US" baseline="0" dirty="0" err="1" smtClean="0"/>
              <a:t>Conv</a:t>
            </a:r>
            <a:r>
              <a:rPr lang="en-US" baseline="0" dirty="0" smtClean="0"/>
              <a:t>% = METT -10%, eNews -13%, Solo -9%</a:t>
            </a:r>
          </a:p>
          <a:p>
            <a:r>
              <a:rPr lang="en-US" baseline="0" dirty="0" smtClean="0"/>
              <a:t>BPK = eNews -32%, HS -22%, LC -14%</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36E933A-E25A-B641-BB99-C761B9AE9828}" type="slidenum">
              <a:rPr lang="uk-UA" smtClean="0"/>
              <a:t>29</a:t>
            </a:fld>
            <a:endParaRPr lang="uk-UA"/>
          </a:p>
        </p:txBody>
      </p:sp>
    </p:spTree>
    <p:extLst>
      <p:ext uri="{BB962C8B-B14F-4D97-AF65-F5344CB8AC3E}">
        <p14:creationId xmlns:p14="http://schemas.microsoft.com/office/powerpoint/2010/main" val="1137115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6E933A-E25A-B641-BB99-C761B9AE9828}" type="slidenum">
              <a:rPr lang="en-US" smtClean="0"/>
              <a:t>31</a:t>
            </a:fld>
            <a:endParaRPr lang="en-US"/>
          </a:p>
        </p:txBody>
      </p:sp>
    </p:spTree>
    <p:extLst>
      <p:ext uri="{BB962C8B-B14F-4D97-AF65-F5344CB8AC3E}">
        <p14:creationId xmlns:p14="http://schemas.microsoft.com/office/powerpoint/2010/main" val="3534957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6E933A-E25A-B641-BB99-C761B9AE9828}" type="slidenum">
              <a:rPr lang="en-US">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9677628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indent="-114300" fontAlgn="base">
              <a:buFont typeface="Arial" pitchFamily="34" charset="0"/>
              <a:buChar char="•"/>
            </a:pPr>
            <a:r>
              <a:rPr lang="en-US" sz="1100" u="sng" dirty="0" smtClean="0"/>
              <a:t>100K MRCC (72% of TTL Delivered:    9.0 M)</a:t>
            </a:r>
            <a:r>
              <a:rPr lang="en-US" sz="1100" dirty="0" smtClean="0"/>
              <a:t>	Clicks = 61 K / Conv% = 6.7%</a:t>
            </a:r>
          </a:p>
          <a:p>
            <a:pPr marL="114300" indent="-114300" fontAlgn="base">
              <a:buFont typeface="Arial" pitchFamily="34" charset="0"/>
              <a:buChar char="•"/>
            </a:pPr>
            <a:r>
              <a:rPr lang="en-US" sz="1100" u="sng" dirty="0" smtClean="0"/>
              <a:t>Atlantis (17% of TTL Delivered   2.1 M)</a:t>
            </a:r>
            <a:r>
              <a:rPr lang="en-US" sz="1100" dirty="0" smtClean="0"/>
              <a:t> 		Clicks =   6 K / Conv% = 5.7%</a:t>
            </a:r>
          </a:p>
          <a:p>
            <a:pPr marL="114300" indent="-114300" fontAlgn="base">
              <a:buFont typeface="Arial" pitchFamily="34" charset="0"/>
              <a:buChar char="•"/>
            </a:pPr>
            <a:r>
              <a:rPr lang="en-US" sz="1100" u="sng" dirty="0" smtClean="0"/>
              <a:t>MVC 20% Off</a:t>
            </a:r>
            <a:r>
              <a:rPr lang="en-US" sz="1100" dirty="0" smtClean="0"/>
              <a:t> (10% of TTL Delivered   1.2  ) 	Clicks =   6 K / Conv% = 9.5%</a:t>
            </a:r>
          </a:p>
          <a:p>
            <a:pPr marL="114300" indent="-114300" fontAlgn="base">
              <a:buFont typeface="Arial" pitchFamily="34" charset="0"/>
              <a:buChar char="•"/>
            </a:pPr>
            <a:r>
              <a:rPr lang="en-US" sz="1100" dirty="0" smtClean="0"/>
              <a:t>Hawaii might</a:t>
            </a:r>
            <a:r>
              <a:rPr lang="en-US" sz="1100" baseline="0" dirty="0" smtClean="0"/>
              <a:t> have been given the most around 900 K</a:t>
            </a:r>
            <a:endParaRPr lang="en-US" sz="1200" dirty="0" smtClean="0"/>
          </a:p>
          <a:p>
            <a:pPr marL="342900" lvl="1" indent="-114300">
              <a:buClr>
                <a:srgbClr val="009DDC"/>
              </a:buClr>
            </a:pPr>
            <a:endParaRPr lang="en-US" sz="1050" dirty="0" smtClean="0">
              <a:solidFill>
                <a:srgbClr val="00B050"/>
              </a:solidFill>
            </a:endParaRPr>
          </a:p>
        </p:txBody>
      </p:sp>
      <p:sp>
        <p:nvSpPr>
          <p:cNvPr id="4" name="Slide Number Placeholder 3"/>
          <p:cNvSpPr>
            <a:spLocks noGrp="1"/>
          </p:cNvSpPr>
          <p:nvPr>
            <p:ph type="sldNum" sz="quarter" idx="10"/>
          </p:nvPr>
        </p:nvSpPr>
        <p:spPr/>
        <p:txBody>
          <a:bodyPr/>
          <a:lstStyle/>
          <a:p>
            <a:fld id="{136E933A-E25A-B641-BB99-C761B9AE9828}" type="slidenum">
              <a:rPr lang="en-US">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419265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indent="-114300" fontAlgn="base">
              <a:buFont typeface="Arial" pitchFamily="34" charset="0"/>
              <a:buChar char="•"/>
            </a:pPr>
            <a:r>
              <a:rPr lang="en-US" sz="1100" u="sng" dirty="0" smtClean="0"/>
              <a:t>100K MRCC (72% of TTL Delivered:    9.0 M)</a:t>
            </a:r>
            <a:r>
              <a:rPr lang="en-US" sz="1100" dirty="0" smtClean="0"/>
              <a:t>	Clicks = 61 K / Conv% = 6.7%</a:t>
            </a:r>
          </a:p>
          <a:p>
            <a:pPr marL="114300" indent="-114300" fontAlgn="base">
              <a:buFont typeface="Arial" pitchFamily="34" charset="0"/>
              <a:buChar char="•"/>
            </a:pPr>
            <a:r>
              <a:rPr lang="en-US" sz="1100" u="sng" dirty="0" smtClean="0"/>
              <a:t>Atlantis (17% of TTL Delivered   2.1 M)</a:t>
            </a:r>
            <a:r>
              <a:rPr lang="en-US" sz="1100" dirty="0" smtClean="0"/>
              <a:t> 		Clicks =   6 K / Conv% = 5.7%</a:t>
            </a:r>
          </a:p>
          <a:p>
            <a:pPr marL="114300" indent="-114300" fontAlgn="base">
              <a:buFont typeface="Arial" pitchFamily="34" charset="0"/>
              <a:buChar char="•"/>
            </a:pPr>
            <a:r>
              <a:rPr lang="en-US" sz="1100" u="sng" dirty="0" smtClean="0"/>
              <a:t>MVC 20% Off</a:t>
            </a:r>
            <a:r>
              <a:rPr lang="en-US" sz="1100" dirty="0" smtClean="0"/>
              <a:t> (10% of TTL Delivered   1.2  ) 	Clicks =   6 K / Conv% = 9.5%</a:t>
            </a:r>
          </a:p>
          <a:p>
            <a:pPr marL="114300" indent="-114300" fontAlgn="base">
              <a:buFont typeface="Arial" pitchFamily="34" charset="0"/>
              <a:buChar char="•"/>
            </a:pPr>
            <a:r>
              <a:rPr lang="en-US" sz="1100" dirty="0" smtClean="0"/>
              <a:t>Hawaii might</a:t>
            </a:r>
            <a:r>
              <a:rPr lang="en-US" sz="1100" baseline="0" dirty="0" smtClean="0"/>
              <a:t> have been given the most around 900 K</a:t>
            </a:r>
            <a:endParaRPr lang="en-US" sz="1200" dirty="0" smtClean="0"/>
          </a:p>
          <a:p>
            <a:pPr marL="342900" lvl="1" indent="-114300">
              <a:buClr>
                <a:srgbClr val="009DDC"/>
              </a:buClr>
            </a:pPr>
            <a:endParaRPr lang="en-US" sz="1050" dirty="0" smtClean="0">
              <a:solidFill>
                <a:srgbClr val="00B050"/>
              </a:solidFill>
            </a:endParaRPr>
          </a:p>
        </p:txBody>
      </p:sp>
      <p:sp>
        <p:nvSpPr>
          <p:cNvPr id="4" name="Slide Number Placeholder 3"/>
          <p:cNvSpPr>
            <a:spLocks noGrp="1"/>
          </p:cNvSpPr>
          <p:nvPr>
            <p:ph type="sldNum" sz="quarter" idx="10"/>
          </p:nvPr>
        </p:nvSpPr>
        <p:spPr/>
        <p:txBody>
          <a:bodyPr/>
          <a:lstStyle/>
          <a:p>
            <a:fld id="{136E933A-E25A-B641-BB99-C761B9AE9828}" type="slidenum">
              <a:rPr lang="en-US">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419265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Top Offer got zero clicks so need to guard against assumptions due</a:t>
            </a:r>
            <a:r>
              <a:rPr lang="en-US" baseline="0" dirty="0" smtClean="0"/>
              <a:t> to trickle down affect….</a:t>
            </a:r>
            <a:endParaRPr lang="en-US" dirty="0"/>
          </a:p>
        </p:txBody>
      </p:sp>
      <p:sp>
        <p:nvSpPr>
          <p:cNvPr id="4" name="Slide Number Placeholder 3"/>
          <p:cNvSpPr>
            <a:spLocks noGrp="1"/>
          </p:cNvSpPr>
          <p:nvPr>
            <p:ph type="sldNum" sz="quarter" idx="10"/>
          </p:nvPr>
        </p:nvSpPr>
        <p:spPr/>
        <p:txBody>
          <a:bodyPr/>
          <a:lstStyle/>
          <a:p>
            <a:fld id="{136E933A-E25A-B641-BB99-C761B9AE9828}" type="slidenum">
              <a:rPr lang="en-US" smtClean="0"/>
              <a:t>36</a:t>
            </a:fld>
            <a:endParaRPr lang="en-US"/>
          </a:p>
        </p:txBody>
      </p:sp>
    </p:spTree>
    <p:extLst>
      <p:ext uri="{BB962C8B-B14F-4D97-AF65-F5344CB8AC3E}">
        <p14:creationId xmlns:p14="http://schemas.microsoft.com/office/powerpoint/2010/main" val="39677628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indent="-114300" fontAlgn="base">
              <a:buFont typeface="Arial" pitchFamily="34" charset="0"/>
              <a:buChar char="•"/>
            </a:pPr>
            <a:r>
              <a:rPr lang="en-US" sz="1100" u="sng" dirty="0" smtClean="0"/>
              <a:t>100K MRCC (72% of TTL Delivered:    9.0 M)</a:t>
            </a:r>
            <a:r>
              <a:rPr lang="en-US" sz="1100" dirty="0" smtClean="0"/>
              <a:t>	Clicks = 61 K / Conv% = 6.7%</a:t>
            </a:r>
          </a:p>
          <a:p>
            <a:pPr marL="114300" indent="-114300" fontAlgn="base">
              <a:buFont typeface="Arial" pitchFamily="34" charset="0"/>
              <a:buChar char="•"/>
            </a:pPr>
            <a:r>
              <a:rPr lang="en-US" sz="1100" u="sng" dirty="0" smtClean="0"/>
              <a:t>Atlantis (17% of TTL Delivered   2.1 M)</a:t>
            </a:r>
            <a:r>
              <a:rPr lang="en-US" sz="1100" dirty="0" smtClean="0"/>
              <a:t> 		Clicks =   6 K / Conv% = 5.7%</a:t>
            </a:r>
          </a:p>
          <a:p>
            <a:pPr marL="114300" indent="-114300" fontAlgn="base">
              <a:buFont typeface="Arial" pitchFamily="34" charset="0"/>
              <a:buChar char="•"/>
            </a:pPr>
            <a:r>
              <a:rPr lang="en-US" sz="1100" u="sng" dirty="0" smtClean="0"/>
              <a:t>MVC 20% Off</a:t>
            </a:r>
            <a:r>
              <a:rPr lang="en-US" sz="1100" dirty="0" smtClean="0"/>
              <a:t> (10% of TTL Delivered   1.2  ) 	Clicks =   6 K / Conv% = 9.5%</a:t>
            </a:r>
          </a:p>
          <a:p>
            <a:pPr marL="114300" indent="-114300" fontAlgn="base">
              <a:buFont typeface="Arial" pitchFamily="34" charset="0"/>
              <a:buChar char="•"/>
            </a:pPr>
            <a:r>
              <a:rPr lang="en-US" sz="1100" dirty="0" smtClean="0"/>
              <a:t>Hawaii might</a:t>
            </a:r>
            <a:r>
              <a:rPr lang="en-US" sz="1100" baseline="0" dirty="0" smtClean="0"/>
              <a:t> have been given the most around 900 K</a:t>
            </a:r>
            <a:endParaRPr lang="en-US" sz="1200" dirty="0" smtClean="0"/>
          </a:p>
          <a:p>
            <a:pPr marL="342900" lvl="1" indent="-114300">
              <a:buClr>
                <a:srgbClr val="009DDC"/>
              </a:buClr>
            </a:pPr>
            <a:endParaRPr lang="en-US" sz="1050" dirty="0" smtClean="0">
              <a:solidFill>
                <a:srgbClr val="00B050"/>
              </a:solidFill>
            </a:endParaRPr>
          </a:p>
        </p:txBody>
      </p:sp>
      <p:sp>
        <p:nvSpPr>
          <p:cNvPr id="4" name="Slide Number Placeholder 3"/>
          <p:cNvSpPr>
            <a:spLocks noGrp="1"/>
          </p:cNvSpPr>
          <p:nvPr>
            <p:ph type="sldNum" sz="quarter" idx="10"/>
          </p:nvPr>
        </p:nvSpPr>
        <p:spPr/>
        <p:txBody>
          <a:bodyPr/>
          <a:lstStyle/>
          <a:p>
            <a:fld id="{136E933A-E25A-B641-BB99-C761B9AE9828}" type="slidenum">
              <a:rPr lang="en-US">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4192658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Higher section-level performance by Optimize suggests continued benefit in decisioning</a:t>
            </a:r>
          </a:p>
          <a:p>
            <a:endParaRPr lang="en-US" dirty="0"/>
          </a:p>
        </p:txBody>
      </p:sp>
      <p:sp>
        <p:nvSpPr>
          <p:cNvPr id="4" name="Slide Number Placeholder 3"/>
          <p:cNvSpPr>
            <a:spLocks noGrp="1"/>
          </p:cNvSpPr>
          <p:nvPr>
            <p:ph type="sldNum" sz="quarter" idx="10"/>
          </p:nvPr>
        </p:nvSpPr>
        <p:spPr/>
        <p:txBody>
          <a:bodyPr/>
          <a:lstStyle/>
          <a:p>
            <a:fld id="{136E933A-E25A-B641-BB99-C761B9AE9828}"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967762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6E933A-E25A-B641-BB99-C761B9AE9828}" type="slidenum">
              <a:rPr lang="uk-UA" smtClean="0"/>
              <a:t>7</a:t>
            </a:fld>
            <a:endParaRPr lang="uk-UA"/>
          </a:p>
        </p:txBody>
      </p:sp>
    </p:spTree>
    <p:extLst>
      <p:ext uri="{BB962C8B-B14F-4D97-AF65-F5344CB8AC3E}">
        <p14:creationId xmlns:p14="http://schemas.microsoft.com/office/powerpoint/2010/main" val="7064978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40% Optimize</a:t>
            </a:r>
          </a:p>
          <a:p>
            <a:r>
              <a:rPr lang="en-US" dirty="0" smtClean="0"/>
              <a:t>10% Random</a:t>
            </a:r>
          </a:p>
          <a:p>
            <a:r>
              <a:rPr lang="en-US" dirty="0" smtClean="0"/>
              <a:t>50%</a:t>
            </a:r>
            <a:r>
              <a:rPr lang="en-US" baseline="0" dirty="0" smtClean="0"/>
              <a:t> BAU</a:t>
            </a:r>
          </a:p>
          <a:p>
            <a:endParaRPr lang="en-US" dirty="0" smtClean="0"/>
          </a:p>
          <a:p>
            <a:r>
              <a:rPr lang="en-US" dirty="0" smtClean="0"/>
              <a:t>NBA sweeps doesn’t even show up in the messag</a:t>
            </a:r>
            <a:r>
              <a:rPr lang="en-US" baseline="0" dirty="0" smtClean="0"/>
              <a:t>e reports from Yuri</a:t>
            </a:r>
          </a:p>
          <a:p>
            <a:r>
              <a:rPr lang="en-US" baseline="0" dirty="0" smtClean="0"/>
              <a:t>- Need date stamp not run dates</a:t>
            </a:r>
          </a:p>
          <a:p>
            <a:endParaRPr lang="en-US" baseline="0" dirty="0" smtClean="0"/>
          </a:p>
          <a:p>
            <a:r>
              <a:rPr lang="en-US" baseline="0" dirty="0" smtClean="0"/>
              <a:t>Sweepstakes may have been </a:t>
            </a:r>
            <a:r>
              <a:rPr lang="en-US" baseline="0" dirty="0" err="1" smtClean="0"/>
              <a:t>decisioned</a:t>
            </a:r>
            <a:r>
              <a:rPr lang="en-US" baseline="0" dirty="0" smtClean="0"/>
              <a:t> by Optimize</a:t>
            </a:r>
          </a:p>
          <a:p>
            <a:r>
              <a:rPr lang="en-US" baseline="0" dirty="0" smtClean="0"/>
              <a:t>If you look at revenue per clicks, optimize is slightly higher than Random &amp; BAU</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36E933A-E25A-B641-BB99-C761B9AE9828}"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9677628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6E933A-E25A-B641-BB99-C761B9AE9828}" type="slidenum">
              <a:rPr lang="en-US" smtClean="0"/>
              <a:t>40</a:t>
            </a:fld>
            <a:endParaRPr lang="en-US"/>
          </a:p>
        </p:txBody>
      </p:sp>
    </p:spTree>
    <p:extLst>
      <p:ext uri="{BB962C8B-B14F-4D97-AF65-F5344CB8AC3E}">
        <p14:creationId xmlns:p14="http://schemas.microsoft.com/office/powerpoint/2010/main" val="2198569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00" indent="-177800"/>
            <a:r>
              <a:rPr lang="en-US" sz="1200" dirty="0" smtClean="0"/>
              <a:t>Dec’16 target of previous openers generated more overall clicks than above segments (1.7 M audience)</a:t>
            </a:r>
          </a:p>
        </p:txBody>
      </p:sp>
      <p:sp>
        <p:nvSpPr>
          <p:cNvPr id="4" name="Slide Number Placeholder 3"/>
          <p:cNvSpPr>
            <a:spLocks noGrp="1"/>
          </p:cNvSpPr>
          <p:nvPr>
            <p:ph type="sldNum" sz="quarter" idx="10"/>
          </p:nvPr>
        </p:nvSpPr>
        <p:spPr/>
        <p:txBody>
          <a:bodyPr/>
          <a:lstStyle/>
          <a:p>
            <a:fld id="{136E933A-E25A-B641-BB99-C761B9AE9828}" type="slidenum">
              <a:rPr lang="uk-UA">
                <a:solidFill>
                  <a:prstClr val="black"/>
                </a:solidFill>
              </a:rPr>
              <a:pPr/>
              <a:t>41</a:t>
            </a:fld>
            <a:endParaRPr lang="uk-UA">
              <a:solidFill>
                <a:prstClr val="black"/>
              </a:solidFill>
            </a:endParaRPr>
          </a:p>
        </p:txBody>
      </p:sp>
    </p:spTree>
    <p:extLst>
      <p:ext uri="{BB962C8B-B14F-4D97-AF65-F5344CB8AC3E}">
        <p14:creationId xmlns:p14="http://schemas.microsoft.com/office/powerpoint/2010/main" val="4131737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r>
              <a:rPr lang="en-US" sz="1200" b="0" i="0" u="none" strike="noStrike" kern="1200" dirty="0" smtClean="0">
                <a:solidFill>
                  <a:schemeClr val="tx1"/>
                </a:solidFill>
                <a:effectLst/>
                <a:latin typeface="+mn-lt"/>
                <a:ea typeface="+mn-ea"/>
                <a:cs typeface="+mn-cs"/>
              </a:rPr>
              <a:t>May 1 </a:t>
            </a:r>
            <a:r>
              <a:rPr lang="mr-IN" sz="1200" b="0" i="0" u="none" strike="noStrike" kern="1200" dirty="0" smtClean="0">
                <a:solidFill>
                  <a:schemeClr val="tx1"/>
                </a:solidFill>
                <a:effectLst/>
                <a:latin typeface="+mn-lt"/>
                <a:ea typeface="+mn-ea"/>
                <a:cs typeface="+mn-cs"/>
              </a:rPr>
              <a:t>–</a:t>
            </a:r>
            <a:r>
              <a:rPr lang="en-US" sz="1200" b="0" i="0" u="none" strike="noStrike" kern="1200" dirty="0" smtClean="0">
                <a:solidFill>
                  <a:schemeClr val="tx1"/>
                </a:solidFill>
                <a:effectLst/>
                <a:latin typeface="+mn-lt"/>
                <a:ea typeface="+mn-ea"/>
                <a:cs typeface="+mn-cs"/>
              </a:rPr>
              <a:t> Jun 27, 2017 compared to June 28-July</a:t>
            </a:r>
            <a:r>
              <a:rPr lang="en-US" sz="1200" b="0" i="0" u="none" strike="noStrike" kern="1200" baseline="0" dirty="0" smtClean="0">
                <a:solidFill>
                  <a:schemeClr val="tx1"/>
                </a:solidFill>
                <a:effectLst/>
                <a:latin typeface="+mn-lt"/>
                <a:ea typeface="+mn-ea"/>
                <a:cs typeface="+mn-cs"/>
              </a:rPr>
              <a:t> 30, 2017 data</a:t>
            </a:r>
            <a:endParaRPr lang="en-US" sz="1200" b="0" i="0" u="none" strike="noStrike" kern="1200" dirty="0" smtClean="0">
              <a:solidFill>
                <a:schemeClr val="tx1"/>
              </a:solidFill>
              <a:effectLst/>
              <a:latin typeface="+mn-lt"/>
              <a:ea typeface="+mn-ea"/>
              <a:cs typeface="+mn-cs"/>
            </a:endParaRPr>
          </a:p>
          <a:p>
            <a:pPr marL="171450" indent="-171450" fontAlgn="base"/>
            <a:endParaRPr lang="en-US" sz="1200" b="0" i="0" u="none" strike="noStrike" kern="1200" dirty="0" smtClean="0">
              <a:solidFill>
                <a:schemeClr val="tx1"/>
              </a:solidFill>
              <a:effectLst/>
              <a:latin typeface="+mn-lt"/>
              <a:ea typeface="+mn-ea"/>
              <a:cs typeface="+mn-cs"/>
            </a:endParaRPr>
          </a:p>
          <a:p>
            <a:pPr marL="171450" indent="-171450" fontAlgn="base"/>
            <a:r>
              <a:rPr lang="en-US" sz="1200" b="0" i="0" u="none" strike="noStrike" kern="1200" dirty="0" smtClean="0">
                <a:solidFill>
                  <a:schemeClr val="tx1"/>
                </a:solidFill>
                <a:effectLst/>
                <a:latin typeface="+mn-lt"/>
                <a:ea typeface="+mn-ea"/>
                <a:cs typeface="+mn-cs"/>
              </a:rPr>
              <a:t>Historical issues/changes:</a:t>
            </a:r>
          </a:p>
          <a:p>
            <a:pPr marL="171450" indent="-171450" fontAlgn="base"/>
            <a:r>
              <a:rPr lang="en-US" sz="1200" b="0" i="0" u="none" strike="noStrike" kern="1200" dirty="0" smtClean="0">
                <a:solidFill>
                  <a:schemeClr val="tx1"/>
                </a:solidFill>
                <a:effectLst/>
                <a:latin typeface="+mn-lt"/>
                <a:ea typeface="+mn-ea"/>
                <a:cs typeface="+mn-cs"/>
              </a:rPr>
              <a:t>Oct 10-15 2016 - Hotel images not showing in email</a:t>
            </a:r>
            <a:r>
              <a:rPr lang="en-US" sz="1100" dirty="0" smtClean="0"/>
              <a:t> </a:t>
            </a:r>
          </a:p>
          <a:p>
            <a:pPr marL="171450" indent="-171450" fontAlgn="base"/>
            <a:r>
              <a:rPr lang="en-US" sz="1200" b="0" i="0" u="none" strike="noStrike" kern="1200" dirty="0" smtClean="0">
                <a:solidFill>
                  <a:schemeClr val="tx1"/>
                </a:solidFill>
                <a:effectLst/>
                <a:latin typeface="+mn-lt"/>
                <a:ea typeface="+mn-ea"/>
                <a:cs typeface="+mn-cs"/>
              </a:rPr>
              <a:t>Oct 18 - 22 2016- </a:t>
            </a:r>
            <a:r>
              <a:rPr lang="en-US" sz="1200" b="0" i="0" u="none" strike="noStrike" kern="1200" dirty="0" err="1" smtClean="0">
                <a:solidFill>
                  <a:schemeClr val="tx1"/>
                </a:solidFill>
                <a:effectLst/>
                <a:latin typeface="+mn-lt"/>
                <a:ea typeface="+mn-ea"/>
                <a:cs typeface="+mn-cs"/>
              </a:rPr>
              <a:t>eMail</a:t>
            </a:r>
            <a:r>
              <a:rPr lang="en-US" sz="1200" b="0" i="0" u="none" strike="noStrike" kern="1200" dirty="0" smtClean="0">
                <a:solidFill>
                  <a:schemeClr val="tx1"/>
                </a:solidFill>
                <a:effectLst/>
                <a:latin typeface="+mn-lt"/>
                <a:ea typeface="+mn-ea"/>
                <a:cs typeface="+mn-cs"/>
              </a:rPr>
              <a:t> ABS did not run</a:t>
            </a:r>
            <a:r>
              <a:rPr lang="en-US" sz="1100" dirty="0" smtClean="0"/>
              <a:t> </a:t>
            </a:r>
          </a:p>
          <a:p>
            <a:pPr marL="171450" indent="-171450" fontAlgn="base"/>
            <a:r>
              <a:rPr lang="en-US" sz="1200" b="0" i="0" u="none" strike="noStrike" kern="1200" dirty="0" smtClean="0">
                <a:solidFill>
                  <a:schemeClr val="tx1"/>
                </a:solidFill>
                <a:effectLst/>
                <a:latin typeface="+mn-lt"/>
                <a:ea typeface="+mn-ea"/>
                <a:cs typeface="+mn-cs"/>
              </a:rPr>
              <a:t>Oct 22-24 2016 - Missing data - investigation ongoing</a:t>
            </a:r>
            <a:r>
              <a:rPr lang="en-US" sz="1100" dirty="0" smtClean="0"/>
              <a:t> </a:t>
            </a:r>
          </a:p>
          <a:p>
            <a:pPr marL="171450" indent="-171450" fontAlgn="base"/>
            <a:r>
              <a:rPr lang="en-US" sz="1200" b="0" i="0" u="none" strike="noStrike" kern="1200" dirty="0" smtClean="0">
                <a:solidFill>
                  <a:schemeClr val="tx1"/>
                </a:solidFill>
                <a:effectLst/>
                <a:latin typeface="+mn-lt"/>
                <a:ea typeface="+mn-ea"/>
                <a:cs typeface="+mn-cs"/>
              </a:rPr>
              <a:t>Jan 4-9 2017- </a:t>
            </a:r>
            <a:r>
              <a:rPr lang="en-US" sz="1200" b="0" i="0" u="none" strike="noStrike" kern="1200" dirty="0" err="1" smtClean="0">
                <a:solidFill>
                  <a:schemeClr val="tx1"/>
                </a:solidFill>
                <a:effectLst/>
                <a:latin typeface="+mn-lt"/>
                <a:ea typeface="+mn-ea"/>
                <a:cs typeface="+mn-cs"/>
              </a:rPr>
              <a:t>eMail</a:t>
            </a:r>
            <a:r>
              <a:rPr lang="en-US" sz="1200" b="0" i="0" u="none" strike="noStrike" kern="1200" dirty="0" smtClean="0">
                <a:solidFill>
                  <a:schemeClr val="tx1"/>
                </a:solidFill>
                <a:effectLst/>
                <a:latin typeface="+mn-lt"/>
                <a:ea typeface="+mn-ea"/>
                <a:cs typeface="+mn-cs"/>
              </a:rPr>
              <a:t> ABS did not run</a:t>
            </a:r>
            <a:r>
              <a:rPr lang="en-US" sz="1100" dirty="0" smtClean="0"/>
              <a:t> </a:t>
            </a:r>
          </a:p>
          <a:p>
            <a:pPr marL="171450" indent="-171450" fontAlgn="base"/>
            <a:r>
              <a:rPr lang="en-US" sz="1200" b="0" i="0" u="none" strike="noStrike" kern="1200" dirty="0" smtClean="0">
                <a:solidFill>
                  <a:schemeClr val="tx1"/>
                </a:solidFill>
                <a:effectLst/>
                <a:latin typeface="+mn-lt"/>
                <a:ea typeface="+mn-ea"/>
                <a:cs typeface="+mn-cs"/>
              </a:rPr>
              <a:t>Feb 7 2017 - partial information</a:t>
            </a:r>
            <a:r>
              <a:rPr lang="en-US" sz="1100" dirty="0" smtClean="0"/>
              <a:t> </a:t>
            </a:r>
          </a:p>
          <a:p>
            <a:pPr marL="171450" indent="-171450" fontAlgn="base"/>
            <a:r>
              <a:rPr lang="en-US" sz="1200" b="0" i="0" u="none" strike="noStrike" kern="1200" dirty="0" smtClean="0">
                <a:solidFill>
                  <a:schemeClr val="tx1"/>
                </a:solidFill>
                <a:effectLst/>
                <a:latin typeface="+mn-lt"/>
                <a:ea typeface="+mn-ea"/>
                <a:cs typeface="+mn-cs"/>
              </a:rPr>
              <a:t>Feb 8, 9, 11 2017 - no data - outage due to mobile issue</a:t>
            </a:r>
            <a:r>
              <a:rPr lang="en-US" sz="1100" dirty="0" smtClean="0"/>
              <a:t> </a:t>
            </a:r>
          </a:p>
          <a:p>
            <a:pPr marL="171450" indent="-171450" fontAlgn="base"/>
            <a:r>
              <a:rPr lang="en-US" sz="1200" b="0" i="0" u="none" strike="noStrike" kern="1200" dirty="0" smtClean="0">
                <a:solidFill>
                  <a:schemeClr val="tx1"/>
                </a:solidFill>
                <a:effectLst/>
                <a:latin typeface="+mn-lt"/>
                <a:ea typeface="+mn-ea"/>
                <a:cs typeface="+mn-cs"/>
              </a:rPr>
              <a:t>Mar 14, 16-29 2017- Outage - API issue</a:t>
            </a:r>
            <a:r>
              <a:rPr lang="en-US" sz="1100" dirty="0" smtClean="0"/>
              <a:t> </a:t>
            </a:r>
          </a:p>
          <a:p>
            <a:pPr marL="171450" indent="-171450" fontAlgn="base"/>
            <a:r>
              <a:rPr lang="en-US" sz="1200" b="0" i="0" u="none" strike="noStrike" kern="1200" dirty="0" smtClean="0">
                <a:solidFill>
                  <a:schemeClr val="tx1"/>
                </a:solidFill>
                <a:effectLst/>
                <a:latin typeface="+mn-lt"/>
                <a:ea typeface="+mn-ea"/>
                <a:cs typeface="+mn-cs"/>
              </a:rPr>
              <a:t>Apr 6-7 2017 - + partial day 4-8 - due to </a:t>
            </a:r>
            <a:r>
              <a:rPr lang="en-US" sz="1200" b="0" i="0" u="none" strike="noStrike" kern="1200" dirty="0" err="1" smtClean="0">
                <a:solidFill>
                  <a:schemeClr val="tx1"/>
                </a:solidFill>
                <a:effectLst/>
                <a:latin typeface="+mn-lt"/>
                <a:ea typeface="+mn-ea"/>
                <a:cs typeface="+mn-cs"/>
              </a:rPr>
              <a:t>Analystics</a:t>
            </a:r>
            <a:r>
              <a:rPr lang="en-US" sz="1200" b="0" i="0" u="none" strike="noStrike" kern="1200" dirty="0" smtClean="0">
                <a:solidFill>
                  <a:schemeClr val="tx1"/>
                </a:solidFill>
                <a:effectLst/>
                <a:latin typeface="+mn-lt"/>
                <a:ea typeface="+mn-ea"/>
                <a:cs typeface="+mn-cs"/>
              </a:rPr>
              <a:t> Data center move - not receiving search data</a:t>
            </a:r>
            <a:r>
              <a:rPr lang="en-US" sz="1100" dirty="0" smtClean="0"/>
              <a:t> </a:t>
            </a:r>
          </a:p>
          <a:p>
            <a:pPr marL="171450" indent="-171450" fontAlgn="base"/>
            <a:r>
              <a:rPr lang="en-US" sz="1200" b="0" i="0" u="none" strike="noStrike" kern="1200" dirty="0" smtClean="0">
                <a:solidFill>
                  <a:schemeClr val="tx1"/>
                </a:solidFill>
                <a:effectLst/>
                <a:latin typeface="+mn-lt"/>
                <a:ea typeface="+mn-ea"/>
                <a:cs typeface="+mn-cs"/>
              </a:rPr>
              <a:t>Apr 22-23 2017 - email campaign did not run</a:t>
            </a:r>
            <a:r>
              <a:rPr lang="en-US" sz="1100" dirty="0" smtClean="0"/>
              <a:t> </a:t>
            </a:r>
          </a:p>
          <a:p>
            <a:pPr marL="171450" indent="-171450" fontAlgn="base"/>
            <a:r>
              <a:rPr lang="en-US" sz="1200" b="0" i="0" u="none" strike="noStrike" kern="1200" dirty="0" smtClean="0">
                <a:solidFill>
                  <a:schemeClr val="tx1"/>
                </a:solidFill>
                <a:effectLst/>
                <a:latin typeface="+mn-lt"/>
                <a:ea typeface="+mn-ea"/>
                <a:cs typeface="+mn-cs"/>
              </a:rPr>
              <a:t>May 9 2017 </a:t>
            </a:r>
            <a:r>
              <a:rPr lang="en-US" sz="1200" b="0" i="0" u="none" strike="noStrike" kern="1200" dirty="0" err="1" smtClean="0">
                <a:solidFill>
                  <a:schemeClr val="tx1"/>
                </a:solidFill>
                <a:effectLst/>
                <a:latin typeface="+mn-lt"/>
                <a:ea typeface="+mn-ea"/>
                <a:cs typeface="+mn-cs"/>
              </a:rPr>
              <a:t>AbS</a:t>
            </a:r>
            <a:r>
              <a:rPr lang="en-US" sz="1200" b="0" i="0" u="none" strike="noStrike" kern="1200" dirty="0" smtClean="0">
                <a:solidFill>
                  <a:schemeClr val="tx1"/>
                </a:solidFill>
                <a:effectLst/>
                <a:latin typeface="+mn-lt"/>
                <a:ea typeface="+mn-ea"/>
                <a:cs typeface="+mn-cs"/>
              </a:rPr>
              <a:t> failed at 6:11pm (5/9/17) due to the “Records not found for update” error.  The team has identified a potential solution to the problem and we are discussing on implementation</a:t>
            </a:r>
            <a:r>
              <a:rPr lang="en-US" sz="1100" dirty="0" smtClean="0"/>
              <a:t> </a:t>
            </a:r>
          </a:p>
          <a:p>
            <a:pPr marL="171450" indent="-171450" fontAlgn="base"/>
            <a:r>
              <a:rPr lang="en-US" sz="1200" b="0" i="0" u="none" strike="noStrike" kern="1200" dirty="0" smtClean="0">
                <a:solidFill>
                  <a:schemeClr val="tx1"/>
                </a:solidFill>
                <a:effectLst/>
                <a:latin typeface="+mn-lt"/>
                <a:ea typeface="+mn-ea"/>
                <a:cs typeface="+mn-cs"/>
              </a:rPr>
              <a:t>July 3 &amp; 4 - 2017 - campaign outage: 1)Omniture data feed not sending Marsha code in numbers well over the acceptable limit,</a:t>
            </a:r>
            <a:br>
              <a:rPr lang="en-US" sz="1200" b="0" i="0" u="none" strike="noStrike" kern="1200" dirty="0" smtClean="0">
                <a:solidFill>
                  <a:schemeClr val="tx1"/>
                </a:solidFill>
                <a:effectLst/>
                <a:latin typeface="+mn-lt"/>
                <a:ea typeface="+mn-ea"/>
                <a:cs typeface="+mn-cs"/>
              </a:rPr>
            </a:br>
            <a:r>
              <a:rPr lang="en-US" sz="1200" b="0" i="0" u="none" strike="noStrike" kern="1200" dirty="0" smtClean="0">
                <a:solidFill>
                  <a:schemeClr val="tx1"/>
                </a:solidFill>
                <a:effectLst/>
                <a:latin typeface="+mn-lt"/>
                <a:ea typeface="+mn-ea"/>
                <a:cs typeface="+mn-cs"/>
              </a:rPr>
              <a:t>     2)connectivity issues with Omniture and 3)account log-in issues within Campaign</a:t>
            </a:r>
            <a:r>
              <a:rPr lang="en-US" sz="1100" dirty="0" smtClean="0"/>
              <a:t> </a:t>
            </a:r>
          </a:p>
          <a:p>
            <a:pPr marL="171450" indent="-171450" fontAlgn="base"/>
            <a:r>
              <a:rPr lang="en-US" sz="1200" b="0" i="0" u="none" strike="noStrike" kern="1200" dirty="0" smtClean="0">
                <a:solidFill>
                  <a:schemeClr val="tx1"/>
                </a:solidFill>
                <a:effectLst/>
                <a:latin typeface="+mn-lt"/>
                <a:ea typeface="+mn-ea"/>
                <a:cs typeface="+mn-cs"/>
              </a:rPr>
              <a:t>Jan - Mar 2017 - financial data under-reported due to Omniture tracking issues</a:t>
            </a:r>
            <a:r>
              <a:rPr lang="en-US" sz="1100" dirty="0" smtClean="0"/>
              <a:t> </a:t>
            </a:r>
          </a:p>
          <a:p>
            <a:pPr marL="171450" indent="-171450" fontAlgn="base"/>
            <a:r>
              <a:rPr lang="en-US" sz="1200" b="0" i="0" u="none" strike="noStrike" kern="1200" dirty="0" smtClean="0">
                <a:solidFill>
                  <a:schemeClr val="tx1"/>
                </a:solidFill>
                <a:effectLst/>
                <a:latin typeface="+mn-lt"/>
                <a:ea typeface="+mn-ea"/>
                <a:cs typeface="+mn-cs"/>
              </a:rPr>
              <a:t>Apr, May 2017 - financial data may be slightly under-reported due Omniture fidelity issues</a:t>
            </a:r>
            <a:r>
              <a:rPr lang="en-US" sz="1100" dirty="0" smtClean="0"/>
              <a:t> </a:t>
            </a:r>
          </a:p>
          <a:p>
            <a:pPr marL="171450" indent="-171450" fontAlgn="base"/>
            <a:r>
              <a:rPr lang="en-US" sz="1200" b="0" i="0" u="none" strike="noStrike" kern="1200" dirty="0" smtClean="0">
                <a:solidFill>
                  <a:schemeClr val="tx1"/>
                </a:solidFill>
                <a:effectLst/>
                <a:latin typeface="+mn-lt"/>
                <a:ea typeface="+mn-ea"/>
                <a:cs typeface="+mn-cs"/>
              </a:rPr>
              <a:t>Jun 28 2017 - New campaign template launched</a:t>
            </a:r>
            <a:r>
              <a:rPr lang="en-US" sz="1100" dirty="0" smtClean="0"/>
              <a:t> </a:t>
            </a:r>
          </a:p>
          <a:p>
            <a:pPr marL="171450" indent="-171450" fontAlgn="base"/>
            <a:endParaRPr lang="en-US" sz="1100" dirty="0"/>
          </a:p>
        </p:txBody>
      </p:sp>
      <p:sp>
        <p:nvSpPr>
          <p:cNvPr id="4" name="Slide Number Placeholder 3"/>
          <p:cNvSpPr>
            <a:spLocks noGrp="1"/>
          </p:cNvSpPr>
          <p:nvPr>
            <p:ph type="sldNum" sz="quarter" idx="10"/>
          </p:nvPr>
        </p:nvSpPr>
        <p:spPr/>
        <p:txBody>
          <a:bodyPr/>
          <a:lstStyle/>
          <a:p>
            <a:fld id="{136E933A-E25A-B641-BB99-C761B9AE9828}" type="slidenum">
              <a:rPr lang="en-US">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226766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Pre</a:t>
            </a:r>
            <a:r>
              <a:rPr lang="en-US" sz="1100" baseline="0" dirty="0" smtClean="0"/>
              <a:t> period = Jan-Jun 27, 2017</a:t>
            </a:r>
          </a:p>
          <a:p>
            <a:pPr marL="171450" indent="-171450" fontAlgn="base"/>
            <a:r>
              <a:rPr lang="en-US" sz="1100" dirty="0" smtClean="0"/>
              <a:t>Post = Jun 28-Aug</a:t>
            </a:r>
            <a:r>
              <a:rPr lang="en-US" sz="1100" baseline="0" dirty="0" smtClean="0"/>
              <a:t> 14, 2017</a:t>
            </a:r>
          </a:p>
          <a:p>
            <a:pPr marL="171450" indent="-171450" fontAlgn="base"/>
            <a:endParaRPr lang="en-US" sz="1100" baseline="0" dirty="0" smtClean="0"/>
          </a:p>
          <a:p>
            <a:pPr marL="171450" indent="-171450" fontAlgn="base"/>
            <a:r>
              <a:rPr lang="en-US" sz="1100" baseline="0" dirty="0" smtClean="0"/>
              <a:t>During </a:t>
            </a:r>
            <a:r>
              <a:rPr lang="en-US" sz="1100" baseline="0" dirty="0" err="1" smtClean="0"/>
              <a:t>strat</a:t>
            </a:r>
            <a:r>
              <a:rPr lang="en-US" sz="1100" baseline="0" dirty="0" smtClean="0"/>
              <a:t> review for Achievers had CTO% declines across all elite levels</a:t>
            </a:r>
          </a:p>
          <a:p>
            <a:pPr marL="171450" indent="-171450" fontAlgn="base"/>
            <a:endParaRPr lang="en-US" sz="1100" baseline="0" dirty="0" smtClean="0"/>
          </a:p>
          <a:p>
            <a:pPr marL="171450" indent="-171450" fontAlgn="base"/>
            <a:r>
              <a:rPr lang="en-US" sz="1100" baseline="0" dirty="0" err="1" smtClean="0"/>
              <a:t>Renewers</a:t>
            </a:r>
            <a:r>
              <a:rPr lang="en-US" sz="1100" baseline="0" dirty="0" smtClean="0"/>
              <a:t> had CTO% declines for Gold and Plat only</a:t>
            </a:r>
            <a:r>
              <a:rPr lang="mr-IN" sz="1100" baseline="0" dirty="0" smtClean="0"/>
              <a:t>…</a:t>
            </a:r>
            <a:r>
              <a:rPr lang="en-US" sz="1100" baseline="0" dirty="0" smtClean="0"/>
              <a:t>Silver had 37% increase</a:t>
            </a:r>
          </a:p>
          <a:p>
            <a:pPr marL="171450" indent="-171450" fontAlgn="base"/>
            <a:endParaRPr lang="en-US" sz="1100" baseline="0" dirty="0" smtClean="0"/>
          </a:p>
          <a:p>
            <a:pPr marL="171450" indent="-171450" fontAlgn="base"/>
            <a:endParaRPr lang="en-US" sz="1100" dirty="0"/>
          </a:p>
        </p:txBody>
      </p:sp>
      <p:sp>
        <p:nvSpPr>
          <p:cNvPr id="4" name="Slide Number Placeholder 3"/>
          <p:cNvSpPr>
            <a:spLocks noGrp="1"/>
          </p:cNvSpPr>
          <p:nvPr>
            <p:ph type="sldNum" sz="quarter" idx="10"/>
          </p:nvPr>
        </p:nvSpPr>
        <p:spPr/>
        <p:txBody>
          <a:bodyPr/>
          <a:lstStyle/>
          <a:p>
            <a:fld id="{136E933A-E25A-B641-BB99-C761B9AE9828}" type="slidenum">
              <a:rPr lang="en-US">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226766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Pre</a:t>
            </a:r>
            <a:r>
              <a:rPr lang="en-US" sz="1200" baseline="0" dirty="0" smtClean="0"/>
              <a:t> period = Jan-Jun 27, 2017</a:t>
            </a:r>
          </a:p>
          <a:p>
            <a:pPr marL="171450" indent="-171450" fontAlgn="base"/>
            <a:r>
              <a:rPr lang="en-US" sz="1200" dirty="0" smtClean="0"/>
              <a:t>Post = Jun 28-Aug</a:t>
            </a:r>
            <a:r>
              <a:rPr lang="en-US" sz="1200" baseline="0" dirty="0" smtClean="0"/>
              <a:t> 14, 2017</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As discussed in May, the</a:t>
            </a:r>
            <a:r>
              <a:rPr lang="en-US" baseline="0" dirty="0" smtClean="0"/>
              <a:t> inclusion of a book now CTA (and hotel offers) may improve clicks &amp; bookings</a:t>
            </a:r>
            <a:endParaRPr lang="en-US" dirty="0"/>
          </a:p>
        </p:txBody>
      </p:sp>
      <p:sp>
        <p:nvSpPr>
          <p:cNvPr id="4" name="Slide Number Placeholder 3"/>
          <p:cNvSpPr>
            <a:spLocks noGrp="1"/>
          </p:cNvSpPr>
          <p:nvPr>
            <p:ph type="sldNum" sz="quarter" idx="10"/>
          </p:nvPr>
        </p:nvSpPr>
        <p:spPr/>
        <p:txBody>
          <a:bodyPr/>
          <a:lstStyle/>
          <a:p>
            <a:fld id="{136E933A-E25A-B641-BB99-C761B9AE9828}"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1985692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Optimize</a:t>
            </a:r>
            <a:r>
              <a:rPr lang="en-US" baseline="0" dirty="0" smtClean="0"/>
              <a:t> = 40%</a:t>
            </a:r>
          </a:p>
          <a:p>
            <a:r>
              <a:rPr lang="en-US" baseline="0" dirty="0" smtClean="0"/>
              <a:t>Random = 10%</a:t>
            </a:r>
          </a:p>
          <a:p>
            <a:r>
              <a:rPr lang="en-US" baseline="0" dirty="0" smtClean="0"/>
              <a:t>BAU = 50%</a:t>
            </a:r>
            <a:endParaRPr lang="en-US" dirty="0"/>
          </a:p>
        </p:txBody>
      </p:sp>
      <p:sp>
        <p:nvSpPr>
          <p:cNvPr id="4" name="Slide Number Placeholder 3"/>
          <p:cNvSpPr>
            <a:spLocks noGrp="1"/>
          </p:cNvSpPr>
          <p:nvPr>
            <p:ph type="sldNum" sz="quarter" idx="10"/>
          </p:nvPr>
        </p:nvSpPr>
        <p:spPr/>
        <p:txBody>
          <a:bodyPr/>
          <a:lstStyle/>
          <a:p>
            <a:fld id="{136E933A-E25A-B641-BB99-C761B9AE9828}" type="slidenum">
              <a:rPr lang="uk-UA">
                <a:solidFill>
                  <a:prstClr val="black"/>
                </a:solidFill>
              </a:rPr>
              <a:pPr/>
              <a:t>11</a:t>
            </a:fld>
            <a:endParaRPr lang="uk-UA">
              <a:solidFill>
                <a:prstClr val="black"/>
              </a:solidFill>
            </a:endParaRPr>
          </a:p>
        </p:txBody>
      </p:sp>
    </p:spTree>
    <p:extLst>
      <p:ext uri="{BB962C8B-B14F-4D97-AF65-F5344CB8AC3E}">
        <p14:creationId xmlns:p14="http://schemas.microsoft.com/office/powerpoint/2010/main" val="4067520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228600" algn="l">
              <a:buClr>
                <a:srgbClr val="009DDC"/>
              </a:buClr>
            </a:pPr>
            <a:r>
              <a:rPr lang="en-US" sz="1050" dirty="0" smtClean="0">
                <a:solidFill>
                  <a:srgbClr val="00B050"/>
                </a:solidFill>
              </a:rPr>
              <a:t>MVP is not currently optimizing for anything other than room revenue – and we know this is a serious limitation given that we want to promote non-room-revenue actions such as achieving a level, enrolling in the credit card or engaging with program benefits. This is definitely on the MVP team’s roadmap and Lynne, I and others are helping get that prioritized.</a:t>
            </a:r>
          </a:p>
        </p:txBody>
      </p:sp>
      <p:sp>
        <p:nvSpPr>
          <p:cNvPr id="4" name="Slide Number Placeholder 3"/>
          <p:cNvSpPr>
            <a:spLocks noGrp="1"/>
          </p:cNvSpPr>
          <p:nvPr>
            <p:ph type="sldNum" sz="quarter" idx="10"/>
          </p:nvPr>
        </p:nvSpPr>
        <p:spPr/>
        <p:txBody>
          <a:bodyPr/>
          <a:lstStyle/>
          <a:p>
            <a:fld id="{136E933A-E25A-B641-BB99-C761B9AE9828}" type="slidenum">
              <a:rPr lang="en-US" smtClean="0"/>
              <a:t>12</a:t>
            </a:fld>
            <a:endParaRPr lang="en-US"/>
          </a:p>
        </p:txBody>
      </p:sp>
    </p:spTree>
    <p:extLst>
      <p:ext uri="{BB962C8B-B14F-4D97-AF65-F5344CB8AC3E}">
        <p14:creationId xmlns:p14="http://schemas.microsoft.com/office/powerpoint/2010/main" val="4192658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Comments:</a:t>
            </a:r>
          </a:p>
          <a:p>
            <a:r>
              <a:rPr lang="en-US" dirty="0" smtClean="0"/>
              <a:t>Hotel Specials (</a:t>
            </a:r>
            <a:r>
              <a:rPr lang="en-US" baseline="0" dirty="0" smtClean="0"/>
              <a:t>sweeps clicks may have impacted</a:t>
            </a:r>
            <a:r>
              <a:rPr lang="en-US" dirty="0" smtClean="0"/>
              <a:t> lower </a:t>
            </a:r>
            <a:r>
              <a:rPr lang="en-US" dirty="0" err="1" smtClean="0"/>
              <a:t>conv</a:t>
            </a:r>
            <a:r>
              <a:rPr lang="en-US" dirty="0" smtClean="0"/>
              <a:t>%; campaign </a:t>
            </a:r>
            <a:r>
              <a:rPr lang="en-US" dirty="0" err="1" smtClean="0"/>
              <a:t>conv</a:t>
            </a:r>
            <a:r>
              <a:rPr lang="en-US" dirty="0" smtClean="0"/>
              <a:t>%, room nights, revenue slightly</a:t>
            </a:r>
            <a:r>
              <a:rPr lang="en-US" baseline="0" dirty="0" smtClean="0"/>
              <a:t> below 12 month avg. in June)</a:t>
            </a:r>
            <a:endParaRPr lang="en-US" dirty="0" smtClean="0"/>
          </a:p>
          <a:p>
            <a:pPr lvl="1"/>
            <a:r>
              <a:rPr lang="en-US" dirty="0" smtClean="0"/>
              <a:t>Moments generated ~50% higher click volume and % of clicks than the Getaways 12-mo </a:t>
            </a:r>
            <a:r>
              <a:rPr lang="en-US" dirty="0" err="1" smtClean="0"/>
              <a:t>avg</a:t>
            </a:r>
            <a:r>
              <a:rPr lang="en-US" dirty="0" smtClean="0"/>
              <a:t> (which it replaced); contributed to high campaign CTO% (highest YTD)</a:t>
            </a:r>
          </a:p>
          <a:p>
            <a:pPr lvl="1"/>
            <a:r>
              <a:rPr lang="en-US" dirty="0" smtClean="0"/>
              <a:t>‘NBA Sweepstakes’ accounted for 64% of section clicks</a:t>
            </a:r>
          </a:p>
          <a:p>
            <a:pPr lvl="1"/>
            <a:r>
              <a:rPr lang="en-US" dirty="0" smtClean="0"/>
              <a:t>‘Billy Joel’ offer generated 16% of section clicks</a:t>
            </a:r>
          </a:p>
          <a:p>
            <a:r>
              <a:rPr lang="en-US" dirty="0" smtClean="0"/>
              <a:t>Incent redemption 2.0 launched</a:t>
            </a:r>
            <a:r>
              <a:rPr lang="en-US" baseline="0" dirty="0" smtClean="0"/>
              <a:t> 8/11</a:t>
            </a:r>
            <a:endParaRPr lang="en-US" dirty="0" smtClean="0"/>
          </a:p>
          <a:p>
            <a:r>
              <a:rPr lang="en-US" dirty="0" smtClean="0"/>
              <a:t>Factor</a:t>
            </a:r>
            <a:r>
              <a:rPr lang="en-US" baseline="0" dirty="0" smtClean="0"/>
              <a:t> how this type of solo and content impacts driving revenue and supporting room night goals</a:t>
            </a:r>
            <a:endParaRPr lang="en-US" dirty="0"/>
          </a:p>
        </p:txBody>
      </p:sp>
      <p:sp>
        <p:nvSpPr>
          <p:cNvPr id="4" name="Slide Number Placeholder 3"/>
          <p:cNvSpPr>
            <a:spLocks noGrp="1"/>
          </p:cNvSpPr>
          <p:nvPr>
            <p:ph type="sldNum" sz="quarter" idx="10"/>
          </p:nvPr>
        </p:nvSpPr>
        <p:spPr/>
        <p:txBody>
          <a:bodyPr/>
          <a:lstStyle/>
          <a:p>
            <a:fld id="{136E933A-E25A-B641-BB99-C761B9AE9828}" type="slidenum">
              <a:rPr lang="uk-UA" smtClean="0"/>
              <a:t>13</a:t>
            </a:fld>
            <a:endParaRPr lang="uk-UA"/>
          </a:p>
        </p:txBody>
      </p:sp>
    </p:spTree>
    <p:extLst>
      <p:ext uri="{BB962C8B-B14F-4D97-AF65-F5344CB8AC3E}">
        <p14:creationId xmlns:p14="http://schemas.microsoft.com/office/powerpoint/2010/main" val="41667545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 Id="rId3"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png"/><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png"/><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R + YLM Title">
    <p:spTree>
      <p:nvGrpSpPr>
        <p:cNvPr id="1" name=""/>
        <p:cNvGrpSpPr/>
        <p:nvPr/>
      </p:nvGrpSpPr>
      <p:grpSpPr>
        <a:xfrm>
          <a:off x="0" y="0"/>
          <a:ext cx="0" cy="0"/>
          <a:chOff x="0" y="0"/>
          <a:chExt cx="0" cy="0"/>
        </a:xfrm>
      </p:grpSpPr>
      <p:sp>
        <p:nvSpPr>
          <p:cNvPr id="7" name="Rectangle 6"/>
          <p:cNvSpPr/>
          <p:nvPr userDrawn="1"/>
        </p:nvSpPr>
        <p:spPr>
          <a:xfrm>
            <a:off x="138783" y="133041"/>
            <a:ext cx="8868289" cy="4883329"/>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noFill/>
              </a:ln>
              <a:solidFill>
                <a:schemeClr val="tx1"/>
              </a:solidFill>
            </a:endParaRPr>
          </a:p>
        </p:txBody>
      </p:sp>
      <p:sp>
        <p:nvSpPr>
          <p:cNvPr id="12" name="Rectangle 11"/>
          <p:cNvSpPr/>
          <p:nvPr userDrawn="1"/>
        </p:nvSpPr>
        <p:spPr>
          <a:xfrm>
            <a:off x="3645328" y="0"/>
            <a:ext cx="1841968" cy="12199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Text Placeholder 14"/>
          <p:cNvSpPr>
            <a:spLocks noGrp="1"/>
          </p:cNvSpPr>
          <p:nvPr>
            <p:ph type="body" sz="quarter" idx="10"/>
          </p:nvPr>
        </p:nvSpPr>
        <p:spPr>
          <a:xfrm>
            <a:off x="482388" y="2648263"/>
            <a:ext cx="8167850" cy="651579"/>
          </a:xfrm>
        </p:spPr>
        <p:txBody>
          <a:bodyPr>
            <a:normAutofit/>
          </a:bodyPr>
          <a:lstStyle>
            <a:lvl1pPr marL="0" indent="0" algn="ctr">
              <a:buNone/>
              <a:defRPr sz="3600" b="0" i="0" cap="all">
                <a:solidFill>
                  <a:srgbClr val="2196E1"/>
                </a:solidFill>
                <a:latin typeface="Open Sans"/>
                <a:cs typeface="Open San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7" name="Text Placeholder 16"/>
          <p:cNvSpPr>
            <a:spLocks noGrp="1"/>
          </p:cNvSpPr>
          <p:nvPr>
            <p:ph type="body" sz="quarter" idx="11"/>
          </p:nvPr>
        </p:nvSpPr>
        <p:spPr>
          <a:xfrm>
            <a:off x="1146044" y="3340601"/>
            <a:ext cx="6840537" cy="409214"/>
          </a:xfrm>
        </p:spPr>
        <p:txBody>
          <a:bodyPr>
            <a:normAutofit/>
          </a:bodyPr>
          <a:lstStyle>
            <a:lvl1pPr marL="0" indent="0" algn="ctr">
              <a:buNone/>
              <a:defRPr sz="2400">
                <a:solidFill>
                  <a:schemeClr val="tx1"/>
                </a:solidFill>
                <a:latin typeface="Open Sans Light"/>
                <a:cs typeface="Open Sans Ligh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pic>
        <p:nvPicPr>
          <p:cNvPr id="3" name="Picture 2" descr="YES_black.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20713" y="4571870"/>
            <a:ext cx="691198" cy="444500"/>
          </a:xfrm>
          <a:prstGeom prst="rect">
            <a:avLst/>
          </a:prstGeom>
        </p:spPr>
      </p:pic>
      <p:pic>
        <p:nvPicPr>
          <p:cNvPr id="4" name="Picture 3" descr="NEW Marriott Rewards logo_black-01.jpg"/>
          <p:cNvPicPr>
            <a:picLocks noChangeAspect="1"/>
          </p:cNvPicPr>
          <p:nvPr userDrawn="1"/>
        </p:nvPicPr>
        <p:blipFill rotWithShape="1">
          <a:blip r:embed="rId3">
            <a:extLst>
              <a:ext uri="{28A0092B-C50C-407E-A947-70E740481C1C}">
                <a14:useLocalDpi xmlns:a14="http://schemas.microsoft.com/office/drawing/2010/main" val="0"/>
              </a:ext>
            </a:extLst>
          </a:blip>
          <a:srcRect l="18784" t="26400" r="19275" b="27096"/>
          <a:stretch/>
        </p:blipFill>
        <p:spPr>
          <a:xfrm>
            <a:off x="3955413" y="283308"/>
            <a:ext cx="1221799" cy="593541"/>
          </a:xfrm>
          <a:prstGeom prst="rect">
            <a:avLst/>
          </a:prstGeom>
        </p:spPr>
      </p:pic>
      <p:pic>
        <p:nvPicPr>
          <p:cNvPr id="11" name="Picture 10" descr="pointer_3.png"/>
          <p:cNvPicPr>
            <a:picLocks noChangeAspect="1"/>
          </p:cNvPicPr>
          <p:nvPr userDrawn="1"/>
        </p:nvPicPr>
        <p:blipFill rotWithShape="1">
          <a:blip r:embed="rId4">
            <a:extLst>
              <a:ext uri="{28A0092B-C50C-407E-A947-70E740481C1C}">
                <a14:useLocalDpi xmlns:a14="http://schemas.microsoft.com/office/drawing/2010/main" val="0"/>
              </a:ext>
            </a:extLst>
          </a:blip>
          <a:srcRect t="21802"/>
          <a:stretch/>
        </p:blipFill>
        <p:spPr>
          <a:xfrm>
            <a:off x="3288217" y="0"/>
            <a:ext cx="2556190" cy="2608569"/>
          </a:xfrm>
          <a:prstGeom prst="rect">
            <a:avLst/>
          </a:prstGeom>
        </p:spPr>
      </p:pic>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R Title">
    <p:spTree>
      <p:nvGrpSpPr>
        <p:cNvPr id="1" name=""/>
        <p:cNvGrpSpPr/>
        <p:nvPr/>
      </p:nvGrpSpPr>
      <p:grpSpPr>
        <a:xfrm>
          <a:off x="0" y="0"/>
          <a:ext cx="0" cy="0"/>
          <a:chOff x="0" y="0"/>
          <a:chExt cx="0" cy="0"/>
        </a:xfrm>
      </p:grpSpPr>
      <p:sp>
        <p:nvSpPr>
          <p:cNvPr id="7" name="Rectangle 6"/>
          <p:cNvSpPr/>
          <p:nvPr userDrawn="1"/>
        </p:nvSpPr>
        <p:spPr>
          <a:xfrm>
            <a:off x="138783" y="133041"/>
            <a:ext cx="8868289" cy="4883329"/>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noFill/>
              </a:ln>
              <a:solidFill>
                <a:schemeClr val="tx1"/>
              </a:solidFill>
            </a:endParaRPr>
          </a:p>
        </p:txBody>
      </p:sp>
      <p:sp>
        <p:nvSpPr>
          <p:cNvPr id="12" name="Rectangle 11"/>
          <p:cNvSpPr/>
          <p:nvPr userDrawn="1"/>
        </p:nvSpPr>
        <p:spPr>
          <a:xfrm>
            <a:off x="3645328" y="0"/>
            <a:ext cx="1841968" cy="12199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Text Placeholder 14"/>
          <p:cNvSpPr>
            <a:spLocks noGrp="1"/>
          </p:cNvSpPr>
          <p:nvPr>
            <p:ph type="body" sz="quarter" idx="10"/>
          </p:nvPr>
        </p:nvSpPr>
        <p:spPr>
          <a:xfrm>
            <a:off x="482388" y="2648263"/>
            <a:ext cx="8167850" cy="651579"/>
          </a:xfrm>
        </p:spPr>
        <p:txBody>
          <a:bodyPr>
            <a:normAutofit/>
          </a:bodyPr>
          <a:lstStyle>
            <a:lvl1pPr marL="0" indent="0" algn="ctr">
              <a:buNone/>
              <a:defRPr sz="3600" b="0" i="0" cap="all">
                <a:solidFill>
                  <a:srgbClr val="2196E1"/>
                </a:solidFill>
                <a:latin typeface="Open Sans"/>
                <a:cs typeface="Open San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7" name="Text Placeholder 16"/>
          <p:cNvSpPr>
            <a:spLocks noGrp="1"/>
          </p:cNvSpPr>
          <p:nvPr>
            <p:ph type="body" sz="quarter" idx="11"/>
          </p:nvPr>
        </p:nvSpPr>
        <p:spPr>
          <a:xfrm>
            <a:off x="1146044" y="3340601"/>
            <a:ext cx="6840537" cy="409214"/>
          </a:xfrm>
        </p:spPr>
        <p:txBody>
          <a:bodyPr>
            <a:normAutofit/>
          </a:bodyPr>
          <a:lstStyle>
            <a:lvl1pPr marL="0" indent="0" algn="ctr">
              <a:buNone/>
              <a:defRPr sz="2400">
                <a:solidFill>
                  <a:schemeClr val="tx1"/>
                </a:solidFill>
                <a:latin typeface="Open Sans Light"/>
                <a:cs typeface="Open Sans Ligh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pic>
        <p:nvPicPr>
          <p:cNvPr id="4" name="Picture 3" descr="NEW Marriott Rewards logo_black-01.jpg"/>
          <p:cNvPicPr>
            <a:picLocks noChangeAspect="1"/>
          </p:cNvPicPr>
          <p:nvPr userDrawn="1"/>
        </p:nvPicPr>
        <p:blipFill rotWithShape="1">
          <a:blip r:embed="rId2">
            <a:extLst>
              <a:ext uri="{28A0092B-C50C-407E-A947-70E740481C1C}">
                <a14:useLocalDpi xmlns:a14="http://schemas.microsoft.com/office/drawing/2010/main" val="0"/>
              </a:ext>
            </a:extLst>
          </a:blip>
          <a:srcRect l="18784" t="26400" r="19275" b="27096"/>
          <a:stretch/>
        </p:blipFill>
        <p:spPr>
          <a:xfrm>
            <a:off x="3955413" y="283308"/>
            <a:ext cx="1221799" cy="593541"/>
          </a:xfrm>
          <a:prstGeom prst="rect">
            <a:avLst/>
          </a:prstGeom>
        </p:spPr>
      </p:pic>
      <p:pic>
        <p:nvPicPr>
          <p:cNvPr id="11" name="Picture 10" descr="pointer_3.png"/>
          <p:cNvPicPr>
            <a:picLocks noChangeAspect="1"/>
          </p:cNvPicPr>
          <p:nvPr userDrawn="1"/>
        </p:nvPicPr>
        <p:blipFill rotWithShape="1">
          <a:blip r:embed="rId3">
            <a:extLst>
              <a:ext uri="{28A0092B-C50C-407E-A947-70E740481C1C}">
                <a14:useLocalDpi xmlns:a14="http://schemas.microsoft.com/office/drawing/2010/main" val="0"/>
              </a:ext>
            </a:extLst>
          </a:blip>
          <a:srcRect t="21802"/>
          <a:stretch/>
        </p:blipFill>
        <p:spPr>
          <a:xfrm>
            <a:off x="3288217" y="0"/>
            <a:ext cx="2556190" cy="2608569"/>
          </a:xfrm>
          <a:prstGeom prst="rect">
            <a:avLst/>
          </a:prstGeom>
        </p:spPr>
      </p:pic>
    </p:spTree>
    <p:extLst>
      <p:ext uri="{BB962C8B-B14F-4D97-AF65-F5344CB8AC3E}">
        <p14:creationId xmlns:p14="http://schemas.microsoft.com/office/powerpoint/2010/main" val="4187227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C: MR ">
    <p:spTree>
      <p:nvGrpSpPr>
        <p:cNvPr id="1" name=""/>
        <p:cNvGrpSpPr/>
        <p:nvPr/>
      </p:nvGrpSpPr>
      <p:grpSpPr>
        <a:xfrm>
          <a:off x="0" y="0"/>
          <a:ext cx="0" cy="0"/>
          <a:chOff x="0" y="0"/>
          <a:chExt cx="0" cy="0"/>
        </a:xfrm>
      </p:grpSpPr>
      <p:sp>
        <p:nvSpPr>
          <p:cNvPr id="26" name="Rectangle 25"/>
          <p:cNvSpPr/>
          <p:nvPr userDrawn="1"/>
        </p:nvSpPr>
        <p:spPr>
          <a:xfrm>
            <a:off x="0" y="0"/>
            <a:ext cx="9144000" cy="5143500"/>
          </a:xfrm>
          <a:prstGeom prst="rect">
            <a:avLst/>
          </a:prstGeom>
          <a:solidFill>
            <a:srgbClr val="E7E9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 Placeholder 21"/>
          <p:cNvSpPr>
            <a:spLocks noGrp="1"/>
          </p:cNvSpPr>
          <p:nvPr>
            <p:ph type="body" sz="quarter" idx="13"/>
          </p:nvPr>
        </p:nvSpPr>
        <p:spPr>
          <a:xfrm>
            <a:off x="385763" y="572408"/>
            <a:ext cx="8242847" cy="561457"/>
          </a:xfrm>
        </p:spPr>
        <p:txBody>
          <a:bodyPr/>
          <a:lstStyle>
            <a:lvl1pPr marL="0" indent="0">
              <a:buNone/>
              <a:defRPr b="0" i="0" cap="all">
                <a:solidFill>
                  <a:srgbClr val="2196E1"/>
                </a:solidFill>
                <a:latin typeface="Open Sans"/>
              </a:defRPr>
            </a:lvl1pPr>
          </a:lstStyle>
          <a:p>
            <a:pPr lvl="0"/>
            <a:r>
              <a:rPr lang="en-US"/>
              <a:t>Click to edit Master text styles</a:t>
            </a:r>
          </a:p>
        </p:txBody>
      </p:sp>
      <p:sp>
        <p:nvSpPr>
          <p:cNvPr id="24" name="Text Placeholder 23"/>
          <p:cNvSpPr>
            <a:spLocks noGrp="1"/>
          </p:cNvSpPr>
          <p:nvPr>
            <p:ph type="body" sz="quarter" idx="14"/>
          </p:nvPr>
        </p:nvSpPr>
        <p:spPr>
          <a:xfrm>
            <a:off x="385762" y="1156384"/>
            <a:ext cx="8242847" cy="3175000"/>
          </a:xfrm>
        </p:spPr>
        <p:txBody>
          <a:bodyPr/>
          <a:lstStyle>
            <a:lvl1pPr marL="342900" indent="-342900">
              <a:buClr>
                <a:srgbClr val="2196E1"/>
              </a:buClr>
              <a:buSzPct val="120000"/>
              <a:buFontTx/>
              <a:buBlip>
                <a:blip r:embed="rId2"/>
              </a:buBlip>
              <a:defRPr sz="2400" baseline="0">
                <a:solidFill>
                  <a:schemeClr val="tx1"/>
                </a:solidFill>
                <a:latin typeface="Open Sans Light"/>
                <a:cs typeface="Open Sans Light"/>
              </a:defRPr>
            </a:lvl1pPr>
            <a:lvl2pPr marL="742950" indent="-285750">
              <a:buClr>
                <a:srgbClr val="2196E1"/>
              </a:buClr>
              <a:buSzPct val="80000"/>
              <a:buFont typeface="Courier New"/>
              <a:buChar char="o"/>
              <a:defRPr sz="1800" baseline="0">
                <a:latin typeface="Open Sans Light"/>
                <a:cs typeface="Open Sans Light"/>
              </a:defRPr>
            </a:lvl2pPr>
            <a:lvl3pPr marL="1143000" indent="-228600">
              <a:buClr>
                <a:srgbClr val="B3B300"/>
              </a:buClr>
              <a:buFont typeface="Wingdings" charset="2"/>
              <a:buChar char="§"/>
              <a:defRPr sz="1800" baseline="0">
                <a:latin typeface="Open Sans Light"/>
                <a:cs typeface="Open Sans Light"/>
              </a:defRPr>
            </a:lvl3pPr>
            <a:lvl4pPr marL="1600200" indent="-228600">
              <a:buClr>
                <a:srgbClr val="B3B300"/>
              </a:buClr>
              <a:buFont typeface="Arial"/>
              <a:buChar char="•"/>
              <a:defRPr sz="1400" baseline="0">
                <a:latin typeface="Open Sans Light"/>
                <a:cs typeface="Open Sans Light"/>
              </a:defRPr>
            </a:lvl4pPr>
            <a:lvl5pPr>
              <a:defRPr sz="1800" baseline="0">
                <a:latin typeface="Open Sans"/>
              </a:defRPr>
            </a:lvl5pPr>
          </a:lstStyle>
          <a:p>
            <a:pPr lvl="0"/>
            <a:r>
              <a:rPr lang="en-US"/>
              <a:t>Click to edit Master text styles</a:t>
            </a:r>
          </a:p>
        </p:txBody>
      </p:sp>
      <p:pic>
        <p:nvPicPr>
          <p:cNvPr id="4" name="Picture 3" descr="MR_logo_grey.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31287" y="4731667"/>
            <a:ext cx="708415" cy="332955"/>
          </a:xfrm>
          <a:prstGeom prst="rect">
            <a:avLst/>
          </a:prstGeom>
        </p:spPr>
      </p:pic>
    </p:spTree>
    <p:extLst>
      <p:ext uri="{BB962C8B-B14F-4D97-AF65-F5344CB8AC3E}">
        <p14:creationId xmlns:p14="http://schemas.microsoft.com/office/powerpoint/2010/main" val="1434865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ndard Content: MR">
    <p:spTree>
      <p:nvGrpSpPr>
        <p:cNvPr id="1" name=""/>
        <p:cNvGrpSpPr/>
        <p:nvPr/>
      </p:nvGrpSpPr>
      <p:grpSpPr>
        <a:xfrm>
          <a:off x="0" y="0"/>
          <a:ext cx="0" cy="0"/>
          <a:chOff x="0" y="0"/>
          <a:chExt cx="0" cy="0"/>
        </a:xfrm>
      </p:grpSpPr>
      <p:cxnSp>
        <p:nvCxnSpPr>
          <p:cNvPr id="13" name="Straight Connector 12"/>
          <p:cNvCxnSpPr/>
          <p:nvPr userDrawn="1"/>
        </p:nvCxnSpPr>
        <p:spPr>
          <a:xfrm>
            <a:off x="294834" y="322219"/>
            <a:ext cx="8640800" cy="0"/>
          </a:xfrm>
          <a:prstGeom prst="line">
            <a:avLst/>
          </a:prstGeom>
          <a:ln w="9525"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0"/>
          </p:nvPr>
        </p:nvSpPr>
        <p:spPr>
          <a:xfrm>
            <a:off x="385547" y="-5879"/>
            <a:ext cx="6996348" cy="316760"/>
          </a:xfrm>
        </p:spPr>
        <p:txBody>
          <a:bodyPr>
            <a:normAutofit/>
          </a:bodyPr>
          <a:lstStyle>
            <a:lvl1pPr marL="0" indent="0">
              <a:buNone/>
              <a:defRPr sz="1400" cap="all">
                <a:latin typeface="Open Sans"/>
                <a:cs typeface="Open Sans"/>
              </a:defRPr>
            </a:lvl1pPr>
          </a:lstStyle>
          <a:p>
            <a:pPr lvl="0"/>
            <a:r>
              <a:rPr lang="en-US"/>
              <a:t>Click to edit Master text styles</a:t>
            </a:r>
          </a:p>
        </p:txBody>
      </p:sp>
      <p:sp>
        <p:nvSpPr>
          <p:cNvPr id="16" name="Slide Number Placeholder 6"/>
          <p:cNvSpPr>
            <a:spLocks noGrp="1"/>
          </p:cNvSpPr>
          <p:nvPr>
            <p:ph type="sldNum" sz="quarter" idx="12"/>
          </p:nvPr>
        </p:nvSpPr>
        <p:spPr>
          <a:xfrm>
            <a:off x="-136081" y="-45355"/>
            <a:ext cx="544304" cy="351498"/>
          </a:xfrm>
        </p:spPr>
        <p:txBody>
          <a:bodyPr/>
          <a:lstStyle>
            <a:lvl1pPr algn="ctr">
              <a:defRPr b="1">
                <a:solidFill>
                  <a:srgbClr val="2196E1"/>
                </a:solidFill>
                <a:latin typeface="Open Sans"/>
                <a:cs typeface="Open Sans"/>
              </a:defRPr>
            </a:lvl1pPr>
          </a:lstStyle>
          <a:p>
            <a:fld id="{E0A67975-8775-DF44-8226-965E8C4F303F}" type="slidenum">
              <a:rPr lang="en-US"/>
              <a:pPr/>
              <a:t>‹#›</a:t>
            </a:fld>
            <a:endParaRPr lang="en-US"/>
          </a:p>
        </p:txBody>
      </p:sp>
      <p:sp>
        <p:nvSpPr>
          <p:cNvPr id="22" name="Text Placeholder 21"/>
          <p:cNvSpPr>
            <a:spLocks noGrp="1"/>
          </p:cNvSpPr>
          <p:nvPr>
            <p:ph type="body" sz="quarter" idx="13"/>
          </p:nvPr>
        </p:nvSpPr>
        <p:spPr>
          <a:xfrm>
            <a:off x="385763" y="572408"/>
            <a:ext cx="8549871" cy="561457"/>
          </a:xfrm>
        </p:spPr>
        <p:txBody>
          <a:bodyPr/>
          <a:lstStyle>
            <a:lvl1pPr marL="0" indent="0">
              <a:buNone/>
              <a:defRPr b="0" i="0" cap="all">
                <a:solidFill>
                  <a:srgbClr val="2196E1"/>
                </a:solidFill>
                <a:latin typeface="Open Sans"/>
              </a:defRPr>
            </a:lvl1pPr>
          </a:lstStyle>
          <a:p>
            <a:pPr lvl="0"/>
            <a:r>
              <a:rPr lang="en-US"/>
              <a:t>Click to edit Master text styles</a:t>
            </a:r>
          </a:p>
        </p:txBody>
      </p:sp>
      <p:pic>
        <p:nvPicPr>
          <p:cNvPr id="9" name="Picture 8" descr="pointer_blue.png"/>
          <p:cNvPicPr>
            <a:picLocks noChangeAspect="1"/>
          </p:cNvPicPr>
          <p:nvPr userDrawn="1"/>
        </p:nvPicPr>
        <p:blipFill rotWithShape="1">
          <a:blip r:embed="rId2">
            <a:extLst>
              <a:ext uri="{28A0092B-C50C-407E-A947-70E740481C1C}">
                <a14:useLocalDpi xmlns:a14="http://schemas.microsoft.com/office/drawing/2010/main" val="0"/>
              </a:ext>
            </a:extLst>
          </a:blip>
          <a:srcRect l="28669" t="20134"/>
          <a:stretch/>
        </p:blipFill>
        <p:spPr>
          <a:xfrm>
            <a:off x="0" y="-5879"/>
            <a:ext cx="419567" cy="613052"/>
          </a:xfrm>
          <a:prstGeom prst="rect">
            <a:avLst/>
          </a:prstGeom>
        </p:spPr>
      </p:pic>
      <p:sp>
        <p:nvSpPr>
          <p:cNvPr id="24" name="Text Placeholder 23"/>
          <p:cNvSpPr>
            <a:spLocks noGrp="1"/>
          </p:cNvSpPr>
          <p:nvPr>
            <p:ph type="body" sz="quarter" idx="14"/>
          </p:nvPr>
        </p:nvSpPr>
        <p:spPr>
          <a:xfrm>
            <a:off x="385763" y="1156384"/>
            <a:ext cx="8550275" cy="3175000"/>
          </a:xfrm>
        </p:spPr>
        <p:txBody>
          <a:bodyPr/>
          <a:lstStyle>
            <a:lvl1pPr>
              <a:buClr>
                <a:srgbClr val="2196E1"/>
              </a:buClr>
              <a:defRPr sz="2400" baseline="0">
                <a:solidFill>
                  <a:schemeClr val="tx1"/>
                </a:solidFill>
                <a:latin typeface="Open Sans Light"/>
                <a:cs typeface="Open Sans Light"/>
              </a:defRPr>
            </a:lvl1pPr>
            <a:lvl2pPr marL="742950" indent="-285750">
              <a:buClr>
                <a:srgbClr val="2196E1"/>
              </a:buClr>
              <a:buSzPct val="80000"/>
              <a:buFont typeface="Courier New"/>
              <a:buChar char="o"/>
              <a:defRPr sz="1800" baseline="0">
                <a:latin typeface="Open Sans Light"/>
                <a:cs typeface="Open Sans Light"/>
              </a:defRPr>
            </a:lvl2pPr>
            <a:lvl3pPr marL="1143000" indent="-228600">
              <a:buClr>
                <a:srgbClr val="B3B300"/>
              </a:buClr>
              <a:buFont typeface="Wingdings" charset="2"/>
              <a:buChar char="§"/>
              <a:defRPr sz="1800" baseline="0">
                <a:latin typeface="Open Sans Light"/>
                <a:cs typeface="Open Sans Light"/>
              </a:defRPr>
            </a:lvl3pPr>
            <a:lvl4pPr marL="1600200" indent="-228600">
              <a:buClr>
                <a:srgbClr val="B3B300"/>
              </a:buClr>
              <a:buFont typeface="Arial"/>
              <a:buChar char="•"/>
              <a:defRPr sz="1400" baseline="0">
                <a:latin typeface="Open Sans Light"/>
                <a:cs typeface="Open Sans Light"/>
              </a:defRPr>
            </a:lvl4pPr>
            <a:lvl5pPr>
              <a:defRPr sz="1800" baseline="0">
                <a:latin typeface="Open Sans"/>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7" name="Picture 16" descr="MR_logo_grey.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31287" y="4731667"/>
            <a:ext cx="708415" cy="332955"/>
          </a:xfrm>
          <a:prstGeom prst="rect">
            <a:avLst/>
          </a:prstGeom>
        </p:spPr>
      </p:pic>
    </p:spTree>
    <p:extLst>
      <p:ext uri="{BB962C8B-B14F-4D97-AF65-F5344CB8AC3E}">
        <p14:creationId xmlns:p14="http://schemas.microsoft.com/office/powerpoint/2010/main" val="3933642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debar Content: MR">
    <p:spTree>
      <p:nvGrpSpPr>
        <p:cNvPr id="1" name=""/>
        <p:cNvGrpSpPr/>
        <p:nvPr/>
      </p:nvGrpSpPr>
      <p:grpSpPr>
        <a:xfrm>
          <a:off x="0" y="0"/>
          <a:ext cx="0" cy="0"/>
          <a:chOff x="0" y="0"/>
          <a:chExt cx="0" cy="0"/>
        </a:xfrm>
      </p:grpSpPr>
      <p:cxnSp>
        <p:nvCxnSpPr>
          <p:cNvPr id="13" name="Straight Connector 12"/>
          <p:cNvCxnSpPr/>
          <p:nvPr userDrawn="1"/>
        </p:nvCxnSpPr>
        <p:spPr>
          <a:xfrm>
            <a:off x="294834" y="322219"/>
            <a:ext cx="8640800" cy="0"/>
          </a:xfrm>
          <a:prstGeom prst="line">
            <a:avLst/>
          </a:prstGeom>
          <a:ln w="9525"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0"/>
          </p:nvPr>
        </p:nvSpPr>
        <p:spPr>
          <a:xfrm>
            <a:off x="385547" y="-5879"/>
            <a:ext cx="6996348" cy="316760"/>
          </a:xfrm>
        </p:spPr>
        <p:txBody>
          <a:bodyPr>
            <a:normAutofit/>
          </a:bodyPr>
          <a:lstStyle>
            <a:lvl1pPr marL="0" indent="0">
              <a:buNone/>
              <a:defRPr sz="1400" cap="all">
                <a:latin typeface="Open Sans"/>
                <a:cs typeface="Open Sans"/>
              </a:defRPr>
            </a:lvl1pPr>
          </a:lstStyle>
          <a:p>
            <a:pPr lvl="0"/>
            <a:r>
              <a:rPr lang="en-US"/>
              <a:t>Click to edit Master text styles</a:t>
            </a:r>
          </a:p>
        </p:txBody>
      </p:sp>
      <p:sp>
        <p:nvSpPr>
          <p:cNvPr id="16" name="Slide Number Placeholder 6"/>
          <p:cNvSpPr>
            <a:spLocks noGrp="1"/>
          </p:cNvSpPr>
          <p:nvPr>
            <p:ph type="sldNum" sz="quarter" idx="12"/>
          </p:nvPr>
        </p:nvSpPr>
        <p:spPr>
          <a:xfrm>
            <a:off x="-136081" y="-45355"/>
            <a:ext cx="544304" cy="351498"/>
          </a:xfrm>
        </p:spPr>
        <p:txBody>
          <a:bodyPr/>
          <a:lstStyle>
            <a:lvl1pPr algn="ctr">
              <a:defRPr b="1">
                <a:solidFill>
                  <a:srgbClr val="2196E1"/>
                </a:solidFill>
                <a:latin typeface="Open Sans"/>
                <a:cs typeface="Open Sans"/>
              </a:defRPr>
            </a:lvl1pPr>
          </a:lstStyle>
          <a:p>
            <a:fld id="{E0A67975-8775-DF44-8226-965E8C4F303F}" type="slidenum">
              <a:rPr lang="en-US"/>
              <a:pPr/>
              <a:t>‹#›</a:t>
            </a:fld>
            <a:endParaRPr lang="en-US"/>
          </a:p>
        </p:txBody>
      </p:sp>
      <p:sp>
        <p:nvSpPr>
          <p:cNvPr id="22" name="Text Placeholder 21"/>
          <p:cNvSpPr>
            <a:spLocks noGrp="1"/>
          </p:cNvSpPr>
          <p:nvPr>
            <p:ph type="body" sz="quarter" idx="13"/>
          </p:nvPr>
        </p:nvSpPr>
        <p:spPr>
          <a:xfrm>
            <a:off x="385763" y="572408"/>
            <a:ext cx="5590225" cy="1071698"/>
          </a:xfrm>
        </p:spPr>
        <p:txBody>
          <a:bodyPr/>
          <a:lstStyle>
            <a:lvl1pPr marL="0" indent="0">
              <a:buNone/>
              <a:defRPr b="0" i="0" cap="all">
                <a:solidFill>
                  <a:srgbClr val="2196E1"/>
                </a:solidFill>
                <a:latin typeface="Open Sans"/>
              </a:defRPr>
            </a:lvl1pPr>
          </a:lstStyle>
          <a:p>
            <a:pPr lvl="0"/>
            <a:r>
              <a:rPr lang="en-US"/>
              <a:t>Click to edit Master text styles</a:t>
            </a:r>
          </a:p>
        </p:txBody>
      </p:sp>
      <p:pic>
        <p:nvPicPr>
          <p:cNvPr id="9" name="Picture 8" descr="pointer_blue.png"/>
          <p:cNvPicPr>
            <a:picLocks noChangeAspect="1"/>
          </p:cNvPicPr>
          <p:nvPr userDrawn="1"/>
        </p:nvPicPr>
        <p:blipFill rotWithShape="1">
          <a:blip r:embed="rId2">
            <a:extLst>
              <a:ext uri="{28A0092B-C50C-407E-A947-70E740481C1C}">
                <a14:useLocalDpi xmlns:a14="http://schemas.microsoft.com/office/drawing/2010/main" val="0"/>
              </a:ext>
            </a:extLst>
          </a:blip>
          <a:srcRect l="28669" t="20134"/>
          <a:stretch/>
        </p:blipFill>
        <p:spPr>
          <a:xfrm>
            <a:off x="0" y="-5879"/>
            <a:ext cx="419567" cy="613052"/>
          </a:xfrm>
          <a:prstGeom prst="rect">
            <a:avLst/>
          </a:prstGeom>
        </p:spPr>
      </p:pic>
      <p:sp>
        <p:nvSpPr>
          <p:cNvPr id="24" name="Text Placeholder 23"/>
          <p:cNvSpPr>
            <a:spLocks noGrp="1"/>
          </p:cNvSpPr>
          <p:nvPr>
            <p:ph type="body" sz="quarter" idx="14" hasCustomPrompt="1"/>
          </p:nvPr>
        </p:nvSpPr>
        <p:spPr>
          <a:xfrm>
            <a:off x="6771686" y="572408"/>
            <a:ext cx="2233908" cy="3175000"/>
          </a:xfrm>
        </p:spPr>
        <p:txBody>
          <a:bodyPr/>
          <a:lstStyle>
            <a:lvl1pPr>
              <a:buClr>
                <a:srgbClr val="2196E1"/>
              </a:buClr>
              <a:defRPr sz="1800" baseline="0">
                <a:solidFill>
                  <a:schemeClr val="tx1"/>
                </a:solidFill>
                <a:latin typeface="Open Sans Light"/>
                <a:cs typeface="Open Sans Light"/>
              </a:defRPr>
            </a:lvl1pPr>
            <a:lvl2pPr marL="742950" indent="-285750">
              <a:buClr>
                <a:srgbClr val="2196E1"/>
              </a:buClr>
              <a:buSzPct val="80000"/>
              <a:buFont typeface="Courier New"/>
              <a:buChar char="o"/>
              <a:defRPr sz="1800" baseline="0">
                <a:latin typeface="Open Sans Light"/>
                <a:cs typeface="Open Sans Light"/>
              </a:defRPr>
            </a:lvl2pPr>
            <a:lvl3pPr marL="1143000" indent="-228600">
              <a:buClr>
                <a:srgbClr val="B3B300"/>
              </a:buClr>
              <a:buFont typeface="Wingdings" charset="2"/>
              <a:buChar char="§"/>
              <a:defRPr sz="1400" baseline="0">
                <a:latin typeface="Open Sans Light"/>
                <a:cs typeface="Open Sans Light"/>
              </a:defRPr>
            </a:lvl3pPr>
            <a:lvl4pPr marL="1600200" indent="-228600">
              <a:buClr>
                <a:srgbClr val="B3B300"/>
              </a:buClr>
              <a:buFont typeface="Arial"/>
              <a:buChar char="•"/>
              <a:defRPr sz="1400" baseline="0">
                <a:latin typeface="Open Sans Light"/>
                <a:cs typeface="Open Sans Light"/>
              </a:defRPr>
            </a:lvl4pPr>
            <a:lvl5pPr>
              <a:defRPr sz="1800" baseline="0">
                <a:latin typeface="Open Sans"/>
              </a:defRPr>
            </a:lvl5pPr>
          </a:lstStyle>
          <a:p>
            <a:pPr lvl="0"/>
            <a:r>
              <a:rPr lang="en-US"/>
              <a:t>Second level</a:t>
            </a:r>
          </a:p>
          <a:p>
            <a:pPr lvl="1"/>
            <a:r>
              <a:rPr lang="en-US"/>
              <a:t>Third level</a:t>
            </a:r>
          </a:p>
          <a:p>
            <a:pPr lvl="2"/>
            <a:r>
              <a:rPr lang="en-US"/>
              <a:t>Fourth level</a:t>
            </a:r>
          </a:p>
        </p:txBody>
      </p:sp>
      <p:cxnSp>
        <p:nvCxnSpPr>
          <p:cNvPr id="3" name="Straight Connector 2"/>
          <p:cNvCxnSpPr/>
          <p:nvPr userDrawn="1"/>
        </p:nvCxnSpPr>
        <p:spPr>
          <a:xfrm>
            <a:off x="6633688" y="322219"/>
            <a:ext cx="0" cy="4621437"/>
          </a:xfrm>
          <a:prstGeom prst="line">
            <a:avLst/>
          </a:prstGeom>
          <a:ln w="9525" cmpd="sng">
            <a:gradFill flip="none" rotWithShape="1">
              <a:gsLst>
                <a:gs pos="22000">
                  <a:schemeClr val="tx1"/>
                </a:gs>
                <a:gs pos="96000">
                  <a:prstClr val="white"/>
                </a:gs>
              </a:gsLst>
              <a:lin ang="5400000" scaled="0"/>
              <a:tileRect/>
            </a:gradFill>
          </a:ln>
          <a:effectLst/>
        </p:spPr>
        <p:style>
          <a:lnRef idx="2">
            <a:schemeClr val="accent1"/>
          </a:lnRef>
          <a:fillRef idx="0">
            <a:schemeClr val="accent1"/>
          </a:fillRef>
          <a:effectRef idx="1">
            <a:schemeClr val="accent1"/>
          </a:effectRef>
          <a:fontRef idx="minor">
            <a:schemeClr val="tx1"/>
          </a:fontRef>
        </p:style>
      </p:cxnSp>
      <p:pic>
        <p:nvPicPr>
          <p:cNvPr id="18" name="Picture 17" descr="MR_logo_grey.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31287" y="4731667"/>
            <a:ext cx="708415" cy="332955"/>
          </a:xfrm>
          <a:prstGeom prst="rect">
            <a:avLst/>
          </a:prstGeom>
        </p:spPr>
      </p:pic>
    </p:spTree>
    <p:extLst>
      <p:ext uri="{BB962C8B-B14F-4D97-AF65-F5344CB8AC3E}">
        <p14:creationId xmlns:p14="http://schemas.microsoft.com/office/powerpoint/2010/main" val="2550005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divider Slide: Graphic 1">
    <p:spTree>
      <p:nvGrpSpPr>
        <p:cNvPr id="1" name=""/>
        <p:cNvGrpSpPr/>
        <p:nvPr/>
      </p:nvGrpSpPr>
      <p:grpSpPr>
        <a:xfrm>
          <a:off x="0" y="0"/>
          <a:ext cx="0" cy="0"/>
          <a:chOff x="0" y="0"/>
          <a:chExt cx="0" cy="0"/>
        </a:xfrm>
      </p:grpSpPr>
      <p:pic>
        <p:nvPicPr>
          <p:cNvPr id="2" name="Picture 1" descr="graphic_slide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53769" cy="5163038"/>
          </a:xfrm>
          <a:prstGeom prst="rect">
            <a:avLst/>
          </a:prstGeom>
        </p:spPr>
      </p:pic>
      <p:pic>
        <p:nvPicPr>
          <p:cNvPr id="7" name="Picture 6" descr="NEW Marriott Rewards logo_blac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31287" y="4729490"/>
            <a:ext cx="708415" cy="333261"/>
          </a:xfrm>
          <a:prstGeom prst="rect">
            <a:avLst/>
          </a:prstGeom>
        </p:spPr>
      </p:pic>
      <p:sp>
        <p:nvSpPr>
          <p:cNvPr id="22" name="Text Placeholder 21"/>
          <p:cNvSpPr>
            <a:spLocks noGrp="1"/>
          </p:cNvSpPr>
          <p:nvPr>
            <p:ph type="body" sz="quarter" idx="13"/>
          </p:nvPr>
        </p:nvSpPr>
        <p:spPr>
          <a:xfrm>
            <a:off x="631545" y="1184696"/>
            <a:ext cx="7893740" cy="1502567"/>
          </a:xfrm>
        </p:spPr>
        <p:txBody>
          <a:bodyPr>
            <a:normAutofit/>
          </a:bodyPr>
          <a:lstStyle>
            <a:lvl1pPr marL="0" indent="0" algn="ctr">
              <a:buNone/>
              <a:defRPr sz="3600" b="0" i="0" cap="all">
                <a:solidFill>
                  <a:schemeClr val="bg1"/>
                </a:solidFill>
                <a:latin typeface="Open Sans"/>
              </a:defRPr>
            </a:lvl1pPr>
          </a:lstStyle>
          <a:p>
            <a:pPr lvl="0"/>
            <a:r>
              <a:rPr lang="en-US"/>
              <a:t>Click to edit Master text styles</a:t>
            </a:r>
          </a:p>
        </p:txBody>
      </p:sp>
    </p:spTree>
    <p:extLst>
      <p:ext uri="{BB962C8B-B14F-4D97-AF65-F5344CB8AC3E}">
        <p14:creationId xmlns:p14="http://schemas.microsoft.com/office/powerpoint/2010/main" val="1123143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divider Slide: Graphic 2">
    <p:spTree>
      <p:nvGrpSpPr>
        <p:cNvPr id="1" name=""/>
        <p:cNvGrpSpPr/>
        <p:nvPr/>
      </p:nvGrpSpPr>
      <p:grpSpPr>
        <a:xfrm>
          <a:off x="0" y="0"/>
          <a:ext cx="0" cy="0"/>
          <a:chOff x="0" y="0"/>
          <a:chExt cx="0" cy="0"/>
        </a:xfrm>
      </p:grpSpPr>
      <p:pic>
        <p:nvPicPr>
          <p:cNvPr id="3" name="Picture 2" descr="graphic_slide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53769" cy="5163038"/>
          </a:xfrm>
          <a:prstGeom prst="rect">
            <a:avLst/>
          </a:prstGeom>
        </p:spPr>
      </p:pic>
      <p:pic>
        <p:nvPicPr>
          <p:cNvPr id="11" name="Picture 10" descr="NEW Marriott Rewards logo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31287" y="4726595"/>
            <a:ext cx="708415" cy="333262"/>
          </a:xfrm>
          <a:prstGeom prst="rect">
            <a:avLst/>
          </a:prstGeom>
        </p:spPr>
      </p:pic>
      <p:sp>
        <p:nvSpPr>
          <p:cNvPr id="22" name="Text Placeholder 21"/>
          <p:cNvSpPr>
            <a:spLocks noGrp="1"/>
          </p:cNvSpPr>
          <p:nvPr>
            <p:ph type="body" sz="quarter" idx="13"/>
          </p:nvPr>
        </p:nvSpPr>
        <p:spPr>
          <a:xfrm>
            <a:off x="631545" y="1184696"/>
            <a:ext cx="7893740" cy="1502567"/>
          </a:xfrm>
        </p:spPr>
        <p:txBody>
          <a:bodyPr>
            <a:normAutofit/>
          </a:bodyPr>
          <a:lstStyle>
            <a:lvl1pPr marL="0" indent="0" algn="ctr">
              <a:buNone/>
              <a:defRPr sz="3600" b="0" i="0" cap="all">
                <a:solidFill>
                  <a:schemeClr val="bg1"/>
                </a:solidFill>
                <a:latin typeface="Open Sans"/>
              </a:defRPr>
            </a:lvl1pPr>
          </a:lstStyle>
          <a:p>
            <a:pPr lvl="0"/>
            <a:r>
              <a:rPr lang="en-US"/>
              <a:t>Click to edit Master text styles</a:t>
            </a:r>
          </a:p>
        </p:txBody>
      </p:sp>
    </p:spTree>
    <p:extLst>
      <p:ext uri="{BB962C8B-B14F-4D97-AF65-F5344CB8AC3E}">
        <p14:creationId xmlns:p14="http://schemas.microsoft.com/office/powerpoint/2010/main" val="2591958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divider Slide: Graphic 3">
    <p:spTree>
      <p:nvGrpSpPr>
        <p:cNvPr id="1" name=""/>
        <p:cNvGrpSpPr/>
        <p:nvPr/>
      </p:nvGrpSpPr>
      <p:grpSpPr>
        <a:xfrm>
          <a:off x="0" y="0"/>
          <a:ext cx="0" cy="0"/>
          <a:chOff x="0" y="0"/>
          <a:chExt cx="0" cy="0"/>
        </a:xfrm>
      </p:grpSpPr>
      <p:pic>
        <p:nvPicPr>
          <p:cNvPr id="3" name="Picture 2" descr="graphic_slide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53269"/>
          </a:xfrm>
          <a:prstGeom prst="rect">
            <a:avLst/>
          </a:prstGeom>
        </p:spPr>
      </p:pic>
      <p:sp>
        <p:nvSpPr>
          <p:cNvPr id="22" name="Text Placeholder 21"/>
          <p:cNvSpPr>
            <a:spLocks noGrp="1"/>
          </p:cNvSpPr>
          <p:nvPr>
            <p:ph type="body" sz="quarter" idx="13"/>
          </p:nvPr>
        </p:nvSpPr>
        <p:spPr>
          <a:xfrm>
            <a:off x="631545" y="1184696"/>
            <a:ext cx="7893740" cy="1502567"/>
          </a:xfrm>
        </p:spPr>
        <p:txBody>
          <a:bodyPr>
            <a:normAutofit/>
          </a:bodyPr>
          <a:lstStyle>
            <a:lvl1pPr marL="0" indent="0" algn="ctr">
              <a:buNone/>
              <a:defRPr sz="3600" b="0" i="0" cap="all">
                <a:solidFill>
                  <a:schemeClr val="tx1"/>
                </a:solidFill>
                <a:latin typeface="Open Sans"/>
              </a:defRPr>
            </a:lvl1pPr>
          </a:lstStyle>
          <a:p>
            <a:pPr lvl="0"/>
            <a:r>
              <a:rPr lang="en-US"/>
              <a:t>Click to edit Master text styles</a:t>
            </a:r>
          </a:p>
        </p:txBody>
      </p:sp>
      <p:pic>
        <p:nvPicPr>
          <p:cNvPr id="9" name="Picture 8" descr="NEW Marriott Rewards logo_blac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31287" y="4729490"/>
            <a:ext cx="708415" cy="333261"/>
          </a:xfrm>
          <a:prstGeom prst="rect">
            <a:avLst/>
          </a:prstGeom>
        </p:spPr>
      </p:pic>
    </p:spTree>
    <p:extLst>
      <p:ext uri="{BB962C8B-B14F-4D97-AF65-F5344CB8AC3E}">
        <p14:creationId xmlns:p14="http://schemas.microsoft.com/office/powerpoint/2010/main" val="311105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p:cNvSpPr/>
          <p:nvPr userDrawn="1"/>
        </p:nvSpPr>
        <p:spPr>
          <a:xfrm>
            <a:off x="132168" y="126427"/>
            <a:ext cx="8868289" cy="4883329"/>
          </a:xfrm>
          <a:prstGeom prst="rect">
            <a:avLst/>
          </a:prstGeom>
          <a:solidFill>
            <a:srgbClr val="2C42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noFill/>
              </a:ln>
              <a:solidFill>
                <a:schemeClr val="tx1"/>
              </a:solidFill>
            </a:endParaRPr>
          </a:p>
        </p:txBody>
      </p:sp>
      <p:sp>
        <p:nvSpPr>
          <p:cNvPr id="12" name="Rectangle 11"/>
          <p:cNvSpPr/>
          <p:nvPr userDrawn="1"/>
        </p:nvSpPr>
        <p:spPr>
          <a:xfrm>
            <a:off x="3568181" y="0"/>
            <a:ext cx="1841968" cy="1219941"/>
          </a:xfrm>
          <a:prstGeom prst="rect">
            <a:avLst/>
          </a:prstGeom>
          <a:solidFill>
            <a:srgbClr val="2C42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3" name="Picture 12" descr="NEW Marriott Rewards 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4654" y="265017"/>
            <a:ext cx="1215982" cy="572037"/>
          </a:xfrm>
          <a:prstGeom prst="rect">
            <a:avLst/>
          </a:prstGeom>
        </p:spPr>
      </p:pic>
      <p:sp>
        <p:nvSpPr>
          <p:cNvPr id="15" name="Text Placeholder 14"/>
          <p:cNvSpPr>
            <a:spLocks noGrp="1"/>
          </p:cNvSpPr>
          <p:nvPr>
            <p:ph type="body" sz="quarter" idx="10"/>
          </p:nvPr>
        </p:nvSpPr>
        <p:spPr>
          <a:xfrm>
            <a:off x="482388" y="2648263"/>
            <a:ext cx="8167850" cy="651579"/>
          </a:xfrm>
        </p:spPr>
        <p:txBody>
          <a:bodyPr>
            <a:normAutofit/>
          </a:bodyPr>
          <a:lstStyle>
            <a:lvl1pPr marL="0" indent="0" algn="ctr">
              <a:buNone/>
              <a:defRPr sz="3600" b="0" i="0" cap="all">
                <a:solidFill>
                  <a:schemeClr val="bg1"/>
                </a:solidFill>
                <a:latin typeface="Open Sans"/>
                <a:cs typeface="Open San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7" name="Text Placeholder 16"/>
          <p:cNvSpPr>
            <a:spLocks noGrp="1"/>
          </p:cNvSpPr>
          <p:nvPr>
            <p:ph type="body" sz="quarter" idx="11"/>
          </p:nvPr>
        </p:nvSpPr>
        <p:spPr>
          <a:xfrm>
            <a:off x="1146044" y="3340601"/>
            <a:ext cx="6840537" cy="409214"/>
          </a:xfrm>
        </p:spPr>
        <p:txBody>
          <a:bodyPr>
            <a:normAutofit/>
          </a:bodyPr>
          <a:lstStyle>
            <a:lvl1pPr marL="0" indent="0" algn="ctr">
              <a:buNone/>
              <a:defRPr sz="2400">
                <a:solidFill>
                  <a:schemeClr val="bg1"/>
                </a:solidFill>
                <a:latin typeface="Open Sans Light"/>
                <a:cs typeface="Open Sans Ligh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pic>
        <p:nvPicPr>
          <p:cNvPr id="9" name="Picture 8" descr="pointer_blue.png"/>
          <p:cNvPicPr>
            <a:picLocks noChangeAspect="1"/>
          </p:cNvPicPr>
          <p:nvPr userDrawn="1"/>
        </p:nvPicPr>
        <p:blipFill rotWithShape="1">
          <a:blip r:embed="rId3">
            <a:extLst>
              <a:ext uri="{28A0092B-C50C-407E-A947-70E740481C1C}">
                <a14:useLocalDpi xmlns:a14="http://schemas.microsoft.com/office/drawing/2010/main" val="0"/>
              </a:ext>
            </a:extLst>
          </a:blip>
          <a:srcRect t="22284"/>
          <a:stretch/>
        </p:blipFill>
        <p:spPr>
          <a:xfrm>
            <a:off x="3282101" y="-1"/>
            <a:ext cx="2572075" cy="2608570"/>
          </a:xfrm>
          <a:prstGeom prst="rect">
            <a:avLst/>
          </a:prstGeom>
        </p:spPr>
      </p:pic>
    </p:spTree>
    <p:extLst>
      <p:ext uri="{BB962C8B-B14F-4D97-AF65-F5344CB8AC3E}">
        <p14:creationId xmlns:p14="http://schemas.microsoft.com/office/powerpoint/2010/main" val="334082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C: MR + YLM">
    <p:spTree>
      <p:nvGrpSpPr>
        <p:cNvPr id="1" name=""/>
        <p:cNvGrpSpPr/>
        <p:nvPr/>
      </p:nvGrpSpPr>
      <p:grpSpPr>
        <a:xfrm>
          <a:off x="0" y="0"/>
          <a:ext cx="0" cy="0"/>
          <a:chOff x="0" y="0"/>
          <a:chExt cx="0" cy="0"/>
        </a:xfrm>
      </p:grpSpPr>
      <p:sp>
        <p:nvSpPr>
          <p:cNvPr id="26" name="Rectangle 25"/>
          <p:cNvSpPr/>
          <p:nvPr userDrawn="1"/>
        </p:nvSpPr>
        <p:spPr>
          <a:xfrm>
            <a:off x="0" y="0"/>
            <a:ext cx="9144000" cy="5143500"/>
          </a:xfrm>
          <a:prstGeom prst="rect">
            <a:avLst/>
          </a:prstGeom>
          <a:solidFill>
            <a:srgbClr val="E7E9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userDrawn="1"/>
        </p:nvCxnSpPr>
        <p:spPr>
          <a:xfrm>
            <a:off x="8519322" y="4731667"/>
            <a:ext cx="14071" cy="32005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1"/>
          <p:cNvSpPr>
            <a:spLocks noGrp="1"/>
          </p:cNvSpPr>
          <p:nvPr>
            <p:ph type="body" sz="quarter" idx="13"/>
          </p:nvPr>
        </p:nvSpPr>
        <p:spPr>
          <a:xfrm>
            <a:off x="385763" y="572408"/>
            <a:ext cx="8242847" cy="561457"/>
          </a:xfrm>
        </p:spPr>
        <p:txBody>
          <a:bodyPr/>
          <a:lstStyle>
            <a:lvl1pPr marL="0" indent="0">
              <a:buNone/>
              <a:defRPr b="0" i="0" cap="all">
                <a:solidFill>
                  <a:srgbClr val="2196E1"/>
                </a:solidFill>
                <a:latin typeface="Open Sans"/>
              </a:defRPr>
            </a:lvl1pPr>
          </a:lstStyle>
          <a:p>
            <a:pPr lvl="0"/>
            <a:r>
              <a:rPr lang="en-US"/>
              <a:t>Click to edit Master text styles</a:t>
            </a:r>
          </a:p>
        </p:txBody>
      </p:sp>
      <p:sp>
        <p:nvSpPr>
          <p:cNvPr id="24" name="Text Placeholder 23"/>
          <p:cNvSpPr>
            <a:spLocks noGrp="1"/>
          </p:cNvSpPr>
          <p:nvPr>
            <p:ph type="body" sz="quarter" idx="14"/>
          </p:nvPr>
        </p:nvSpPr>
        <p:spPr>
          <a:xfrm>
            <a:off x="385762" y="1156384"/>
            <a:ext cx="8242847" cy="3175000"/>
          </a:xfrm>
        </p:spPr>
        <p:txBody>
          <a:bodyPr/>
          <a:lstStyle>
            <a:lvl1pPr marL="342900" indent="-342900">
              <a:buClr>
                <a:srgbClr val="2196E1"/>
              </a:buClr>
              <a:buSzPct val="120000"/>
              <a:buFontTx/>
              <a:buBlip>
                <a:blip r:embed="rId2"/>
              </a:buBlip>
              <a:defRPr sz="2400" baseline="0">
                <a:solidFill>
                  <a:schemeClr val="tx1"/>
                </a:solidFill>
                <a:latin typeface="Open Sans Light"/>
                <a:cs typeface="Open Sans Light"/>
              </a:defRPr>
            </a:lvl1pPr>
            <a:lvl2pPr marL="742950" indent="-285750">
              <a:buClr>
                <a:srgbClr val="2196E1"/>
              </a:buClr>
              <a:buSzPct val="80000"/>
              <a:buFont typeface="Courier New"/>
              <a:buChar char="o"/>
              <a:defRPr sz="1800" baseline="0">
                <a:latin typeface="Open Sans Light"/>
                <a:cs typeface="Open Sans Light"/>
              </a:defRPr>
            </a:lvl2pPr>
            <a:lvl3pPr marL="1143000" indent="-228600">
              <a:buClr>
                <a:srgbClr val="B3B300"/>
              </a:buClr>
              <a:buFont typeface="Wingdings" charset="2"/>
              <a:buChar char="§"/>
              <a:defRPr sz="1800" baseline="0">
                <a:latin typeface="Open Sans Light"/>
                <a:cs typeface="Open Sans Light"/>
              </a:defRPr>
            </a:lvl3pPr>
            <a:lvl4pPr marL="1600200" indent="-228600">
              <a:buClr>
                <a:srgbClr val="B3B300"/>
              </a:buClr>
              <a:buFont typeface="Arial"/>
              <a:buChar char="•"/>
              <a:defRPr sz="1400" baseline="0">
                <a:latin typeface="Open Sans Light"/>
                <a:cs typeface="Open Sans Light"/>
              </a:defRPr>
            </a:lvl4pPr>
            <a:lvl5pPr>
              <a:defRPr sz="1800" baseline="0">
                <a:latin typeface="Open Sans"/>
              </a:defRPr>
            </a:lvl5pPr>
          </a:lstStyle>
          <a:p>
            <a:pPr lvl="0"/>
            <a:r>
              <a:rPr lang="en-US"/>
              <a:t>Click to edit Master text styles</a:t>
            </a:r>
          </a:p>
        </p:txBody>
      </p:sp>
      <p:pic>
        <p:nvPicPr>
          <p:cNvPr id="3" name="Picture 2" descr="yes_logo_grey.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28610" y="4773293"/>
            <a:ext cx="463331" cy="297962"/>
          </a:xfrm>
          <a:prstGeom prst="rect">
            <a:avLst/>
          </a:prstGeom>
        </p:spPr>
      </p:pic>
      <p:pic>
        <p:nvPicPr>
          <p:cNvPr id="4" name="Picture 3" descr="MR_logo_grey.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702890" y="4731667"/>
            <a:ext cx="708415" cy="332955"/>
          </a:xfrm>
          <a:prstGeom prst="rect">
            <a:avLst/>
          </a:prstGeom>
        </p:spPr>
      </p:pic>
    </p:spTree>
    <p:extLst>
      <p:ext uri="{BB962C8B-B14F-4D97-AF65-F5344CB8AC3E}">
        <p14:creationId xmlns:p14="http://schemas.microsoft.com/office/powerpoint/2010/main" val="3080635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Content: MR + YLM">
    <p:spTree>
      <p:nvGrpSpPr>
        <p:cNvPr id="1" name=""/>
        <p:cNvGrpSpPr/>
        <p:nvPr/>
      </p:nvGrpSpPr>
      <p:grpSpPr>
        <a:xfrm>
          <a:off x="0" y="0"/>
          <a:ext cx="0" cy="0"/>
          <a:chOff x="0" y="0"/>
          <a:chExt cx="0" cy="0"/>
        </a:xfrm>
      </p:grpSpPr>
      <p:cxnSp>
        <p:nvCxnSpPr>
          <p:cNvPr id="13" name="Straight Connector 12"/>
          <p:cNvCxnSpPr/>
          <p:nvPr userDrawn="1"/>
        </p:nvCxnSpPr>
        <p:spPr>
          <a:xfrm>
            <a:off x="294834" y="322219"/>
            <a:ext cx="8640800" cy="0"/>
          </a:xfrm>
          <a:prstGeom prst="line">
            <a:avLst/>
          </a:prstGeom>
          <a:ln w="9525"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0"/>
          </p:nvPr>
        </p:nvSpPr>
        <p:spPr>
          <a:xfrm>
            <a:off x="385547" y="-5879"/>
            <a:ext cx="6996348" cy="316760"/>
          </a:xfrm>
        </p:spPr>
        <p:txBody>
          <a:bodyPr>
            <a:normAutofit/>
          </a:bodyPr>
          <a:lstStyle>
            <a:lvl1pPr marL="0" indent="0">
              <a:buNone/>
              <a:defRPr sz="1400" cap="all">
                <a:latin typeface="Open Sans"/>
                <a:cs typeface="Open Sans"/>
              </a:defRPr>
            </a:lvl1pPr>
          </a:lstStyle>
          <a:p>
            <a:pPr lvl="0"/>
            <a:r>
              <a:rPr lang="en-US"/>
              <a:t>Click to edit Master text styles</a:t>
            </a:r>
          </a:p>
        </p:txBody>
      </p:sp>
      <p:sp>
        <p:nvSpPr>
          <p:cNvPr id="16" name="Slide Number Placeholder 6"/>
          <p:cNvSpPr>
            <a:spLocks noGrp="1"/>
          </p:cNvSpPr>
          <p:nvPr>
            <p:ph type="sldNum" sz="quarter" idx="12"/>
          </p:nvPr>
        </p:nvSpPr>
        <p:spPr>
          <a:xfrm>
            <a:off x="-136081" y="-45355"/>
            <a:ext cx="544304" cy="351498"/>
          </a:xfrm>
        </p:spPr>
        <p:txBody>
          <a:bodyPr/>
          <a:lstStyle>
            <a:lvl1pPr algn="ctr">
              <a:defRPr b="1">
                <a:solidFill>
                  <a:srgbClr val="2196E1"/>
                </a:solidFill>
                <a:latin typeface="Open Sans"/>
                <a:cs typeface="Open Sans"/>
              </a:defRPr>
            </a:lvl1pPr>
          </a:lstStyle>
          <a:p>
            <a:fld id="{E0A67975-8775-DF44-8226-965E8C4F303F}" type="slidenum">
              <a:rPr lang="en-US"/>
              <a:pPr/>
              <a:t>‹#›</a:t>
            </a:fld>
            <a:endParaRPr lang="en-US"/>
          </a:p>
        </p:txBody>
      </p:sp>
      <p:sp>
        <p:nvSpPr>
          <p:cNvPr id="22" name="Text Placeholder 21"/>
          <p:cNvSpPr>
            <a:spLocks noGrp="1"/>
          </p:cNvSpPr>
          <p:nvPr>
            <p:ph type="body" sz="quarter" idx="13"/>
          </p:nvPr>
        </p:nvSpPr>
        <p:spPr>
          <a:xfrm>
            <a:off x="385763" y="572408"/>
            <a:ext cx="8549871" cy="561457"/>
          </a:xfrm>
        </p:spPr>
        <p:txBody>
          <a:bodyPr/>
          <a:lstStyle>
            <a:lvl1pPr marL="0" indent="0">
              <a:buNone/>
              <a:defRPr b="0" i="0" cap="all">
                <a:solidFill>
                  <a:srgbClr val="2196E1"/>
                </a:solidFill>
                <a:latin typeface="Open Sans"/>
              </a:defRPr>
            </a:lvl1pPr>
          </a:lstStyle>
          <a:p>
            <a:pPr lvl="0"/>
            <a:r>
              <a:rPr lang="en-US"/>
              <a:t>Click to edit Master text styles</a:t>
            </a:r>
          </a:p>
        </p:txBody>
      </p:sp>
      <p:pic>
        <p:nvPicPr>
          <p:cNvPr id="9" name="Picture 8" descr="pointer_blue.png"/>
          <p:cNvPicPr>
            <a:picLocks noChangeAspect="1"/>
          </p:cNvPicPr>
          <p:nvPr userDrawn="1"/>
        </p:nvPicPr>
        <p:blipFill rotWithShape="1">
          <a:blip r:embed="rId2">
            <a:extLst>
              <a:ext uri="{28A0092B-C50C-407E-A947-70E740481C1C}">
                <a14:useLocalDpi xmlns:a14="http://schemas.microsoft.com/office/drawing/2010/main" val="0"/>
              </a:ext>
            </a:extLst>
          </a:blip>
          <a:srcRect l="28669" t="20134"/>
          <a:stretch/>
        </p:blipFill>
        <p:spPr>
          <a:xfrm>
            <a:off x="0" y="-5879"/>
            <a:ext cx="419567" cy="613052"/>
          </a:xfrm>
          <a:prstGeom prst="rect">
            <a:avLst/>
          </a:prstGeom>
        </p:spPr>
      </p:pic>
      <p:sp>
        <p:nvSpPr>
          <p:cNvPr id="24" name="Text Placeholder 23"/>
          <p:cNvSpPr>
            <a:spLocks noGrp="1"/>
          </p:cNvSpPr>
          <p:nvPr>
            <p:ph type="body" sz="quarter" idx="14"/>
          </p:nvPr>
        </p:nvSpPr>
        <p:spPr>
          <a:xfrm>
            <a:off x="385763" y="1156384"/>
            <a:ext cx="8550275" cy="3175000"/>
          </a:xfrm>
        </p:spPr>
        <p:txBody>
          <a:bodyPr/>
          <a:lstStyle>
            <a:lvl1pPr>
              <a:buClr>
                <a:srgbClr val="2196E1"/>
              </a:buClr>
              <a:defRPr sz="2400" baseline="0">
                <a:solidFill>
                  <a:schemeClr val="tx1"/>
                </a:solidFill>
                <a:latin typeface="Open Sans Light"/>
                <a:cs typeface="Open Sans Light"/>
              </a:defRPr>
            </a:lvl1pPr>
            <a:lvl2pPr marL="742950" indent="-285750">
              <a:buClr>
                <a:srgbClr val="2196E1"/>
              </a:buClr>
              <a:buSzPct val="80000"/>
              <a:buFont typeface="Courier New"/>
              <a:buChar char="o"/>
              <a:defRPr sz="1800" baseline="0">
                <a:latin typeface="Open Sans Light"/>
                <a:cs typeface="Open Sans Light"/>
              </a:defRPr>
            </a:lvl2pPr>
            <a:lvl3pPr marL="1143000" indent="-228600">
              <a:buClr>
                <a:srgbClr val="B3B300"/>
              </a:buClr>
              <a:buFont typeface="Wingdings" charset="2"/>
              <a:buChar char="§"/>
              <a:defRPr sz="1800" baseline="0">
                <a:latin typeface="Open Sans Light"/>
                <a:cs typeface="Open Sans Light"/>
              </a:defRPr>
            </a:lvl3pPr>
            <a:lvl4pPr marL="1600200" indent="-228600">
              <a:buClr>
                <a:srgbClr val="B3B300"/>
              </a:buClr>
              <a:buFont typeface="Arial"/>
              <a:buChar char="•"/>
              <a:defRPr sz="1400" baseline="0">
                <a:latin typeface="Open Sans Light"/>
                <a:cs typeface="Open Sans Light"/>
              </a:defRPr>
            </a:lvl4pPr>
            <a:lvl5pPr>
              <a:defRPr sz="1800" baseline="0">
                <a:latin typeface="Open Sans"/>
              </a:defRPr>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1" name="Straight Connector 10"/>
          <p:cNvCxnSpPr/>
          <p:nvPr userDrawn="1"/>
        </p:nvCxnSpPr>
        <p:spPr>
          <a:xfrm>
            <a:off x="8519322" y="4731667"/>
            <a:ext cx="14071" cy="32005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yes_logo_grey.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28610" y="4773293"/>
            <a:ext cx="463331" cy="297962"/>
          </a:xfrm>
          <a:prstGeom prst="rect">
            <a:avLst/>
          </a:prstGeom>
        </p:spPr>
      </p:pic>
      <p:pic>
        <p:nvPicPr>
          <p:cNvPr id="14" name="Picture 13" descr="MR_logo_grey.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702890" y="4731667"/>
            <a:ext cx="708415" cy="332955"/>
          </a:xfrm>
          <a:prstGeom prst="rect">
            <a:avLst/>
          </a:prstGeom>
        </p:spPr>
      </p:pic>
    </p:spTree>
    <p:extLst>
      <p:ext uri="{BB962C8B-B14F-4D97-AF65-F5344CB8AC3E}">
        <p14:creationId xmlns:p14="http://schemas.microsoft.com/office/powerpoint/2010/main" val="58812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debar Content: MR + YLM">
    <p:spTree>
      <p:nvGrpSpPr>
        <p:cNvPr id="1" name=""/>
        <p:cNvGrpSpPr/>
        <p:nvPr/>
      </p:nvGrpSpPr>
      <p:grpSpPr>
        <a:xfrm>
          <a:off x="0" y="0"/>
          <a:ext cx="0" cy="0"/>
          <a:chOff x="0" y="0"/>
          <a:chExt cx="0" cy="0"/>
        </a:xfrm>
      </p:grpSpPr>
      <p:cxnSp>
        <p:nvCxnSpPr>
          <p:cNvPr id="13" name="Straight Connector 12"/>
          <p:cNvCxnSpPr/>
          <p:nvPr userDrawn="1"/>
        </p:nvCxnSpPr>
        <p:spPr>
          <a:xfrm>
            <a:off x="294834" y="322219"/>
            <a:ext cx="8640800" cy="0"/>
          </a:xfrm>
          <a:prstGeom prst="line">
            <a:avLst/>
          </a:prstGeom>
          <a:ln w="9525" cmpd="sng">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0"/>
          </p:nvPr>
        </p:nvSpPr>
        <p:spPr>
          <a:xfrm>
            <a:off x="385547" y="-5879"/>
            <a:ext cx="6996348" cy="316760"/>
          </a:xfrm>
        </p:spPr>
        <p:txBody>
          <a:bodyPr>
            <a:normAutofit/>
          </a:bodyPr>
          <a:lstStyle>
            <a:lvl1pPr marL="0" indent="0">
              <a:buNone/>
              <a:defRPr sz="1400" cap="all">
                <a:latin typeface="Open Sans"/>
                <a:cs typeface="Open Sans"/>
              </a:defRPr>
            </a:lvl1pPr>
          </a:lstStyle>
          <a:p>
            <a:pPr lvl="0"/>
            <a:r>
              <a:rPr lang="en-US"/>
              <a:t>Click to edit Master text styles</a:t>
            </a:r>
          </a:p>
        </p:txBody>
      </p:sp>
      <p:sp>
        <p:nvSpPr>
          <p:cNvPr id="16" name="Slide Number Placeholder 6"/>
          <p:cNvSpPr>
            <a:spLocks noGrp="1"/>
          </p:cNvSpPr>
          <p:nvPr>
            <p:ph type="sldNum" sz="quarter" idx="12"/>
          </p:nvPr>
        </p:nvSpPr>
        <p:spPr>
          <a:xfrm>
            <a:off x="-136081" y="-45355"/>
            <a:ext cx="544304" cy="351498"/>
          </a:xfrm>
        </p:spPr>
        <p:txBody>
          <a:bodyPr/>
          <a:lstStyle>
            <a:lvl1pPr algn="ctr">
              <a:defRPr b="1">
                <a:solidFill>
                  <a:srgbClr val="2196E1"/>
                </a:solidFill>
                <a:latin typeface="Open Sans"/>
                <a:cs typeface="Open Sans"/>
              </a:defRPr>
            </a:lvl1pPr>
          </a:lstStyle>
          <a:p>
            <a:fld id="{E0A67975-8775-DF44-8226-965E8C4F303F}" type="slidenum">
              <a:rPr lang="en-US"/>
              <a:pPr/>
              <a:t>‹#›</a:t>
            </a:fld>
            <a:endParaRPr lang="en-US"/>
          </a:p>
        </p:txBody>
      </p:sp>
      <p:sp>
        <p:nvSpPr>
          <p:cNvPr id="22" name="Text Placeholder 21"/>
          <p:cNvSpPr>
            <a:spLocks noGrp="1"/>
          </p:cNvSpPr>
          <p:nvPr>
            <p:ph type="body" sz="quarter" idx="13"/>
          </p:nvPr>
        </p:nvSpPr>
        <p:spPr>
          <a:xfrm>
            <a:off x="385763" y="572408"/>
            <a:ext cx="5590225" cy="1071698"/>
          </a:xfrm>
        </p:spPr>
        <p:txBody>
          <a:bodyPr/>
          <a:lstStyle>
            <a:lvl1pPr marL="0" indent="0">
              <a:buNone/>
              <a:defRPr b="0" i="0" cap="all">
                <a:solidFill>
                  <a:srgbClr val="2196E1"/>
                </a:solidFill>
                <a:latin typeface="Open Sans"/>
              </a:defRPr>
            </a:lvl1pPr>
          </a:lstStyle>
          <a:p>
            <a:pPr lvl="0"/>
            <a:r>
              <a:rPr lang="en-US"/>
              <a:t>Click to edit Master text styles</a:t>
            </a:r>
          </a:p>
        </p:txBody>
      </p:sp>
      <p:pic>
        <p:nvPicPr>
          <p:cNvPr id="9" name="Picture 8" descr="pointer_blue.png"/>
          <p:cNvPicPr>
            <a:picLocks noChangeAspect="1"/>
          </p:cNvPicPr>
          <p:nvPr userDrawn="1"/>
        </p:nvPicPr>
        <p:blipFill rotWithShape="1">
          <a:blip r:embed="rId2">
            <a:extLst>
              <a:ext uri="{28A0092B-C50C-407E-A947-70E740481C1C}">
                <a14:useLocalDpi xmlns:a14="http://schemas.microsoft.com/office/drawing/2010/main" val="0"/>
              </a:ext>
            </a:extLst>
          </a:blip>
          <a:srcRect l="28669" t="20134"/>
          <a:stretch/>
        </p:blipFill>
        <p:spPr>
          <a:xfrm>
            <a:off x="0" y="-5879"/>
            <a:ext cx="419567" cy="613052"/>
          </a:xfrm>
          <a:prstGeom prst="rect">
            <a:avLst/>
          </a:prstGeom>
        </p:spPr>
      </p:pic>
      <p:sp>
        <p:nvSpPr>
          <p:cNvPr id="24" name="Text Placeholder 23"/>
          <p:cNvSpPr>
            <a:spLocks noGrp="1"/>
          </p:cNvSpPr>
          <p:nvPr>
            <p:ph type="body" sz="quarter" idx="14" hasCustomPrompt="1"/>
          </p:nvPr>
        </p:nvSpPr>
        <p:spPr>
          <a:xfrm>
            <a:off x="6771686" y="572408"/>
            <a:ext cx="2233908" cy="3175000"/>
          </a:xfrm>
        </p:spPr>
        <p:txBody>
          <a:bodyPr/>
          <a:lstStyle>
            <a:lvl1pPr>
              <a:buClr>
                <a:srgbClr val="2196E1"/>
              </a:buClr>
              <a:defRPr sz="1800" baseline="0">
                <a:solidFill>
                  <a:schemeClr val="tx1"/>
                </a:solidFill>
                <a:latin typeface="Open Sans Light"/>
                <a:cs typeface="Open Sans Light"/>
              </a:defRPr>
            </a:lvl1pPr>
            <a:lvl2pPr marL="742950" indent="-285750">
              <a:buClr>
                <a:srgbClr val="2196E1"/>
              </a:buClr>
              <a:buSzPct val="80000"/>
              <a:buFont typeface="Courier New"/>
              <a:buChar char="o"/>
              <a:defRPr sz="1800" baseline="0">
                <a:latin typeface="Open Sans Light"/>
                <a:cs typeface="Open Sans Light"/>
              </a:defRPr>
            </a:lvl2pPr>
            <a:lvl3pPr marL="1143000" indent="-228600">
              <a:buClr>
                <a:srgbClr val="B3B300"/>
              </a:buClr>
              <a:buFont typeface="Wingdings" charset="2"/>
              <a:buChar char="§"/>
              <a:defRPr sz="1400" baseline="0">
                <a:latin typeface="Open Sans Light"/>
                <a:cs typeface="Open Sans Light"/>
              </a:defRPr>
            </a:lvl3pPr>
            <a:lvl4pPr marL="1600200" indent="-228600">
              <a:buClr>
                <a:srgbClr val="B3B300"/>
              </a:buClr>
              <a:buFont typeface="Arial"/>
              <a:buChar char="•"/>
              <a:defRPr sz="1400" baseline="0">
                <a:latin typeface="Open Sans Light"/>
                <a:cs typeface="Open Sans Light"/>
              </a:defRPr>
            </a:lvl4pPr>
            <a:lvl5pPr>
              <a:defRPr sz="1800" baseline="0">
                <a:latin typeface="Open Sans"/>
              </a:defRPr>
            </a:lvl5pPr>
          </a:lstStyle>
          <a:p>
            <a:pPr lvl="0"/>
            <a:r>
              <a:rPr lang="en-US"/>
              <a:t>Second level</a:t>
            </a:r>
          </a:p>
          <a:p>
            <a:pPr lvl="1"/>
            <a:r>
              <a:rPr lang="en-US"/>
              <a:t>Third level</a:t>
            </a:r>
          </a:p>
          <a:p>
            <a:pPr lvl="2"/>
            <a:r>
              <a:rPr lang="en-US"/>
              <a:t>Fourth level</a:t>
            </a:r>
          </a:p>
        </p:txBody>
      </p:sp>
      <p:cxnSp>
        <p:nvCxnSpPr>
          <p:cNvPr id="3" name="Straight Connector 2"/>
          <p:cNvCxnSpPr/>
          <p:nvPr userDrawn="1"/>
        </p:nvCxnSpPr>
        <p:spPr>
          <a:xfrm>
            <a:off x="6633688" y="322219"/>
            <a:ext cx="0" cy="4621437"/>
          </a:xfrm>
          <a:prstGeom prst="line">
            <a:avLst/>
          </a:prstGeom>
          <a:ln w="9525" cmpd="sng">
            <a:gradFill flip="none" rotWithShape="1">
              <a:gsLst>
                <a:gs pos="22000">
                  <a:schemeClr val="tx1"/>
                </a:gs>
                <a:gs pos="96000">
                  <a:prstClr val="white"/>
                </a:gs>
              </a:gsLst>
              <a:lin ang="5400000" scaled="0"/>
              <a:tileRect/>
            </a:gra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8519322" y="4731667"/>
            <a:ext cx="14071" cy="320050"/>
          </a:xfrm>
          <a:prstGeom prst="line">
            <a:avLst/>
          </a:prstGeom>
          <a:ln w="127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yes_logo_grey.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28610" y="4773293"/>
            <a:ext cx="463331" cy="297962"/>
          </a:xfrm>
          <a:prstGeom prst="rect">
            <a:avLst/>
          </a:prstGeom>
        </p:spPr>
      </p:pic>
      <p:pic>
        <p:nvPicPr>
          <p:cNvPr id="17" name="Picture 16" descr="MR_logo_grey.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702890" y="4731667"/>
            <a:ext cx="708415" cy="332955"/>
          </a:xfrm>
          <a:prstGeom prst="rect">
            <a:avLst/>
          </a:prstGeom>
        </p:spPr>
      </p:pic>
    </p:spTree>
    <p:extLst>
      <p:ext uri="{BB962C8B-B14F-4D97-AF65-F5344CB8AC3E}">
        <p14:creationId xmlns:p14="http://schemas.microsoft.com/office/powerpoint/2010/main" val="1708580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divider Slide: Graphic 1">
    <p:spTree>
      <p:nvGrpSpPr>
        <p:cNvPr id="1" name=""/>
        <p:cNvGrpSpPr/>
        <p:nvPr/>
      </p:nvGrpSpPr>
      <p:grpSpPr>
        <a:xfrm>
          <a:off x="0" y="0"/>
          <a:ext cx="0" cy="0"/>
          <a:chOff x="0" y="0"/>
          <a:chExt cx="0" cy="0"/>
        </a:xfrm>
      </p:grpSpPr>
      <p:pic>
        <p:nvPicPr>
          <p:cNvPr id="2" name="Picture 1" descr="graphic_slide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53769" cy="5163038"/>
          </a:xfrm>
          <a:prstGeom prst="rect">
            <a:avLst/>
          </a:prstGeom>
        </p:spPr>
      </p:pic>
      <p:pic>
        <p:nvPicPr>
          <p:cNvPr id="7" name="Picture 6" descr="NEW Marriott Rewards logo_blac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02889" y="4729490"/>
            <a:ext cx="708415" cy="333261"/>
          </a:xfrm>
          <a:prstGeom prst="rect">
            <a:avLst/>
          </a:prstGeom>
        </p:spPr>
      </p:pic>
      <p:cxnSp>
        <p:nvCxnSpPr>
          <p:cNvPr id="8" name="Straight Connector 7"/>
          <p:cNvCxnSpPr/>
          <p:nvPr userDrawn="1"/>
        </p:nvCxnSpPr>
        <p:spPr>
          <a:xfrm>
            <a:off x="8525285" y="4759552"/>
            <a:ext cx="0" cy="30346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 name="Picture 9" descr="YES_black.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28610" y="4772780"/>
            <a:ext cx="447739" cy="287935"/>
          </a:xfrm>
          <a:prstGeom prst="rect">
            <a:avLst/>
          </a:prstGeom>
        </p:spPr>
      </p:pic>
      <p:sp>
        <p:nvSpPr>
          <p:cNvPr id="22" name="Text Placeholder 21"/>
          <p:cNvSpPr>
            <a:spLocks noGrp="1"/>
          </p:cNvSpPr>
          <p:nvPr>
            <p:ph type="body" sz="quarter" idx="13"/>
          </p:nvPr>
        </p:nvSpPr>
        <p:spPr>
          <a:xfrm>
            <a:off x="631545" y="1184696"/>
            <a:ext cx="7893740" cy="1502567"/>
          </a:xfrm>
        </p:spPr>
        <p:txBody>
          <a:bodyPr>
            <a:normAutofit/>
          </a:bodyPr>
          <a:lstStyle>
            <a:lvl1pPr marL="0" indent="0" algn="ctr">
              <a:buNone/>
              <a:defRPr sz="3600" b="0" i="0" cap="all">
                <a:solidFill>
                  <a:schemeClr val="bg1"/>
                </a:solidFill>
                <a:latin typeface="Open Sans"/>
              </a:defRPr>
            </a:lvl1pPr>
          </a:lstStyle>
          <a:p>
            <a:pPr lvl="0"/>
            <a:r>
              <a:rPr lang="en-US"/>
              <a:t>Click to edit Master text styles</a:t>
            </a:r>
          </a:p>
        </p:txBody>
      </p:sp>
    </p:spTree>
    <p:extLst>
      <p:ext uri="{BB962C8B-B14F-4D97-AF65-F5344CB8AC3E}">
        <p14:creationId xmlns:p14="http://schemas.microsoft.com/office/powerpoint/2010/main" val="23814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divider Slide: Graphic 2">
    <p:spTree>
      <p:nvGrpSpPr>
        <p:cNvPr id="1" name=""/>
        <p:cNvGrpSpPr/>
        <p:nvPr/>
      </p:nvGrpSpPr>
      <p:grpSpPr>
        <a:xfrm>
          <a:off x="0" y="0"/>
          <a:ext cx="0" cy="0"/>
          <a:chOff x="0" y="0"/>
          <a:chExt cx="0" cy="0"/>
        </a:xfrm>
      </p:grpSpPr>
      <p:pic>
        <p:nvPicPr>
          <p:cNvPr id="3" name="Picture 2" descr="graphic_slide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53769" cy="5163038"/>
          </a:xfrm>
          <a:prstGeom prst="rect">
            <a:avLst/>
          </a:prstGeom>
        </p:spPr>
      </p:pic>
      <p:pic>
        <p:nvPicPr>
          <p:cNvPr id="11" name="Picture 10" descr="NEW Marriott Rewards logo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02889" y="4719981"/>
            <a:ext cx="708415" cy="333262"/>
          </a:xfrm>
          <a:prstGeom prst="rect">
            <a:avLst/>
          </a:prstGeom>
        </p:spPr>
      </p:pic>
      <p:pic>
        <p:nvPicPr>
          <p:cNvPr id="2" name="Picture 1" descr="YES_log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28610" y="4770245"/>
            <a:ext cx="440062" cy="282998"/>
          </a:xfrm>
          <a:prstGeom prst="rect">
            <a:avLst/>
          </a:prstGeom>
        </p:spPr>
      </p:pic>
      <p:cxnSp>
        <p:nvCxnSpPr>
          <p:cNvPr id="8" name="Straight Connector 7"/>
          <p:cNvCxnSpPr/>
          <p:nvPr userDrawn="1"/>
        </p:nvCxnSpPr>
        <p:spPr>
          <a:xfrm>
            <a:off x="8525285" y="4719981"/>
            <a:ext cx="0" cy="333262"/>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1"/>
          <p:cNvSpPr>
            <a:spLocks noGrp="1"/>
          </p:cNvSpPr>
          <p:nvPr>
            <p:ph type="body" sz="quarter" idx="13"/>
          </p:nvPr>
        </p:nvSpPr>
        <p:spPr>
          <a:xfrm>
            <a:off x="631545" y="1184696"/>
            <a:ext cx="7893740" cy="1502567"/>
          </a:xfrm>
        </p:spPr>
        <p:txBody>
          <a:bodyPr>
            <a:normAutofit/>
          </a:bodyPr>
          <a:lstStyle>
            <a:lvl1pPr marL="0" indent="0" algn="ctr">
              <a:buNone/>
              <a:defRPr sz="3600" b="0" i="0" cap="all">
                <a:solidFill>
                  <a:schemeClr val="bg1"/>
                </a:solidFill>
                <a:latin typeface="Open Sans"/>
              </a:defRPr>
            </a:lvl1pPr>
          </a:lstStyle>
          <a:p>
            <a:pPr lvl="0"/>
            <a:r>
              <a:rPr lang="en-US"/>
              <a:t>Click to edit Master text styles</a:t>
            </a:r>
          </a:p>
        </p:txBody>
      </p:sp>
    </p:spTree>
    <p:extLst>
      <p:ext uri="{BB962C8B-B14F-4D97-AF65-F5344CB8AC3E}">
        <p14:creationId xmlns:p14="http://schemas.microsoft.com/office/powerpoint/2010/main" val="2007189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ubdivider Slide: Graphic 3">
    <p:spTree>
      <p:nvGrpSpPr>
        <p:cNvPr id="1" name=""/>
        <p:cNvGrpSpPr/>
        <p:nvPr/>
      </p:nvGrpSpPr>
      <p:grpSpPr>
        <a:xfrm>
          <a:off x="0" y="0"/>
          <a:ext cx="0" cy="0"/>
          <a:chOff x="0" y="0"/>
          <a:chExt cx="0" cy="0"/>
        </a:xfrm>
      </p:grpSpPr>
      <p:pic>
        <p:nvPicPr>
          <p:cNvPr id="3" name="Picture 2" descr="graphic_slide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53269"/>
          </a:xfrm>
          <a:prstGeom prst="rect">
            <a:avLst/>
          </a:prstGeom>
        </p:spPr>
      </p:pic>
      <p:sp>
        <p:nvSpPr>
          <p:cNvPr id="22" name="Text Placeholder 21"/>
          <p:cNvSpPr>
            <a:spLocks noGrp="1"/>
          </p:cNvSpPr>
          <p:nvPr>
            <p:ph type="body" sz="quarter" idx="13"/>
          </p:nvPr>
        </p:nvSpPr>
        <p:spPr>
          <a:xfrm>
            <a:off x="631545" y="1184696"/>
            <a:ext cx="7893740" cy="1502567"/>
          </a:xfrm>
        </p:spPr>
        <p:txBody>
          <a:bodyPr>
            <a:normAutofit/>
          </a:bodyPr>
          <a:lstStyle>
            <a:lvl1pPr marL="0" indent="0" algn="ctr">
              <a:buNone/>
              <a:defRPr sz="3600" b="0" i="0" cap="all">
                <a:solidFill>
                  <a:schemeClr val="tx1"/>
                </a:solidFill>
                <a:latin typeface="Open Sans"/>
              </a:defRPr>
            </a:lvl1pPr>
          </a:lstStyle>
          <a:p>
            <a:pPr lvl="0"/>
            <a:r>
              <a:rPr lang="en-US"/>
              <a:t>Click to edit Master text styles</a:t>
            </a:r>
          </a:p>
        </p:txBody>
      </p:sp>
      <p:pic>
        <p:nvPicPr>
          <p:cNvPr id="9" name="Picture 8" descr="NEW Marriott Rewards logo_black.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02889" y="4729490"/>
            <a:ext cx="708415" cy="333261"/>
          </a:xfrm>
          <a:prstGeom prst="rect">
            <a:avLst/>
          </a:prstGeom>
        </p:spPr>
      </p:pic>
      <p:cxnSp>
        <p:nvCxnSpPr>
          <p:cNvPr id="11" name="Straight Connector 10"/>
          <p:cNvCxnSpPr/>
          <p:nvPr userDrawn="1"/>
        </p:nvCxnSpPr>
        <p:spPr>
          <a:xfrm>
            <a:off x="8525285" y="4759552"/>
            <a:ext cx="0" cy="30346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YES_black.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28610" y="4772780"/>
            <a:ext cx="447739" cy="287935"/>
          </a:xfrm>
          <a:prstGeom prst="rect">
            <a:avLst/>
          </a:prstGeom>
        </p:spPr>
      </p:pic>
    </p:spTree>
    <p:extLst>
      <p:ext uri="{BB962C8B-B14F-4D97-AF65-F5344CB8AC3E}">
        <p14:creationId xmlns:p14="http://schemas.microsoft.com/office/powerpoint/2010/main" val="319788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7" name="Rectangle 6"/>
          <p:cNvSpPr/>
          <p:nvPr userDrawn="1"/>
        </p:nvSpPr>
        <p:spPr>
          <a:xfrm>
            <a:off x="132168" y="126427"/>
            <a:ext cx="8868289" cy="4883329"/>
          </a:xfrm>
          <a:prstGeom prst="rect">
            <a:avLst/>
          </a:prstGeom>
          <a:solidFill>
            <a:srgbClr val="2C42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w="76200" cmpd="sng">
                <a:noFill/>
              </a:ln>
              <a:solidFill>
                <a:schemeClr val="tx1"/>
              </a:solidFill>
            </a:endParaRPr>
          </a:p>
        </p:txBody>
      </p:sp>
      <p:pic>
        <p:nvPicPr>
          <p:cNvPr id="10" name="Picture 9" descr="YES_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3541" y="4599774"/>
            <a:ext cx="705543" cy="453726"/>
          </a:xfrm>
          <a:prstGeom prst="rect">
            <a:avLst/>
          </a:prstGeom>
        </p:spPr>
      </p:pic>
      <p:sp>
        <p:nvSpPr>
          <p:cNvPr id="12" name="Rectangle 11"/>
          <p:cNvSpPr/>
          <p:nvPr userDrawn="1"/>
        </p:nvSpPr>
        <p:spPr>
          <a:xfrm>
            <a:off x="3568181" y="0"/>
            <a:ext cx="1841968" cy="1219941"/>
          </a:xfrm>
          <a:prstGeom prst="rect">
            <a:avLst/>
          </a:prstGeom>
          <a:solidFill>
            <a:srgbClr val="2C42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3" name="Picture 12" descr="NEW Marriott Rewards logo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84654" y="265017"/>
            <a:ext cx="1215982" cy="572037"/>
          </a:xfrm>
          <a:prstGeom prst="rect">
            <a:avLst/>
          </a:prstGeom>
        </p:spPr>
      </p:pic>
      <p:sp>
        <p:nvSpPr>
          <p:cNvPr id="15" name="Text Placeholder 14"/>
          <p:cNvSpPr>
            <a:spLocks noGrp="1"/>
          </p:cNvSpPr>
          <p:nvPr>
            <p:ph type="body" sz="quarter" idx="10"/>
          </p:nvPr>
        </p:nvSpPr>
        <p:spPr>
          <a:xfrm>
            <a:off x="482388" y="2648263"/>
            <a:ext cx="8167850" cy="651579"/>
          </a:xfrm>
        </p:spPr>
        <p:txBody>
          <a:bodyPr>
            <a:normAutofit/>
          </a:bodyPr>
          <a:lstStyle>
            <a:lvl1pPr marL="0" indent="0" algn="ctr">
              <a:buNone/>
              <a:defRPr sz="3600" b="0" i="0" cap="all">
                <a:solidFill>
                  <a:schemeClr val="bg1"/>
                </a:solidFill>
                <a:latin typeface="Open Sans"/>
                <a:cs typeface="Open Sans"/>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17" name="Text Placeholder 16"/>
          <p:cNvSpPr>
            <a:spLocks noGrp="1"/>
          </p:cNvSpPr>
          <p:nvPr>
            <p:ph type="body" sz="quarter" idx="11"/>
          </p:nvPr>
        </p:nvSpPr>
        <p:spPr>
          <a:xfrm>
            <a:off x="1146044" y="3340601"/>
            <a:ext cx="6840537" cy="409214"/>
          </a:xfrm>
        </p:spPr>
        <p:txBody>
          <a:bodyPr>
            <a:normAutofit/>
          </a:bodyPr>
          <a:lstStyle>
            <a:lvl1pPr marL="0" indent="0" algn="ctr">
              <a:buNone/>
              <a:defRPr sz="2400">
                <a:solidFill>
                  <a:schemeClr val="bg1"/>
                </a:solidFill>
                <a:latin typeface="Open Sans Light"/>
                <a:cs typeface="Open Sans Light"/>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pic>
        <p:nvPicPr>
          <p:cNvPr id="9" name="Picture 8" descr="pointer_blue.png"/>
          <p:cNvPicPr>
            <a:picLocks noChangeAspect="1"/>
          </p:cNvPicPr>
          <p:nvPr userDrawn="1"/>
        </p:nvPicPr>
        <p:blipFill rotWithShape="1">
          <a:blip r:embed="rId4">
            <a:extLst>
              <a:ext uri="{28A0092B-C50C-407E-A947-70E740481C1C}">
                <a14:useLocalDpi xmlns:a14="http://schemas.microsoft.com/office/drawing/2010/main" val="0"/>
              </a:ext>
            </a:extLst>
          </a:blip>
          <a:srcRect t="22284"/>
          <a:stretch/>
        </p:blipFill>
        <p:spPr>
          <a:xfrm>
            <a:off x="3282101" y="-1"/>
            <a:ext cx="2572075" cy="2608570"/>
          </a:xfrm>
          <a:prstGeom prst="rect">
            <a:avLst/>
          </a:prstGeom>
        </p:spPr>
      </p:pic>
    </p:spTree>
    <p:extLst>
      <p:ext uri="{BB962C8B-B14F-4D97-AF65-F5344CB8AC3E}">
        <p14:creationId xmlns:p14="http://schemas.microsoft.com/office/powerpoint/2010/main" val="3950879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General">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7983539" y="4632723"/>
            <a:ext cx="776287" cy="273844"/>
          </a:xfrm>
          <a:prstGeom prst="rect">
            <a:avLst/>
          </a:prstGeom>
        </p:spPr>
        <p:txBody>
          <a:bodyPr vert="horz" wrap="square" lIns="82058" tIns="41029" rIns="82058" bIns="41029" numCol="1" anchor="t" anchorCtr="0" compatLnSpc="1">
            <a:prstTxWarp prst="textNoShape">
              <a:avLst/>
            </a:prstTxWarp>
          </a:bodyPr>
          <a:lstStyle>
            <a:lvl1pPr algn="r">
              <a:defRPr sz="900">
                <a:solidFill>
                  <a:srgbClr val="404040"/>
                </a:solidFill>
                <a:latin typeface="Calibri Light" charset="0"/>
              </a:defRPr>
            </a:lvl1pPr>
          </a:lstStyle>
          <a:p>
            <a:fld id="{B2C407DF-E1F8-8C47-BA5E-5FDDE99A52C2}" type="slidenum">
              <a:rPr lang="en-US"/>
              <a:pPr/>
              <a:t>‹#›</a:t>
            </a:fld>
            <a:endParaRPr lang="en-US"/>
          </a:p>
        </p:txBody>
      </p:sp>
    </p:spTree>
    <p:extLst>
      <p:ext uri="{BB962C8B-B14F-4D97-AF65-F5344CB8AC3E}">
        <p14:creationId xmlns:p14="http://schemas.microsoft.com/office/powerpoint/2010/main" val="40002859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theme" Target="../theme/theme2.xml"/><Relationship Id="rId1" Type="http://schemas.openxmlformats.org/officeDocument/2006/relationships/slideLayout" Target="../slideLayouts/slideLayout10.xml"/><Relationship Id="rId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FA0584D-6F53-4847-B297-7B4E1B0FD35B}" type="datetime1">
              <a:t>8/15/17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70" r:id="rId2"/>
    <p:sldLayoutId id="2147493475" r:id="rId3"/>
    <p:sldLayoutId id="2147493471" r:id="rId4"/>
    <p:sldLayoutId id="2147493472" r:id="rId5"/>
    <p:sldLayoutId id="2147493473" r:id="rId6"/>
    <p:sldLayoutId id="2147493476" r:id="rId7"/>
    <p:sldLayoutId id="2147493474" r:id="rId8"/>
    <p:sldLayoutId id="2147493486" r:id="rId9"/>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FA0584D-6F53-4847-B297-7B4E1B0FD35B}" type="datetime1">
              <a:t>8/15/17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2134180365"/>
      </p:ext>
    </p:extLst>
  </p:cSld>
  <p:clrMap bg1="lt1" tx1="dk1" bg2="lt2" tx2="dk2" accent1="accent1" accent2="accent2" accent3="accent3" accent4="accent4" accent5="accent5" accent6="accent6" hlink="hlink" folHlink="folHlink"/>
  <p:sldLayoutIdLst>
    <p:sldLayoutId id="2147493478" r:id="rId1"/>
    <p:sldLayoutId id="2147493479" r:id="rId2"/>
    <p:sldLayoutId id="2147493480" r:id="rId3"/>
    <p:sldLayoutId id="2147493481" r:id="rId4"/>
    <p:sldLayoutId id="2147493482" r:id="rId5"/>
    <p:sldLayoutId id="2147493483" r:id="rId6"/>
    <p:sldLayoutId id="2147493484" r:id="rId7"/>
    <p:sldLayoutId id="2147493485" r:id="rId8"/>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6.xml"/><Relationship Id="rId5" Type="http://schemas.openxmlformats.org/officeDocument/2006/relationships/image" Target="../media/image21.png"/><Relationship Id="rId6" Type="http://schemas.openxmlformats.org/officeDocument/2006/relationships/image" Target="../media/image22.png"/><Relationship Id="rId1" Type="http://schemas.microsoft.com/office/2007/relationships/media" Target="../media/media1.gif"/><Relationship Id="rId2" Type="http://schemas.openxmlformats.org/officeDocument/2006/relationships/video" Target="../media/media1.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1" Type="http://schemas.openxmlformats.org/officeDocument/2006/relationships/image" Target="../media/image32.jpg"/><Relationship Id="rId12" Type="http://schemas.openxmlformats.org/officeDocument/2006/relationships/image" Target="../media/image33.jpg"/><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4.jpg"/><Relationship Id="rId4" Type="http://schemas.openxmlformats.org/officeDocument/2006/relationships/image" Target="../media/image25.jpg"/><Relationship Id="rId5" Type="http://schemas.openxmlformats.org/officeDocument/2006/relationships/image" Target="../media/image26.jpg"/><Relationship Id="rId6" Type="http://schemas.openxmlformats.org/officeDocument/2006/relationships/image" Target="../media/image27.jpg"/><Relationship Id="rId7" Type="http://schemas.openxmlformats.org/officeDocument/2006/relationships/image" Target="../media/image28.jpg"/><Relationship Id="rId8" Type="http://schemas.openxmlformats.org/officeDocument/2006/relationships/image" Target="../media/image29.jpg"/><Relationship Id="rId9" Type="http://schemas.openxmlformats.org/officeDocument/2006/relationships/image" Target="../media/image30.jpg"/><Relationship Id="rId10"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5" Type="http://schemas.openxmlformats.org/officeDocument/2006/relationships/image" Target="../media/image31.jpg"/><Relationship Id="rId6" Type="http://schemas.openxmlformats.org/officeDocument/2006/relationships/chart" Target="../charts/chart1.xml"/><Relationship Id="rId7" Type="http://schemas.openxmlformats.org/officeDocument/2006/relationships/image" Target="../media/image24.jpg"/><Relationship Id="rId8" Type="http://schemas.openxmlformats.org/officeDocument/2006/relationships/image" Target="../media/image25.jpg"/><Relationship Id="rId9" Type="http://schemas.openxmlformats.org/officeDocument/2006/relationships/image" Target="../media/image26.jpg"/><Relationship Id="rId10" Type="http://schemas.openxmlformats.org/officeDocument/2006/relationships/image" Target="../media/image27.jpg"/><Relationship Id="rId11" Type="http://schemas.openxmlformats.org/officeDocument/2006/relationships/image" Target="../media/image28.jpg"/><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34.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chart" Target="../charts/chart2.xml"/><Relationship Id="rId3" Type="http://schemas.openxmlformats.org/officeDocument/2006/relationships/chart" Target="../charts/char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1" Type="http://schemas.openxmlformats.org/officeDocument/2006/relationships/image" Target="../media/image59.png"/><Relationship Id="rId12" Type="http://schemas.openxmlformats.org/officeDocument/2006/relationships/image" Target="../media/image60.png"/><Relationship Id="rId13" Type="http://schemas.openxmlformats.org/officeDocument/2006/relationships/image" Target="../media/image61.png"/><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 Id="rId9" Type="http://schemas.openxmlformats.org/officeDocument/2006/relationships/image" Target="../media/image57.png"/><Relationship Id="rId10"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6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7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7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1" Type="http://schemas.openxmlformats.org/officeDocument/2006/relationships/image" Target="../media/image27.jpg"/><Relationship Id="rId12" Type="http://schemas.openxmlformats.org/officeDocument/2006/relationships/image" Target="../media/image33.jpg"/><Relationship Id="rId13" Type="http://schemas.openxmlformats.org/officeDocument/2006/relationships/image" Target="../media/image28.jpg"/><Relationship Id="rId14" Type="http://schemas.openxmlformats.org/officeDocument/2006/relationships/image" Target="../media/image72.png"/><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chart" Target="../charts/chart4.xml"/><Relationship Id="rId4" Type="http://schemas.openxmlformats.org/officeDocument/2006/relationships/image" Target="../media/image29.jpg"/><Relationship Id="rId5" Type="http://schemas.openxmlformats.org/officeDocument/2006/relationships/image" Target="../media/image24.jpg"/><Relationship Id="rId6" Type="http://schemas.openxmlformats.org/officeDocument/2006/relationships/image" Target="../media/image30.jpg"/><Relationship Id="rId7" Type="http://schemas.openxmlformats.org/officeDocument/2006/relationships/image" Target="../media/image25.jpg"/><Relationship Id="rId8" Type="http://schemas.openxmlformats.org/officeDocument/2006/relationships/image" Target="../media/image31.jpg"/><Relationship Id="rId9" Type="http://schemas.openxmlformats.org/officeDocument/2006/relationships/image" Target="../media/image26.jpg"/><Relationship Id="rId10" Type="http://schemas.openxmlformats.org/officeDocument/2006/relationships/image" Target="../media/image3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7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9.xml"/><Relationship Id="rId2"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3200" dirty="0" smtClean="0"/>
              <a:t>Q2 2017 email Program Review</a:t>
            </a:r>
            <a:endParaRPr lang="en-US" sz="3200" dirty="0"/>
          </a:p>
        </p:txBody>
      </p:sp>
      <p:sp>
        <p:nvSpPr>
          <p:cNvPr id="3" name="Text Placeholder 2"/>
          <p:cNvSpPr>
            <a:spLocks noGrp="1"/>
          </p:cNvSpPr>
          <p:nvPr>
            <p:ph type="body" sz="quarter" idx="11"/>
          </p:nvPr>
        </p:nvSpPr>
        <p:spPr>
          <a:xfrm>
            <a:off x="1146044" y="3301525"/>
            <a:ext cx="6840537" cy="409214"/>
          </a:xfrm>
        </p:spPr>
        <p:txBody>
          <a:bodyPr>
            <a:normAutofit fontScale="92500" lnSpcReduction="10000"/>
          </a:bodyPr>
          <a:lstStyle/>
          <a:p>
            <a:r>
              <a:rPr lang="en-US" dirty="0" smtClean="0"/>
              <a:t>August 15, </a:t>
            </a:r>
            <a:r>
              <a:rPr lang="en-US" dirty="0"/>
              <a:t>2017</a:t>
            </a:r>
          </a:p>
        </p:txBody>
      </p:sp>
    </p:spTree>
    <p:extLst>
      <p:ext uri="{BB962C8B-B14F-4D97-AF65-F5344CB8AC3E}">
        <p14:creationId xmlns:p14="http://schemas.microsoft.com/office/powerpoint/2010/main" val="10904772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6698751" y="4337708"/>
            <a:ext cx="2445248" cy="7535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p:txBody>
          <a:bodyPr>
            <a:normAutofit/>
          </a:bodyPr>
          <a:lstStyle/>
          <a:p>
            <a:r>
              <a:rPr lang="en-US" dirty="0"/>
              <a:t>Template 2.0</a:t>
            </a:r>
          </a:p>
        </p:txBody>
      </p:sp>
      <p:sp>
        <p:nvSpPr>
          <p:cNvPr id="3" name="Slide Number Placeholder 2"/>
          <p:cNvSpPr>
            <a:spLocks noGrp="1"/>
          </p:cNvSpPr>
          <p:nvPr>
            <p:ph type="sldNum" sz="quarter" idx="12"/>
          </p:nvPr>
        </p:nvSpPr>
        <p:spPr/>
        <p:txBody>
          <a:bodyPr/>
          <a:lstStyle/>
          <a:p>
            <a:fld id="{E0A67975-8775-DF44-8226-965E8C4F303F}" type="slidenum">
              <a:rPr lang="en-US"/>
              <a:pPr/>
              <a:t>10</a:t>
            </a:fld>
            <a:endParaRPr lang="en-US"/>
          </a:p>
        </p:txBody>
      </p:sp>
      <p:sp>
        <p:nvSpPr>
          <p:cNvPr id="4" name="Text Placeholder 3"/>
          <p:cNvSpPr>
            <a:spLocks noGrp="1"/>
          </p:cNvSpPr>
          <p:nvPr>
            <p:ph type="body" sz="quarter" idx="13"/>
          </p:nvPr>
        </p:nvSpPr>
        <p:spPr>
          <a:xfrm>
            <a:off x="385764" y="572408"/>
            <a:ext cx="6758904" cy="561457"/>
          </a:xfrm>
        </p:spPr>
        <p:txBody>
          <a:bodyPr>
            <a:noAutofit/>
          </a:bodyPr>
          <a:lstStyle/>
          <a:p>
            <a:r>
              <a:rPr lang="en-US" sz="2000" dirty="0" smtClean="0"/>
              <a:t>CTO% improved without the inclusion of member module in MegaBonus Reg. Confirmation</a:t>
            </a:r>
            <a:endParaRPr lang="en-US" sz="2000" dirty="0"/>
          </a:p>
        </p:txBody>
      </p:sp>
      <p:sp>
        <p:nvSpPr>
          <p:cNvPr id="5" name="Text Placeholder 4"/>
          <p:cNvSpPr>
            <a:spLocks noGrp="1"/>
          </p:cNvSpPr>
          <p:nvPr>
            <p:ph type="body" sz="quarter" idx="14"/>
          </p:nvPr>
        </p:nvSpPr>
        <p:spPr>
          <a:xfrm>
            <a:off x="375946" y="1391696"/>
            <a:ext cx="6758904" cy="3175000"/>
          </a:xfrm>
        </p:spPr>
        <p:txBody>
          <a:bodyPr>
            <a:normAutofit/>
          </a:bodyPr>
          <a:lstStyle/>
          <a:p>
            <a:pPr marL="0" indent="0" fontAlgn="base">
              <a:buNone/>
            </a:pPr>
            <a:r>
              <a:rPr lang="en-US" sz="2000" b="1" dirty="0"/>
              <a:t>Initial observations:</a:t>
            </a:r>
          </a:p>
          <a:p>
            <a:pPr fontAlgn="base"/>
            <a:r>
              <a:rPr lang="en-US" sz="1600" dirty="0" smtClean="0"/>
              <a:t>CTO</a:t>
            </a:r>
            <a:r>
              <a:rPr lang="en-US" sz="1600" dirty="0"/>
              <a:t>% increased 7</a:t>
            </a:r>
            <a:r>
              <a:rPr lang="en-US" sz="1600" dirty="0" smtClean="0"/>
              <a:t>% after template change</a:t>
            </a:r>
          </a:p>
          <a:p>
            <a:pPr fontAlgn="base"/>
            <a:r>
              <a:rPr lang="en-US" sz="1600" dirty="0" smtClean="0"/>
              <a:t>Changes </a:t>
            </a:r>
            <a:r>
              <a:rPr lang="en-US" sz="1600" dirty="0"/>
              <a:t>include new Header, Footer and no Member Module</a:t>
            </a:r>
          </a:p>
          <a:p>
            <a:pPr fontAlgn="base"/>
            <a:endParaRPr lang="en-US" sz="1600" dirty="0" smtClean="0"/>
          </a:p>
          <a:p>
            <a:pPr marL="0" indent="0" fontAlgn="base">
              <a:buNone/>
            </a:pPr>
            <a:endParaRPr lang="en-US" sz="1600" dirty="0"/>
          </a:p>
          <a:p>
            <a:pPr marL="0" indent="0" fontAlgn="base">
              <a:buNone/>
            </a:pPr>
            <a:r>
              <a:rPr lang="en-US" sz="2000" b="1" dirty="0"/>
              <a:t>Next </a:t>
            </a:r>
            <a:r>
              <a:rPr lang="en-US" sz="2000" b="1" dirty="0" smtClean="0"/>
              <a:t>Steps:</a:t>
            </a:r>
          </a:p>
          <a:p>
            <a:pPr fontAlgn="base"/>
            <a:r>
              <a:rPr lang="en-US" sz="1600" dirty="0" smtClean="0"/>
              <a:t>Continue to monitor to determine impact of template changes</a:t>
            </a:r>
          </a:p>
        </p:txBody>
      </p:sp>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8132" y="332922"/>
            <a:ext cx="1721224" cy="4779087"/>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5" name="MB Reg Con Solo Gif.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221114" y="2825181"/>
            <a:ext cx="1707747" cy="996183"/>
          </a:xfrm>
          <a:prstGeom prst="rect">
            <a:avLst/>
          </a:prstGeom>
        </p:spPr>
      </p:pic>
      <p:sp>
        <p:nvSpPr>
          <p:cNvPr id="7" name="Rectangle 6"/>
          <p:cNvSpPr/>
          <p:nvPr/>
        </p:nvSpPr>
        <p:spPr>
          <a:xfrm>
            <a:off x="855776" y="4337708"/>
            <a:ext cx="990600" cy="19421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sp>
        <p:nvSpPr>
          <p:cNvPr id="12" name="Text Placeholder 4"/>
          <p:cNvSpPr txBox="1">
            <a:spLocks/>
          </p:cNvSpPr>
          <p:nvPr/>
        </p:nvSpPr>
        <p:spPr>
          <a:xfrm>
            <a:off x="6698751" y="1091877"/>
            <a:ext cx="1214130" cy="914400"/>
          </a:xfrm>
          <a:prstGeom prst="rect">
            <a:avLst/>
          </a:prstGeom>
          <a:solidFill>
            <a:srgbClr val="2196E1"/>
          </a:solidFill>
          <a:ln>
            <a:noFill/>
          </a:ln>
        </p:spPr>
        <p:txBody>
          <a:bodyPr vert="horz" lIns="91440" tIns="45720" rIns="91440" bIns="45720" rtlCol="0">
            <a:normAutofit fontScale="92500" lnSpcReduction="10000"/>
          </a:bodyPr>
          <a:lstStyle>
            <a:lvl1pPr marL="342900" indent="-342900" algn="l" defTabSz="457200" rtl="0" eaLnBrk="1" latinLnBrk="0" hangingPunct="1">
              <a:spcBef>
                <a:spcPct val="20000"/>
              </a:spcBef>
              <a:buClr>
                <a:srgbClr val="2196E1"/>
              </a:buClr>
              <a:buFont typeface="Arial"/>
              <a:buChar char="•"/>
              <a:defRPr sz="2400" kern="1200" baseline="0">
                <a:solidFill>
                  <a:schemeClr val="tx1"/>
                </a:solidFill>
                <a:latin typeface="Open Sans Light"/>
                <a:ea typeface="+mn-ea"/>
                <a:cs typeface="Open Sans Light"/>
              </a:defRPr>
            </a:lvl1pPr>
            <a:lvl2pPr marL="742950" indent="-285750" algn="l" defTabSz="457200" rtl="0" eaLnBrk="1" latinLnBrk="0" hangingPunct="1">
              <a:spcBef>
                <a:spcPct val="20000"/>
              </a:spcBef>
              <a:buClr>
                <a:srgbClr val="2196E1"/>
              </a:buClr>
              <a:buSzPct val="80000"/>
              <a:buFont typeface="Courier New"/>
              <a:buChar char="o"/>
              <a:defRPr sz="1800" kern="1200" baseline="0">
                <a:solidFill>
                  <a:schemeClr val="tx1"/>
                </a:solidFill>
                <a:latin typeface="Open Sans Light"/>
                <a:ea typeface="+mn-ea"/>
                <a:cs typeface="Open Sans Light"/>
              </a:defRPr>
            </a:lvl2pPr>
            <a:lvl3pPr marL="1143000" indent="-228600" algn="l" defTabSz="457200" rtl="0" eaLnBrk="1" latinLnBrk="0" hangingPunct="1">
              <a:spcBef>
                <a:spcPct val="20000"/>
              </a:spcBef>
              <a:buClr>
                <a:srgbClr val="B3B300"/>
              </a:buClr>
              <a:buFont typeface="Wingdings" charset="2"/>
              <a:buChar char="§"/>
              <a:defRPr sz="1800" kern="1200" baseline="0">
                <a:solidFill>
                  <a:schemeClr val="tx1"/>
                </a:solidFill>
                <a:latin typeface="Open Sans Light"/>
                <a:ea typeface="+mn-ea"/>
                <a:cs typeface="Open Sans Light"/>
              </a:defRPr>
            </a:lvl3pPr>
            <a:lvl4pPr marL="1600200" indent="-228600" algn="l" defTabSz="457200" rtl="0" eaLnBrk="1" latinLnBrk="0" hangingPunct="1">
              <a:spcBef>
                <a:spcPct val="20000"/>
              </a:spcBef>
              <a:buClr>
                <a:srgbClr val="B3B300"/>
              </a:buClr>
              <a:buFont typeface="Arial"/>
              <a:buChar char="•"/>
              <a:defRPr sz="1400" kern="1200" baseline="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1800" kern="1200" baseline="0">
                <a:solidFill>
                  <a:schemeClr val="tx1"/>
                </a:solidFill>
                <a:latin typeface="Open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950" u="sng" dirty="0" smtClean="0">
                <a:solidFill>
                  <a:srgbClr val="000000"/>
                </a:solidFill>
              </a:rPr>
              <a:t>MB </a:t>
            </a:r>
            <a:r>
              <a:rPr lang="en-US" sz="950" u="sng" dirty="0" err="1" smtClean="0">
                <a:solidFill>
                  <a:srgbClr val="000000"/>
                </a:solidFill>
              </a:rPr>
              <a:t>Reg</a:t>
            </a:r>
            <a:r>
              <a:rPr lang="en-US" sz="950" u="sng" dirty="0" smtClean="0">
                <a:solidFill>
                  <a:srgbClr val="000000"/>
                </a:solidFill>
              </a:rPr>
              <a:t> </a:t>
            </a:r>
            <a:r>
              <a:rPr lang="en-US" sz="950" u="sng" dirty="0" err="1" smtClean="0">
                <a:solidFill>
                  <a:srgbClr val="000000"/>
                </a:solidFill>
              </a:rPr>
              <a:t>Conf</a:t>
            </a:r>
            <a:endParaRPr lang="en-US" sz="950" u="sng" dirty="0" smtClean="0">
              <a:solidFill>
                <a:srgbClr val="000000"/>
              </a:solidFill>
            </a:endParaRPr>
          </a:p>
          <a:p>
            <a:pPr marL="0" indent="0" algn="ctr">
              <a:buFont typeface="Arial"/>
              <a:buNone/>
            </a:pPr>
            <a:r>
              <a:rPr lang="en-US" sz="900" dirty="0" smtClean="0">
                <a:solidFill>
                  <a:srgbClr val="000000"/>
                </a:solidFill>
              </a:rPr>
              <a:t> (Pre/Post % change) </a:t>
            </a:r>
          </a:p>
          <a:p>
            <a:pPr marL="0" indent="58738">
              <a:buFont typeface="Arial"/>
              <a:buNone/>
            </a:pPr>
            <a:r>
              <a:rPr lang="en-US" sz="800" b="1" dirty="0" smtClean="0">
                <a:solidFill>
                  <a:srgbClr val="FFFFFF"/>
                </a:solidFill>
              </a:rPr>
              <a:t>Open%:    -9%</a:t>
            </a:r>
          </a:p>
          <a:p>
            <a:pPr marL="0" indent="58738">
              <a:buFont typeface="Arial"/>
              <a:buNone/>
            </a:pPr>
            <a:r>
              <a:rPr lang="en-US" sz="1000" b="1" dirty="0" smtClean="0">
                <a:solidFill>
                  <a:srgbClr val="FFFFFF"/>
                </a:solidFill>
              </a:rPr>
              <a:t>CTO%:     +7%</a:t>
            </a:r>
          </a:p>
          <a:p>
            <a:pPr marL="0" indent="58738">
              <a:buFont typeface="Arial"/>
              <a:buNone/>
            </a:pPr>
            <a:r>
              <a:rPr lang="en-US" sz="800" b="1" dirty="0" smtClean="0">
                <a:solidFill>
                  <a:srgbClr val="FFFFFF"/>
                </a:solidFill>
              </a:rPr>
              <a:t>Conv%:   -22%</a:t>
            </a:r>
          </a:p>
          <a:p>
            <a:pPr marL="0" indent="58738">
              <a:buFont typeface="Arial"/>
              <a:buNone/>
            </a:pPr>
            <a:r>
              <a:rPr lang="en-US" sz="800" b="1" dirty="0" smtClean="0">
                <a:solidFill>
                  <a:srgbClr val="FFFFFF"/>
                </a:solidFill>
              </a:rPr>
              <a:t>BPK:       -25%</a:t>
            </a:r>
            <a:endParaRPr lang="en-US" sz="800" b="1" dirty="0">
              <a:solidFill>
                <a:srgbClr val="FFFFFF"/>
              </a:solidFill>
            </a:endParaRPr>
          </a:p>
        </p:txBody>
      </p:sp>
      <p:sp>
        <p:nvSpPr>
          <p:cNvPr id="18" name="Rectangle 17"/>
          <p:cNvSpPr/>
          <p:nvPr/>
        </p:nvSpPr>
        <p:spPr>
          <a:xfrm>
            <a:off x="6622512" y="1498851"/>
            <a:ext cx="1395866" cy="18442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39886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5"/>
                </p:tgtEl>
              </p:cMediaNode>
            </p:video>
            <p:seq concurrent="1" nextAc="seek">
              <p:cTn id="10" restart="whenNotActive" fill="hold" evtFilter="cancelBubble" nodeType="interactiveSeq">
                <p:stCondLst>
                  <p:cond evt="onClick" delay="0">
                    <p:tgtEl>
                      <p:spTgt spid="1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Key initiative: </a:t>
            </a:r>
            <a:r>
              <a:rPr lang="en-US" dirty="0" err="1"/>
              <a:t>mvp</a:t>
            </a:r>
            <a:endParaRPr lang="en-US" dirty="0"/>
          </a:p>
        </p:txBody>
      </p:sp>
      <p:sp>
        <p:nvSpPr>
          <p:cNvPr id="3" name="Slide Number Placeholder 2"/>
          <p:cNvSpPr>
            <a:spLocks noGrp="1"/>
          </p:cNvSpPr>
          <p:nvPr>
            <p:ph type="sldNum" sz="quarter" idx="12"/>
          </p:nvPr>
        </p:nvSpPr>
        <p:spPr/>
        <p:txBody>
          <a:bodyPr/>
          <a:lstStyle/>
          <a:p>
            <a:fld id="{E0A67975-8775-DF44-8226-965E8C4F303F}" type="slidenum">
              <a:rPr lang="en-US" smtClean="0"/>
              <a:pPr/>
              <a:t>11</a:t>
            </a:fld>
            <a:endParaRPr lang="en-US"/>
          </a:p>
        </p:txBody>
      </p:sp>
      <p:sp>
        <p:nvSpPr>
          <p:cNvPr id="4" name="Text Placeholder 3"/>
          <p:cNvSpPr>
            <a:spLocks noGrp="1"/>
          </p:cNvSpPr>
          <p:nvPr>
            <p:ph type="body" sz="quarter" idx="13"/>
          </p:nvPr>
        </p:nvSpPr>
        <p:spPr>
          <a:xfrm>
            <a:off x="385763" y="509426"/>
            <a:ext cx="8453437" cy="561457"/>
          </a:xfrm>
        </p:spPr>
        <p:txBody>
          <a:bodyPr>
            <a:normAutofit lnSpcReduction="10000"/>
          </a:bodyPr>
          <a:lstStyle/>
          <a:p>
            <a:r>
              <a:rPr lang="en-US" dirty="0" smtClean="0"/>
              <a:t>MVP is successfully optimizing offers </a:t>
            </a:r>
          </a:p>
        </p:txBody>
      </p:sp>
      <p:sp>
        <p:nvSpPr>
          <p:cNvPr id="23" name="TextBox 22"/>
          <p:cNvSpPr txBox="1"/>
          <p:nvPr/>
        </p:nvSpPr>
        <p:spPr>
          <a:xfrm>
            <a:off x="456566" y="971550"/>
            <a:ext cx="8222185" cy="646331"/>
          </a:xfrm>
          <a:prstGeom prst="rect">
            <a:avLst/>
          </a:prstGeom>
          <a:noFill/>
        </p:spPr>
        <p:txBody>
          <a:bodyPr wrap="square" rtlCol="0">
            <a:spAutoFit/>
          </a:bodyPr>
          <a:lstStyle/>
          <a:p>
            <a:pPr defTabSz="457200"/>
            <a:r>
              <a:rPr lang="en-US" dirty="0">
                <a:solidFill>
                  <a:prstClr val="black"/>
                </a:solidFill>
                <a:latin typeface="Open Sans Light"/>
                <a:cs typeface="Open Sans Light"/>
              </a:rPr>
              <a:t>Higher </a:t>
            </a:r>
            <a:r>
              <a:rPr lang="en-US" dirty="0" smtClean="0">
                <a:solidFill>
                  <a:prstClr val="black"/>
                </a:solidFill>
                <a:latin typeface="Open Sans Light"/>
                <a:cs typeface="Open Sans Light"/>
              </a:rPr>
              <a:t>revenue from Optimized audience vs</a:t>
            </a:r>
            <a:r>
              <a:rPr lang="en-US" dirty="0">
                <a:solidFill>
                  <a:prstClr val="black"/>
                </a:solidFill>
                <a:latin typeface="Open Sans Light"/>
                <a:cs typeface="Open Sans Light"/>
              </a:rPr>
              <a:t>.</a:t>
            </a:r>
            <a:r>
              <a:rPr lang="en-US" dirty="0" smtClean="0">
                <a:solidFill>
                  <a:prstClr val="black"/>
                </a:solidFill>
                <a:latin typeface="Open Sans Light"/>
                <a:cs typeface="Open Sans Light"/>
              </a:rPr>
              <a:t> </a:t>
            </a:r>
            <a:r>
              <a:rPr lang="en-US" dirty="0">
                <a:solidFill>
                  <a:prstClr val="black"/>
                </a:solidFill>
                <a:latin typeface="Open Sans Light"/>
                <a:cs typeface="Open Sans Light"/>
              </a:rPr>
              <a:t>R</a:t>
            </a:r>
            <a:r>
              <a:rPr lang="en-US" dirty="0" smtClean="0">
                <a:solidFill>
                  <a:prstClr val="black"/>
                </a:solidFill>
                <a:latin typeface="Open Sans Light"/>
                <a:cs typeface="Open Sans Light"/>
              </a:rPr>
              <a:t>andom and BAU groups </a:t>
            </a:r>
            <a:r>
              <a:rPr lang="en-US" dirty="0">
                <a:solidFill>
                  <a:prstClr val="black"/>
                </a:solidFill>
                <a:latin typeface="Open Sans Light"/>
                <a:cs typeface="Open Sans Light"/>
              </a:rPr>
              <a:t>(curated content)</a:t>
            </a:r>
          </a:p>
        </p:txBody>
      </p:sp>
      <p:sp>
        <p:nvSpPr>
          <p:cNvPr id="54" name="TextBox 53"/>
          <p:cNvSpPr txBox="1"/>
          <p:nvPr/>
        </p:nvSpPr>
        <p:spPr>
          <a:xfrm>
            <a:off x="191797" y="4529285"/>
            <a:ext cx="4564391" cy="415498"/>
          </a:xfrm>
          <a:prstGeom prst="rect">
            <a:avLst/>
          </a:prstGeom>
          <a:noFill/>
        </p:spPr>
        <p:txBody>
          <a:bodyPr wrap="square" rtlCol="0">
            <a:spAutoFit/>
          </a:bodyPr>
          <a:lstStyle/>
          <a:p>
            <a:pPr defTabSz="457200"/>
            <a:r>
              <a:rPr lang="en-US" sz="1000" dirty="0" smtClean="0">
                <a:latin typeface="Open Sans Light"/>
                <a:cs typeface="Open Sans Light"/>
              </a:rPr>
              <a:t>*</a:t>
            </a:r>
            <a:r>
              <a:rPr lang="en-US" sz="1000" dirty="0">
                <a:latin typeface="Open Sans Light"/>
                <a:cs typeface="Open Sans Light"/>
              </a:rPr>
              <a:t>Includes May/June Top </a:t>
            </a:r>
            <a:r>
              <a:rPr lang="en-US" sz="1000" dirty="0" smtClean="0">
                <a:latin typeface="Open Sans Light"/>
                <a:cs typeface="Open Sans Light"/>
              </a:rPr>
              <a:t>Offer 2 </a:t>
            </a:r>
            <a:r>
              <a:rPr lang="en-US" sz="1000" dirty="0">
                <a:latin typeface="Open Sans Light"/>
                <a:cs typeface="Open Sans Light"/>
              </a:rPr>
              <a:t>&amp; Rewards</a:t>
            </a:r>
          </a:p>
          <a:p>
            <a:pPr marL="342900" indent="-342900" defTabSz="457200">
              <a:buFont typeface="Arial"/>
              <a:buChar char="•"/>
            </a:pPr>
            <a:endParaRPr lang="en-US" sz="1000" dirty="0">
              <a:latin typeface="Open Sans Light"/>
              <a:cs typeface="Open Sans Light"/>
            </a:endParaRPr>
          </a:p>
        </p:txBody>
      </p:sp>
      <p:sp>
        <p:nvSpPr>
          <p:cNvPr id="24" name="TextBox 23"/>
          <p:cNvSpPr txBox="1"/>
          <p:nvPr/>
        </p:nvSpPr>
        <p:spPr>
          <a:xfrm>
            <a:off x="2195442" y="2498949"/>
            <a:ext cx="806197" cy="307777"/>
          </a:xfrm>
          <a:prstGeom prst="rect">
            <a:avLst/>
          </a:prstGeom>
          <a:noFill/>
        </p:spPr>
        <p:txBody>
          <a:bodyPr wrap="square" rtlCol="0">
            <a:spAutoFit/>
          </a:bodyPr>
          <a:lstStyle/>
          <a:p>
            <a:pPr defTabSz="457200"/>
            <a:r>
              <a:rPr lang="en-US" sz="1400" dirty="0">
                <a:solidFill>
                  <a:prstClr val="black"/>
                </a:solidFill>
                <a:latin typeface="Open Sans Light"/>
                <a:cs typeface="Open Sans Light"/>
              </a:rPr>
              <a:t>CTO%</a:t>
            </a:r>
          </a:p>
        </p:txBody>
      </p:sp>
      <p:sp>
        <p:nvSpPr>
          <p:cNvPr id="25" name="TextBox 24"/>
          <p:cNvSpPr txBox="1"/>
          <p:nvPr/>
        </p:nvSpPr>
        <p:spPr>
          <a:xfrm>
            <a:off x="1469392" y="2886547"/>
            <a:ext cx="1674532" cy="307777"/>
          </a:xfrm>
          <a:prstGeom prst="rect">
            <a:avLst/>
          </a:prstGeom>
          <a:noFill/>
        </p:spPr>
        <p:txBody>
          <a:bodyPr wrap="square" rtlCol="0">
            <a:spAutoFit/>
          </a:bodyPr>
          <a:lstStyle/>
          <a:p>
            <a:pPr defTabSz="457200"/>
            <a:r>
              <a:rPr lang="en-US" sz="1400" dirty="0">
                <a:solidFill>
                  <a:prstClr val="black"/>
                </a:solidFill>
                <a:latin typeface="Open Sans Light"/>
                <a:cs typeface="Open Sans Light"/>
              </a:rPr>
              <a:t>Revenue/Open</a:t>
            </a:r>
          </a:p>
        </p:txBody>
      </p:sp>
      <p:sp>
        <p:nvSpPr>
          <p:cNvPr id="26" name="TextBox 25"/>
          <p:cNvSpPr txBox="1"/>
          <p:nvPr/>
        </p:nvSpPr>
        <p:spPr>
          <a:xfrm>
            <a:off x="999036" y="3300801"/>
            <a:ext cx="2018948" cy="307777"/>
          </a:xfrm>
          <a:prstGeom prst="rect">
            <a:avLst/>
          </a:prstGeom>
          <a:noFill/>
        </p:spPr>
        <p:txBody>
          <a:bodyPr wrap="square" rtlCol="0">
            <a:spAutoFit/>
          </a:bodyPr>
          <a:lstStyle/>
          <a:p>
            <a:pPr defTabSz="457200"/>
            <a:r>
              <a:rPr lang="en-US" sz="1400" dirty="0">
                <a:solidFill>
                  <a:prstClr val="black"/>
                </a:solidFill>
                <a:latin typeface="Open Sans Light"/>
                <a:cs typeface="Open Sans Light"/>
              </a:rPr>
              <a:t>Revenue/Offer Clicks</a:t>
            </a:r>
          </a:p>
        </p:txBody>
      </p:sp>
      <p:sp>
        <p:nvSpPr>
          <p:cNvPr id="27" name="TextBox 26"/>
          <p:cNvSpPr txBox="1"/>
          <p:nvPr/>
        </p:nvSpPr>
        <p:spPr>
          <a:xfrm>
            <a:off x="2884635" y="2153448"/>
            <a:ext cx="1413191" cy="276999"/>
          </a:xfrm>
          <a:prstGeom prst="rect">
            <a:avLst/>
          </a:prstGeom>
          <a:noFill/>
        </p:spPr>
        <p:txBody>
          <a:bodyPr wrap="square" rtlCol="0">
            <a:spAutoFit/>
          </a:bodyPr>
          <a:lstStyle/>
          <a:p>
            <a:pPr algn="ctr" defTabSz="457200"/>
            <a:r>
              <a:rPr lang="en-US" sz="1200" b="1" dirty="0">
                <a:solidFill>
                  <a:prstClr val="black"/>
                </a:solidFill>
                <a:latin typeface="Open Sans Light"/>
                <a:cs typeface="Open Sans Light"/>
              </a:rPr>
              <a:t>Optimize</a:t>
            </a:r>
          </a:p>
        </p:txBody>
      </p:sp>
      <p:sp>
        <p:nvSpPr>
          <p:cNvPr id="28" name="TextBox 27"/>
          <p:cNvSpPr txBox="1"/>
          <p:nvPr/>
        </p:nvSpPr>
        <p:spPr>
          <a:xfrm>
            <a:off x="4133404" y="2453932"/>
            <a:ext cx="1218927" cy="369332"/>
          </a:xfrm>
          <a:prstGeom prst="rect">
            <a:avLst/>
          </a:prstGeom>
          <a:noFill/>
        </p:spPr>
        <p:txBody>
          <a:bodyPr wrap="square" rtlCol="0">
            <a:spAutoFit/>
          </a:bodyPr>
          <a:lstStyle/>
          <a:p>
            <a:pPr algn="ctr" defTabSz="457200"/>
            <a:r>
              <a:rPr lang="en-US" b="1" dirty="0">
                <a:solidFill>
                  <a:srgbClr val="008040"/>
                </a:solidFill>
                <a:latin typeface="Open Sans Light"/>
                <a:cs typeface="Open Sans Light"/>
              </a:rPr>
              <a:t>+25.0%</a:t>
            </a:r>
          </a:p>
        </p:txBody>
      </p:sp>
      <p:sp>
        <p:nvSpPr>
          <p:cNvPr id="29" name="TextBox 28"/>
          <p:cNvSpPr txBox="1"/>
          <p:nvPr/>
        </p:nvSpPr>
        <p:spPr>
          <a:xfrm>
            <a:off x="3189541" y="2470160"/>
            <a:ext cx="835347" cy="369332"/>
          </a:xfrm>
          <a:prstGeom prst="rect">
            <a:avLst/>
          </a:prstGeom>
          <a:noFill/>
        </p:spPr>
        <p:txBody>
          <a:bodyPr wrap="square" rtlCol="0">
            <a:spAutoFit/>
          </a:bodyPr>
          <a:lstStyle/>
          <a:p>
            <a:pPr algn="ctr" defTabSz="457200"/>
            <a:r>
              <a:rPr lang="en-US" b="1" dirty="0">
                <a:solidFill>
                  <a:prstClr val="black"/>
                </a:solidFill>
                <a:latin typeface="Open Sans Light"/>
                <a:cs typeface="Open Sans Light"/>
              </a:rPr>
              <a:t>1.5%</a:t>
            </a:r>
          </a:p>
        </p:txBody>
      </p:sp>
      <p:sp>
        <p:nvSpPr>
          <p:cNvPr id="30" name="TextBox 29"/>
          <p:cNvSpPr txBox="1"/>
          <p:nvPr/>
        </p:nvSpPr>
        <p:spPr>
          <a:xfrm>
            <a:off x="4050315" y="2821044"/>
            <a:ext cx="1317529" cy="369332"/>
          </a:xfrm>
          <a:prstGeom prst="rect">
            <a:avLst/>
          </a:prstGeom>
          <a:noFill/>
        </p:spPr>
        <p:txBody>
          <a:bodyPr wrap="square" rtlCol="0">
            <a:spAutoFit/>
          </a:bodyPr>
          <a:lstStyle/>
          <a:p>
            <a:pPr algn="ctr" defTabSz="457200"/>
            <a:r>
              <a:rPr lang="en-US" b="1" dirty="0">
                <a:solidFill>
                  <a:srgbClr val="008040"/>
                </a:solidFill>
                <a:latin typeface="Open Sans Light"/>
                <a:cs typeface="Open Sans Light"/>
              </a:rPr>
              <a:t>+105.8%</a:t>
            </a:r>
          </a:p>
        </p:txBody>
      </p:sp>
      <p:sp>
        <p:nvSpPr>
          <p:cNvPr id="31" name="TextBox 30"/>
          <p:cNvSpPr txBox="1"/>
          <p:nvPr/>
        </p:nvSpPr>
        <p:spPr>
          <a:xfrm>
            <a:off x="3017984" y="2824991"/>
            <a:ext cx="1090155" cy="369332"/>
          </a:xfrm>
          <a:prstGeom prst="rect">
            <a:avLst/>
          </a:prstGeom>
          <a:noFill/>
        </p:spPr>
        <p:txBody>
          <a:bodyPr wrap="square" rtlCol="0">
            <a:spAutoFit/>
          </a:bodyPr>
          <a:lstStyle/>
          <a:p>
            <a:pPr algn="ctr" defTabSz="457200"/>
            <a:r>
              <a:rPr lang="en-US" b="1" dirty="0">
                <a:solidFill>
                  <a:prstClr val="black"/>
                </a:solidFill>
                <a:latin typeface="Open Sans Light"/>
                <a:cs typeface="Open Sans Light"/>
              </a:rPr>
              <a:t>$0.71</a:t>
            </a:r>
          </a:p>
        </p:txBody>
      </p:sp>
      <p:sp>
        <p:nvSpPr>
          <p:cNvPr id="32" name="TextBox 31"/>
          <p:cNvSpPr txBox="1"/>
          <p:nvPr/>
        </p:nvSpPr>
        <p:spPr>
          <a:xfrm>
            <a:off x="4075452" y="3238032"/>
            <a:ext cx="1218927" cy="369332"/>
          </a:xfrm>
          <a:prstGeom prst="rect">
            <a:avLst/>
          </a:prstGeom>
          <a:noFill/>
        </p:spPr>
        <p:txBody>
          <a:bodyPr wrap="square" rtlCol="0">
            <a:spAutoFit/>
          </a:bodyPr>
          <a:lstStyle/>
          <a:p>
            <a:pPr algn="ctr" defTabSz="457200"/>
            <a:r>
              <a:rPr lang="en-US" b="1" dirty="0">
                <a:solidFill>
                  <a:srgbClr val="008040"/>
                </a:solidFill>
                <a:latin typeface="Open Sans Light"/>
                <a:cs typeface="Open Sans Light"/>
              </a:rPr>
              <a:t>+64.7%</a:t>
            </a:r>
          </a:p>
        </p:txBody>
      </p:sp>
      <p:sp>
        <p:nvSpPr>
          <p:cNvPr id="33" name="TextBox 32"/>
          <p:cNvSpPr txBox="1"/>
          <p:nvPr/>
        </p:nvSpPr>
        <p:spPr>
          <a:xfrm>
            <a:off x="3043249" y="3228895"/>
            <a:ext cx="1090155" cy="369332"/>
          </a:xfrm>
          <a:prstGeom prst="rect">
            <a:avLst/>
          </a:prstGeom>
          <a:noFill/>
        </p:spPr>
        <p:txBody>
          <a:bodyPr wrap="square" rtlCol="0">
            <a:spAutoFit/>
          </a:bodyPr>
          <a:lstStyle/>
          <a:p>
            <a:pPr algn="ctr" defTabSz="457200"/>
            <a:r>
              <a:rPr lang="en-US" b="1" dirty="0">
                <a:solidFill>
                  <a:prstClr val="black"/>
                </a:solidFill>
                <a:latin typeface="Open Sans Light"/>
                <a:cs typeface="Open Sans Light"/>
              </a:rPr>
              <a:t>$48.79</a:t>
            </a:r>
          </a:p>
        </p:txBody>
      </p:sp>
      <p:sp>
        <p:nvSpPr>
          <p:cNvPr id="34" name="Rectangle 33"/>
          <p:cNvSpPr/>
          <p:nvPr/>
        </p:nvSpPr>
        <p:spPr>
          <a:xfrm>
            <a:off x="2964147" y="2151160"/>
            <a:ext cx="1196001" cy="1531163"/>
          </a:xfrm>
          <a:prstGeom prst="rect">
            <a:avLst/>
          </a:prstGeom>
          <a:noFill/>
          <a:ln>
            <a:solidFill>
              <a:schemeClr val="accent1">
                <a:lumMod val="75000"/>
              </a:schemeClr>
            </a:solidFill>
            <a:prstDash val="dot"/>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100">
              <a:solidFill>
                <a:prstClr val="white"/>
              </a:solidFill>
              <a:latin typeface="Open Sans Light"/>
              <a:cs typeface="Open Sans Light"/>
            </a:endParaRPr>
          </a:p>
        </p:txBody>
      </p:sp>
      <p:sp>
        <p:nvSpPr>
          <p:cNvPr id="35" name="TextBox 34"/>
          <p:cNvSpPr txBox="1"/>
          <p:nvPr/>
        </p:nvSpPr>
        <p:spPr>
          <a:xfrm>
            <a:off x="4197640" y="2143541"/>
            <a:ext cx="1119410" cy="276999"/>
          </a:xfrm>
          <a:prstGeom prst="rect">
            <a:avLst/>
          </a:prstGeom>
          <a:noFill/>
        </p:spPr>
        <p:txBody>
          <a:bodyPr wrap="square" rtlCol="0">
            <a:spAutoFit/>
          </a:bodyPr>
          <a:lstStyle/>
          <a:p>
            <a:pPr algn="ctr" defTabSz="457200"/>
            <a:r>
              <a:rPr lang="en-US" sz="1200" dirty="0" smtClean="0">
                <a:solidFill>
                  <a:prstClr val="black"/>
                </a:solidFill>
                <a:latin typeface="Open Sans Light"/>
                <a:cs typeface="Open Sans Light"/>
              </a:rPr>
              <a:t>vs. </a:t>
            </a:r>
            <a:r>
              <a:rPr lang="en-US" sz="1200" dirty="0">
                <a:solidFill>
                  <a:prstClr val="black"/>
                </a:solidFill>
                <a:latin typeface="Open Sans Light"/>
                <a:cs typeface="Open Sans Light"/>
              </a:rPr>
              <a:t>Random</a:t>
            </a:r>
          </a:p>
        </p:txBody>
      </p:sp>
      <p:sp>
        <p:nvSpPr>
          <p:cNvPr id="36" name="TextBox 35"/>
          <p:cNvSpPr txBox="1"/>
          <p:nvPr/>
        </p:nvSpPr>
        <p:spPr>
          <a:xfrm>
            <a:off x="3236785" y="1765577"/>
            <a:ext cx="2962664" cy="369332"/>
          </a:xfrm>
          <a:prstGeom prst="rect">
            <a:avLst/>
          </a:prstGeom>
          <a:noFill/>
        </p:spPr>
        <p:txBody>
          <a:bodyPr wrap="square" rtlCol="0">
            <a:spAutoFit/>
          </a:bodyPr>
          <a:lstStyle/>
          <a:p>
            <a:pPr algn="ctr" defTabSz="457200"/>
            <a:r>
              <a:rPr lang="en-US" dirty="0">
                <a:solidFill>
                  <a:prstClr val="black"/>
                </a:solidFill>
                <a:latin typeface="Open Sans Light"/>
                <a:cs typeface="Open Sans Light"/>
              </a:rPr>
              <a:t>eNews-MVP* </a:t>
            </a:r>
            <a:r>
              <a:rPr lang="en-US" dirty="0" smtClean="0">
                <a:solidFill>
                  <a:prstClr val="black"/>
                </a:solidFill>
                <a:latin typeface="Open Sans Light"/>
                <a:cs typeface="Open Sans Light"/>
              </a:rPr>
              <a:t>Sections</a:t>
            </a:r>
            <a:endParaRPr lang="en-US" dirty="0">
              <a:solidFill>
                <a:prstClr val="black"/>
              </a:solidFill>
              <a:latin typeface="Open Sans Light"/>
              <a:cs typeface="Open Sans Light"/>
            </a:endParaRPr>
          </a:p>
        </p:txBody>
      </p:sp>
      <p:sp>
        <p:nvSpPr>
          <p:cNvPr id="37" name="TextBox 36"/>
          <p:cNvSpPr txBox="1"/>
          <p:nvPr/>
        </p:nvSpPr>
        <p:spPr>
          <a:xfrm>
            <a:off x="5477410" y="2151160"/>
            <a:ext cx="1119410" cy="276999"/>
          </a:xfrm>
          <a:prstGeom prst="rect">
            <a:avLst/>
          </a:prstGeom>
          <a:noFill/>
        </p:spPr>
        <p:txBody>
          <a:bodyPr wrap="square" rtlCol="0">
            <a:spAutoFit/>
          </a:bodyPr>
          <a:lstStyle/>
          <a:p>
            <a:pPr algn="ctr" defTabSz="457200"/>
            <a:r>
              <a:rPr lang="en-US" sz="1200" dirty="0" smtClean="0">
                <a:solidFill>
                  <a:prstClr val="black"/>
                </a:solidFill>
                <a:latin typeface="Open Sans Light"/>
                <a:cs typeface="Open Sans Light"/>
              </a:rPr>
              <a:t>vs. </a:t>
            </a:r>
            <a:r>
              <a:rPr lang="en-US" sz="1200" dirty="0">
                <a:solidFill>
                  <a:prstClr val="black"/>
                </a:solidFill>
                <a:latin typeface="Open Sans Light"/>
                <a:cs typeface="Open Sans Light"/>
              </a:rPr>
              <a:t>BAU</a:t>
            </a:r>
          </a:p>
        </p:txBody>
      </p:sp>
      <p:sp>
        <p:nvSpPr>
          <p:cNvPr id="38" name="TextBox 37"/>
          <p:cNvSpPr txBox="1"/>
          <p:nvPr/>
        </p:nvSpPr>
        <p:spPr>
          <a:xfrm>
            <a:off x="5434861" y="2451318"/>
            <a:ext cx="1218927" cy="369332"/>
          </a:xfrm>
          <a:prstGeom prst="rect">
            <a:avLst/>
          </a:prstGeom>
          <a:noFill/>
        </p:spPr>
        <p:txBody>
          <a:bodyPr wrap="square" rtlCol="0">
            <a:spAutoFit/>
          </a:bodyPr>
          <a:lstStyle/>
          <a:p>
            <a:pPr algn="ctr" defTabSz="457200"/>
            <a:r>
              <a:rPr lang="en-US" b="1" dirty="0">
                <a:solidFill>
                  <a:srgbClr val="008040"/>
                </a:solidFill>
                <a:latin typeface="Open Sans Light"/>
                <a:cs typeface="Open Sans Light"/>
              </a:rPr>
              <a:t>+9.1%</a:t>
            </a:r>
          </a:p>
        </p:txBody>
      </p:sp>
      <p:sp>
        <p:nvSpPr>
          <p:cNvPr id="39" name="TextBox 38"/>
          <p:cNvSpPr txBox="1"/>
          <p:nvPr/>
        </p:nvSpPr>
        <p:spPr>
          <a:xfrm>
            <a:off x="5351772" y="2818430"/>
            <a:ext cx="1317529" cy="369332"/>
          </a:xfrm>
          <a:prstGeom prst="rect">
            <a:avLst/>
          </a:prstGeom>
          <a:noFill/>
        </p:spPr>
        <p:txBody>
          <a:bodyPr wrap="square" rtlCol="0">
            <a:spAutoFit/>
          </a:bodyPr>
          <a:lstStyle/>
          <a:p>
            <a:pPr algn="ctr" defTabSz="457200"/>
            <a:r>
              <a:rPr lang="en-US" b="1" dirty="0">
                <a:solidFill>
                  <a:srgbClr val="008040"/>
                </a:solidFill>
                <a:latin typeface="Open Sans Light"/>
                <a:cs typeface="Open Sans Light"/>
              </a:rPr>
              <a:t>+48.6%</a:t>
            </a:r>
          </a:p>
        </p:txBody>
      </p:sp>
      <p:sp>
        <p:nvSpPr>
          <p:cNvPr id="40" name="TextBox 39"/>
          <p:cNvSpPr txBox="1"/>
          <p:nvPr/>
        </p:nvSpPr>
        <p:spPr>
          <a:xfrm>
            <a:off x="5424768" y="3235418"/>
            <a:ext cx="1218927" cy="369332"/>
          </a:xfrm>
          <a:prstGeom prst="rect">
            <a:avLst/>
          </a:prstGeom>
          <a:noFill/>
        </p:spPr>
        <p:txBody>
          <a:bodyPr wrap="square" rtlCol="0">
            <a:spAutoFit/>
          </a:bodyPr>
          <a:lstStyle/>
          <a:p>
            <a:pPr algn="ctr" defTabSz="457200"/>
            <a:r>
              <a:rPr lang="en-US" b="1" dirty="0">
                <a:solidFill>
                  <a:srgbClr val="008040"/>
                </a:solidFill>
                <a:latin typeface="Open Sans Light"/>
                <a:cs typeface="Open Sans Light"/>
              </a:rPr>
              <a:t>+36.2%</a:t>
            </a:r>
          </a:p>
        </p:txBody>
      </p:sp>
    </p:spTree>
    <p:extLst>
      <p:ext uri="{BB962C8B-B14F-4D97-AF65-F5344CB8AC3E}">
        <p14:creationId xmlns:p14="http://schemas.microsoft.com/office/powerpoint/2010/main" val="234530178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err="1" smtClean="0"/>
              <a:t>mvp</a:t>
            </a:r>
            <a:endParaRPr lang="en-US" dirty="0"/>
          </a:p>
        </p:txBody>
      </p:sp>
      <p:sp>
        <p:nvSpPr>
          <p:cNvPr id="3" name="Slide Number Placeholder 2"/>
          <p:cNvSpPr>
            <a:spLocks noGrp="1"/>
          </p:cNvSpPr>
          <p:nvPr>
            <p:ph type="sldNum" sz="quarter" idx="12"/>
          </p:nvPr>
        </p:nvSpPr>
        <p:spPr/>
        <p:txBody>
          <a:bodyPr/>
          <a:lstStyle/>
          <a:p>
            <a:fld id="{E0A67975-8775-DF44-8226-965E8C4F303F}" type="slidenum">
              <a:rPr lang="en-US"/>
              <a:pPr/>
              <a:t>12</a:t>
            </a:fld>
            <a:endParaRPr lang="en-US"/>
          </a:p>
        </p:txBody>
      </p:sp>
      <p:sp>
        <p:nvSpPr>
          <p:cNvPr id="5" name="Text Placeholder 4"/>
          <p:cNvSpPr>
            <a:spLocks noGrp="1"/>
          </p:cNvSpPr>
          <p:nvPr>
            <p:ph type="body" sz="quarter" idx="13"/>
          </p:nvPr>
        </p:nvSpPr>
        <p:spPr>
          <a:xfrm>
            <a:off x="389558" y="572408"/>
            <a:ext cx="8417439" cy="561457"/>
          </a:xfrm>
        </p:spPr>
        <p:txBody>
          <a:bodyPr vert="horz" lIns="91440" tIns="45720" rIns="91440" bIns="45720" rtlCol="0">
            <a:noAutofit/>
          </a:bodyPr>
          <a:lstStyle/>
          <a:p>
            <a:r>
              <a:rPr lang="en-US" sz="2400" dirty="0" smtClean="0"/>
              <a:t>There’s More to learn with </a:t>
            </a:r>
            <a:r>
              <a:rPr lang="en-US" sz="2400" dirty="0" err="1" smtClean="0"/>
              <a:t>mvp</a:t>
            </a:r>
            <a:r>
              <a:rPr lang="mr-IN" sz="2400" dirty="0" smtClean="0"/>
              <a:t>…</a:t>
            </a:r>
            <a:endParaRPr lang="en-US" sz="2400" dirty="0"/>
          </a:p>
        </p:txBody>
      </p:sp>
      <p:sp>
        <p:nvSpPr>
          <p:cNvPr id="9" name="Text Placeholder 8"/>
          <p:cNvSpPr>
            <a:spLocks noGrp="1"/>
          </p:cNvSpPr>
          <p:nvPr>
            <p:ph type="body" sz="quarter" idx="14"/>
          </p:nvPr>
        </p:nvSpPr>
        <p:spPr>
          <a:xfrm>
            <a:off x="385547" y="1133865"/>
            <a:ext cx="8421451" cy="3419084"/>
          </a:xfrm>
        </p:spPr>
        <p:txBody>
          <a:bodyPr>
            <a:noAutofit/>
          </a:bodyPr>
          <a:lstStyle/>
          <a:p>
            <a:pPr marL="0" indent="0" fontAlgn="base">
              <a:buNone/>
            </a:pPr>
            <a:r>
              <a:rPr lang="en-US" sz="2000" dirty="0" smtClean="0"/>
              <a:t>Next steps:</a:t>
            </a:r>
          </a:p>
          <a:p>
            <a:pPr fontAlgn="base"/>
            <a:r>
              <a:rPr lang="en-US" sz="2000" dirty="0"/>
              <a:t>Confirm &amp; support MVP objectives</a:t>
            </a:r>
          </a:p>
          <a:p>
            <a:pPr lvl="1" fontAlgn="base"/>
            <a:r>
              <a:rPr lang="en-US" dirty="0" smtClean="0"/>
              <a:t>If </a:t>
            </a:r>
            <a:r>
              <a:rPr lang="en-US" dirty="0"/>
              <a:t>revenue driving, increase offers in rotation and limit non-revenue content</a:t>
            </a:r>
          </a:p>
          <a:p>
            <a:pPr lvl="1" fontAlgn="base"/>
            <a:r>
              <a:rPr lang="en-US" dirty="0" smtClean="0"/>
              <a:t>If </a:t>
            </a:r>
            <a:r>
              <a:rPr lang="en-US" dirty="0"/>
              <a:t>supporting other initiatives, enable optimization for other </a:t>
            </a:r>
            <a:r>
              <a:rPr lang="en-US" dirty="0" smtClean="0"/>
              <a:t>metrics </a:t>
            </a:r>
            <a:endParaRPr lang="en-US" dirty="0"/>
          </a:p>
          <a:p>
            <a:pPr fontAlgn="base"/>
            <a:r>
              <a:rPr lang="en-US" sz="2000" dirty="0"/>
              <a:t>Increase eNews revenue (as MVP optimization ramps up)</a:t>
            </a:r>
          </a:p>
          <a:p>
            <a:pPr lvl="1" fontAlgn="base"/>
            <a:r>
              <a:rPr lang="en-US" dirty="0" smtClean="0"/>
              <a:t>Consider </a:t>
            </a:r>
            <a:r>
              <a:rPr lang="en-US" dirty="0"/>
              <a:t>booking content in other sections</a:t>
            </a:r>
          </a:p>
          <a:p>
            <a:pPr lvl="1" fontAlgn="base"/>
            <a:r>
              <a:rPr lang="en-US" dirty="0" smtClean="0"/>
              <a:t>Consider </a:t>
            </a:r>
            <a:r>
              <a:rPr lang="en-US" dirty="0"/>
              <a:t>increasing content to pre-MVP </a:t>
            </a:r>
            <a:r>
              <a:rPr lang="en-US" dirty="0" smtClean="0"/>
              <a:t>levels</a:t>
            </a:r>
            <a:endParaRPr lang="en-US" dirty="0"/>
          </a:p>
          <a:p>
            <a:pPr fontAlgn="base"/>
            <a:r>
              <a:rPr lang="en-US" sz="2000" dirty="0"/>
              <a:t>Improve performance reporting</a:t>
            </a:r>
          </a:p>
          <a:p>
            <a:pPr marL="228600" indent="-171450" fontAlgn="base"/>
            <a:endParaRPr lang="en-US" sz="2000" dirty="0" smtClean="0"/>
          </a:p>
          <a:p>
            <a:pPr marL="57150" indent="0" fontAlgn="base">
              <a:buNone/>
            </a:pPr>
            <a:r>
              <a:rPr lang="en-US" sz="2000" dirty="0" smtClean="0"/>
              <a:t> </a:t>
            </a:r>
            <a:endParaRPr lang="en-US" sz="2000" dirty="0"/>
          </a:p>
        </p:txBody>
      </p:sp>
    </p:spTree>
    <p:extLst>
      <p:ext uri="{BB962C8B-B14F-4D97-AF65-F5344CB8AC3E}">
        <p14:creationId xmlns:p14="http://schemas.microsoft.com/office/powerpoint/2010/main" val="3080379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Key initiative: Moments</a:t>
            </a:r>
          </a:p>
        </p:txBody>
      </p:sp>
      <p:sp>
        <p:nvSpPr>
          <p:cNvPr id="3" name="Slide Number Placeholder 2"/>
          <p:cNvSpPr>
            <a:spLocks noGrp="1"/>
          </p:cNvSpPr>
          <p:nvPr>
            <p:ph type="sldNum" sz="quarter" idx="12"/>
          </p:nvPr>
        </p:nvSpPr>
        <p:spPr/>
        <p:txBody>
          <a:bodyPr/>
          <a:lstStyle/>
          <a:p>
            <a:fld id="{E0A67975-8775-DF44-8226-965E8C4F303F}" type="slidenum">
              <a:rPr lang="en-US" smtClean="0"/>
              <a:pPr/>
              <a:t>13</a:t>
            </a:fld>
            <a:endParaRPr lang="en-US"/>
          </a:p>
        </p:txBody>
      </p:sp>
      <p:sp>
        <p:nvSpPr>
          <p:cNvPr id="4" name="Text Placeholder 3"/>
          <p:cNvSpPr>
            <a:spLocks noGrp="1"/>
          </p:cNvSpPr>
          <p:nvPr>
            <p:ph type="body" sz="quarter" idx="13"/>
          </p:nvPr>
        </p:nvSpPr>
        <p:spPr>
          <a:xfrm>
            <a:off x="343783" y="509426"/>
            <a:ext cx="6875093" cy="792194"/>
          </a:xfrm>
        </p:spPr>
        <p:txBody>
          <a:bodyPr>
            <a:noAutofit/>
          </a:bodyPr>
          <a:lstStyle/>
          <a:p>
            <a:r>
              <a:rPr lang="en-US" sz="2400" dirty="0" smtClean="0"/>
              <a:t>Moments supported in select campaigns; increased Hotel Specials engagement</a:t>
            </a:r>
            <a:endParaRPr lang="en-US" sz="2400" dirty="0"/>
          </a:p>
        </p:txBody>
      </p:sp>
      <p:sp>
        <p:nvSpPr>
          <p:cNvPr id="5" name="Text Placeholder 4"/>
          <p:cNvSpPr>
            <a:spLocks noGrp="1"/>
          </p:cNvSpPr>
          <p:nvPr>
            <p:ph type="body" sz="quarter" idx="14"/>
          </p:nvPr>
        </p:nvSpPr>
        <p:spPr>
          <a:xfrm>
            <a:off x="385547" y="1408309"/>
            <a:ext cx="6875092" cy="3567239"/>
          </a:xfrm>
        </p:spPr>
        <p:txBody>
          <a:bodyPr>
            <a:noAutofit/>
          </a:bodyPr>
          <a:lstStyle/>
          <a:p>
            <a:pPr marL="0" lvl="0" indent="0">
              <a:buNone/>
            </a:pPr>
            <a:r>
              <a:rPr lang="en-US" sz="1800" b="1" dirty="0" smtClean="0"/>
              <a:t>Engagement Snapshot: </a:t>
            </a:r>
          </a:p>
          <a:p>
            <a:r>
              <a:rPr lang="en-US" sz="1800" dirty="0" smtClean="0"/>
              <a:t>Moments added </a:t>
            </a:r>
            <a:r>
              <a:rPr lang="en-US" sz="1800" dirty="0"/>
              <a:t>to </a:t>
            </a:r>
            <a:r>
              <a:rPr lang="en-US" sz="1800" dirty="0" smtClean="0"/>
              <a:t>June Hotel Specials and </a:t>
            </a:r>
            <a:r>
              <a:rPr lang="en-US" sz="1800" dirty="0"/>
              <a:t>g</a:t>
            </a:r>
            <a:r>
              <a:rPr lang="en-US" sz="1800" dirty="0" smtClean="0"/>
              <a:t>enerated </a:t>
            </a:r>
            <a:r>
              <a:rPr lang="en-US" sz="1800" dirty="0"/>
              <a:t>~50% higher click volume </a:t>
            </a:r>
            <a:r>
              <a:rPr lang="en-US" sz="1800" dirty="0" smtClean="0"/>
              <a:t>than section avg.</a:t>
            </a:r>
          </a:p>
          <a:p>
            <a:pPr lvl="0"/>
            <a:r>
              <a:rPr lang="en-US" sz="1800" dirty="0" smtClean="0"/>
              <a:t>2-3 experiences added to eNews as regular MVP content each month (NBA Sweeps was #1 clicked content in </a:t>
            </a:r>
            <a:r>
              <a:rPr lang="en-US" sz="1800" dirty="0"/>
              <a:t>June </a:t>
            </a:r>
            <a:r>
              <a:rPr lang="en-US" sz="1800" dirty="0" smtClean="0"/>
              <a:t>- Optimize </a:t>
            </a:r>
            <a:r>
              <a:rPr lang="en-US" sz="1800" dirty="0"/>
              <a:t>and </a:t>
            </a:r>
            <a:r>
              <a:rPr lang="en-US" sz="1800" dirty="0" smtClean="0"/>
              <a:t>BAU)</a:t>
            </a:r>
            <a:endParaRPr lang="en-US" sz="1800" dirty="0"/>
          </a:p>
          <a:p>
            <a:pPr lvl="0"/>
            <a:r>
              <a:rPr lang="en-US" sz="1800" dirty="0"/>
              <a:t>Module added to Incent Redemption 2.0 email</a:t>
            </a:r>
          </a:p>
          <a:p>
            <a:pPr marL="0" lvl="0" indent="0">
              <a:buNone/>
            </a:pPr>
            <a:endParaRPr lang="en-US" sz="700" dirty="0" smtClean="0"/>
          </a:p>
          <a:p>
            <a:pPr marL="0" lvl="0" indent="0">
              <a:buNone/>
            </a:pPr>
            <a:r>
              <a:rPr lang="en-US" sz="1800" b="1" dirty="0" smtClean="0"/>
              <a:t>Next Steps:</a:t>
            </a:r>
          </a:p>
          <a:p>
            <a:r>
              <a:rPr lang="en-US" sz="1800" dirty="0"/>
              <a:t>Tracking and partnership needed to determine effectiveness of email support</a:t>
            </a:r>
          </a:p>
          <a:p>
            <a:pPr lvl="0"/>
            <a:r>
              <a:rPr lang="en-US" sz="1800" dirty="0"/>
              <a:t>Scheduled Solo’s</a:t>
            </a:r>
            <a:r>
              <a:rPr lang="en-US" sz="1800" dirty="0" smtClean="0"/>
              <a:t>: July </a:t>
            </a:r>
            <a:r>
              <a:rPr lang="en-US" sz="1800" dirty="0"/>
              <a:t>and </a:t>
            </a:r>
            <a:r>
              <a:rPr lang="en-US" sz="1800" dirty="0" smtClean="0"/>
              <a:t>Sept</a:t>
            </a:r>
            <a:endParaRPr lang="en-US" sz="18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0856" y="924738"/>
            <a:ext cx="1682578" cy="2663153"/>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7567086" y="682301"/>
            <a:ext cx="1122994" cy="261610"/>
          </a:xfrm>
          <a:prstGeom prst="rect">
            <a:avLst/>
          </a:prstGeom>
          <a:noFill/>
        </p:spPr>
        <p:txBody>
          <a:bodyPr wrap="square" rtlCol="0">
            <a:spAutoFit/>
          </a:bodyPr>
          <a:lstStyle/>
          <a:p>
            <a:pPr algn="ctr"/>
            <a:r>
              <a:rPr lang="en-US" sz="1100" dirty="0" smtClean="0"/>
              <a:t>Hotel Specials</a:t>
            </a:r>
            <a:endParaRPr lang="en-US" sz="1100" dirty="0"/>
          </a:p>
        </p:txBody>
      </p:sp>
    </p:spTree>
    <p:extLst>
      <p:ext uri="{BB962C8B-B14F-4D97-AF65-F5344CB8AC3E}">
        <p14:creationId xmlns:p14="http://schemas.microsoft.com/office/powerpoint/2010/main" val="5973919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698751" y="4345969"/>
            <a:ext cx="2445248" cy="7535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p:txBody>
          <a:bodyPr/>
          <a:lstStyle/>
          <a:p>
            <a:r>
              <a:rPr lang="en-US" dirty="0"/>
              <a:t>Key initiative: </a:t>
            </a:r>
            <a:r>
              <a:rPr lang="en-US" dirty="0" err="1"/>
              <a:t>Megabonus</a:t>
            </a:r>
            <a:endParaRPr lang="en-US" dirty="0"/>
          </a:p>
        </p:txBody>
      </p:sp>
      <p:sp>
        <p:nvSpPr>
          <p:cNvPr id="3" name="Slide Number Placeholder 2"/>
          <p:cNvSpPr>
            <a:spLocks noGrp="1"/>
          </p:cNvSpPr>
          <p:nvPr>
            <p:ph type="sldNum" sz="quarter" idx="12"/>
          </p:nvPr>
        </p:nvSpPr>
        <p:spPr/>
        <p:txBody>
          <a:bodyPr/>
          <a:lstStyle/>
          <a:p>
            <a:fld id="{E0A67975-8775-DF44-8226-965E8C4F303F}" type="slidenum">
              <a:rPr lang="en-US" smtClean="0"/>
              <a:pPr/>
              <a:t>14</a:t>
            </a:fld>
            <a:endParaRPr lang="en-US"/>
          </a:p>
        </p:txBody>
      </p:sp>
      <p:sp>
        <p:nvSpPr>
          <p:cNvPr id="4" name="Text Placeholder 3"/>
          <p:cNvSpPr>
            <a:spLocks noGrp="1"/>
          </p:cNvSpPr>
          <p:nvPr>
            <p:ph type="body" sz="quarter" idx="13"/>
          </p:nvPr>
        </p:nvSpPr>
        <p:spPr>
          <a:xfrm>
            <a:off x="385547" y="493036"/>
            <a:ext cx="8549871" cy="561457"/>
          </a:xfrm>
        </p:spPr>
        <p:txBody>
          <a:bodyPr>
            <a:noAutofit/>
          </a:bodyPr>
          <a:lstStyle/>
          <a:p>
            <a:r>
              <a:rPr lang="en-US" sz="2400" dirty="0" err="1" smtClean="0"/>
              <a:t>Megabonus</a:t>
            </a:r>
            <a:r>
              <a:rPr lang="en-US" sz="2400" dirty="0" smtClean="0"/>
              <a:t> optimization efforts needed to improve Inconsistent performance results</a:t>
            </a:r>
            <a:endParaRPr lang="en-US" sz="2400" dirty="0"/>
          </a:p>
        </p:txBody>
      </p:sp>
      <p:sp>
        <p:nvSpPr>
          <p:cNvPr id="5" name="Text Placeholder 4"/>
          <p:cNvSpPr>
            <a:spLocks noGrp="1"/>
          </p:cNvSpPr>
          <p:nvPr>
            <p:ph type="body" sz="quarter" idx="14"/>
          </p:nvPr>
        </p:nvSpPr>
        <p:spPr>
          <a:xfrm>
            <a:off x="4676911" y="1870879"/>
            <a:ext cx="4467089" cy="3118131"/>
          </a:xfrm>
        </p:spPr>
        <p:txBody>
          <a:bodyPr>
            <a:normAutofit/>
          </a:bodyPr>
          <a:lstStyle/>
          <a:p>
            <a:r>
              <a:rPr lang="en-US" sz="1800" dirty="0" smtClean="0"/>
              <a:t>May Summer Announcement saw lower </a:t>
            </a:r>
            <a:r>
              <a:rPr lang="en-US" sz="1800" dirty="0"/>
              <a:t>Open rates than prior </a:t>
            </a:r>
            <a:r>
              <a:rPr lang="en-US" sz="1800" dirty="0" smtClean="0"/>
              <a:t>campaigns</a:t>
            </a:r>
          </a:p>
          <a:p>
            <a:endParaRPr lang="en-US" sz="1800" dirty="0" smtClean="0"/>
          </a:p>
          <a:p>
            <a:r>
              <a:rPr lang="en-US" sz="1800" dirty="0"/>
              <a:t>June eNews Top Offer generated </a:t>
            </a:r>
            <a:r>
              <a:rPr lang="en-US" sz="1800" dirty="0" smtClean="0"/>
              <a:t>lower </a:t>
            </a:r>
            <a:r>
              <a:rPr lang="en-US" sz="1800" dirty="0"/>
              <a:t>click volume than the prior 3 campaigns</a:t>
            </a:r>
          </a:p>
          <a:p>
            <a:endParaRPr lang="en-US" sz="1800" dirty="0" smtClean="0"/>
          </a:p>
          <a:p>
            <a:r>
              <a:rPr lang="en-US" sz="1800" dirty="0" smtClean="0"/>
              <a:t>Registration Confirmation had the lowest CTO% and BPK in past year </a:t>
            </a:r>
          </a:p>
          <a:p>
            <a:endParaRPr lang="en-US" sz="1800" dirty="0" smtClean="0"/>
          </a:p>
          <a:p>
            <a:pPr lvl="1"/>
            <a:endParaRPr lang="en-US" sz="1400" dirty="0"/>
          </a:p>
        </p:txBody>
      </p:sp>
      <p:sp>
        <p:nvSpPr>
          <p:cNvPr id="6" name="Text Placeholder 4"/>
          <p:cNvSpPr txBox="1">
            <a:spLocks/>
          </p:cNvSpPr>
          <p:nvPr/>
        </p:nvSpPr>
        <p:spPr>
          <a:xfrm>
            <a:off x="469717" y="1870879"/>
            <a:ext cx="4082458" cy="3118131"/>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Clr>
                <a:srgbClr val="2196E1"/>
              </a:buClr>
              <a:buFont typeface="Arial"/>
              <a:buChar char="•"/>
              <a:defRPr sz="2400" kern="1200" baseline="0">
                <a:solidFill>
                  <a:schemeClr val="tx1"/>
                </a:solidFill>
                <a:latin typeface="Open Sans Light"/>
                <a:ea typeface="+mn-ea"/>
                <a:cs typeface="Open Sans Light"/>
              </a:defRPr>
            </a:lvl1pPr>
            <a:lvl2pPr marL="742950" indent="-285750" algn="l" defTabSz="457200" rtl="0" eaLnBrk="1" latinLnBrk="0" hangingPunct="1">
              <a:spcBef>
                <a:spcPct val="20000"/>
              </a:spcBef>
              <a:buClr>
                <a:srgbClr val="2196E1"/>
              </a:buClr>
              <a:buSzPct val="80000"/>
              <a:buFont typeface="Courier New"/>
              <a:buChar char="o"/>
              <a:defRPr sz="1800" kern="1200" baseline="0">
                <a:solidFill>
                  <a:schemeClr val="tx1"/>
                </a:solidFill>
                <a:latin typeface="Open Sans Light"/>
                <a:ea typeface="+mn-ea"/>
                <a:cs typeface="Open Sans Light"/>
              </a:defRPr>
            </a:lvl2pPr>
            <a:lvl3pPr marL="1143000" indent="-228600" algn="l" defTabSz="457200" rtl="0" eaLnBrk="1" latinLnBrk="0" hangingPunct="1">
              <a:spcBef>
                <a:spcPct val="20000"/>
              </a:spcBef>
              <a:buClr>
                <a:srgbClr val="B3B300"/>
              </a:buClr>
              <a:buFont typeface="Wingdings" charset="2"/>
              <a:buChar char="§"/>
              <a:defRPr sz="1800" kern="1200" baseline="0">
                <a:solidFill>
                  <a:schemeClr val="tx1"/>
                </a:solidFill>
                <a:latin typeface="Open Sans Light"/>
                <a:ea typeface="+mn-ea"/>
                <a:cs typeface="Open Sans Light"/>
              </a:defRPr>
            </a:lvl3pPr>
            <a:lvl4pPr marL="1600200" indent="-228600" algn="l" defTabSz="457200" rtl="0" eaLnBrk="1" latinLnBrk="0" hangingPunct="1">
              <a:spcBef>
                <a:spcPct val="20000"/>
              </a:spcBef>
              <a:buClr>
                <a:srgbClr val="B3B300"/>
              </a:buClr>
              <a:buFont typeface="Arial"/>
              <a:buChar char="•"/>
              <a:defRPr sz="1400" kern="1200" baseline="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1800" kern="1200" baseline="0">
                <a:solidFill>
                  <a:schemeClr val="tx1"/>
                </a:solidFill>
                <a:latin typeface="Open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smtClean="0"/>
              <a:t>Offer details mentioned in June eNews subject line resulted in higher open rates vs. 12-month avg.</a:t>
            </a:r>
          </a:p>
          <a:p>
            <a:endParaRPr lang="en-US" sz="1800" dirty="0" smtClean="0"/>
          </a:p>
          <a:p>
            <a:r>
              <a:rPr lang="en-US" sz="1800" dirty="0"/>
              <a:t>June eNews Top Offer </a:t>
            </a:r>
            <a:r>
              <a:rPr lang="en-US" sz="1800" dirty="0" err="1"/>
              <a:t>Conv</a:t>
            </a:r>
            <a:r>
              <a:rPr lang="en-US" sz="1800" dirty="0"/>
              <a:t>% was above </a:t>
            </a:r>
            <a:r>
              <a:rPr lang="en-US" sz="1800" dirty="0" err="1"/>
              <a:t>avg</a:t>
            </a:r>
            <a:r>
              <a:rPr lang="en-US" sz="1800" dirty="0"/>
              <a:t> indicating high intent from the clicks </a:t>
            </a:r>
            <a:r>
              <a:rPr lang="en-US" sz="1800" dirty="0" smtClean="0"/>
              <a:t>generated</a:t>
            </a:r>
          </a:p>
          <a:p>
            <a:endParaRPr lang="en-US" sz="1800" dirty="0"/>
          </a:p>
          <a:p>
            <a:r>
              <a:rPr lang="en-US" sz="1800" dirty="0"/>
              <a:t>Promo contributed to 11% higher click volume in June Hotel Specials </a:t>
            </a:r>
          </a:p>
          <a:p>
            <a:pPr marL="0" indent="0">
              <a:buNone/>
            </a:pPr>
            <a:endParaRPr lang="en-US" sz="1800" dirty="0"/>
          </a:p>
          <a:p>
            <a:pPr lvl="1"/>
            <a:endParaRPr lang="en-US" sz="1400" dirty="0"/>
          </a:p>
        </p:txBody>
      </p:sp>
      <p:sp>
        <p:nvSpPr>
          <p:cNvPr id="7" name="TextBox 6"/>
          <p:cNvSpPr txBox="1"/>
          <p:nvPr/>
        </p:nvSpPr>
        <p:spPr>
          <a:xfrm>
            <a:off x="1542198" y="1190557"/>
            <a:ext cx="1632908" cy="707886"/>
          </a:xfrm>
          <a:prstGeom prst="rect">
            <a:avLst/>
          </a:prstGeom>
          <a:noFill/>
        </p:spPr>
        <p:txBody>
          <a:bodyPr wrap="square" rtlCol="0">
            <a:spAutoFit/>
          </a:bodyPr>
          <a:lstStyle/>
          <a:p>
            <a:pPr algn="ctr"/>
            <a:r>
              <a:rPr lang="en-US" sz="4000" dirty="0" smtClean="0"/>
              <a:t>+</a:t>
            </a:r>
            <a:endParaRPr lang="en-US" sz="4000" dirty="0"/>
          </a:p>
        </p:txBody>
      </p:sp>
      <p:sp>
        <p:nvSpPr>
          <p:cNvPr id="8" name="TextBox 7"/>
          <p:cNvSpPr txBox="1"/>
          <p:nvPr/>
        </p:nvSpPr>
        <p:spPr>
          <a:xfrm>
            <a:off x="6071690" y="954188"/>
            <a:ext cx="1632908" cy="1015663"/>
          </a:xfrm>
          <a:prstGeom prst="rect">
            <a:avLst/>
          </a:prstGeom>
          <a:noFill/>
        </p:spPr>
        <p:txBody>
          <a:bodyPr wrap="square" rtlCol="0">
            <a:spAutoFit/>
          </a:bodyPr>
          <a:lstStyle>
            <a:defPPr>
              <a:defRPr lang="en-US"/>
            </a:defPPr>
            <a:lvl1pPr algn="ctr">
              <a:defRPr sz="4000"/>
            </a:lvl1pPr>
          </a:lstStyle>
          <a:p>
            <a:r>
              <a:rPr lang="en-US" sz="6000" dirty="0"/>
              <a:t>- </a:t>
            </a:r>
          </a:p>
        </p:txBody>
      </p:sp>
      <p:cxnSp>
        <p:nvCxnSpPr>
          <p:cNvPr id="9" name="Straight Connector 8"/>
          <p:cNvCxnSpPr/>
          <p:nvPr/>
        </p:nvCxnSpPr>
        <p:spPr>
          <a:xfrm flipV="1">
            <a:off x="4552171" y="1870879"/>
            <a:ext cx="4" cy="2834665"/>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66711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err="1" smtClean="0"/>
              <a:t>megabonus</a:t>
            </a:r>
            <a:endParaRPr lang="en-US" dirty="0"/>
          </a:p>
        </p:txBody>
      </p:sp>
      <p:sp>
        <p:nvSpPr>
          <p:cNvPr id="3" name="Slide Number Placeholder 2"/>
          <p:cNvSpPr>
            <a:spLocks noGrp="1"/>
          </p:cNvSpPr>
          <p:nvPr>
            <p:ph type="sldNum" sz="quarter" idx="12"/>
          </p:nvPr>
        </p:nvSpPr>
        <p:spPr/>
        <p:txBody>
          <a:bodyPr/>
          <a:lstStyle/>
          <a:p>
            <a:fld id="{E0A67975-8775-DF44-8226-965E8C4F303F}" type="slidenum">
              <a:rPr lang="en-US"/>
              <a:pPr/>
              <a:t>15</a:t>
            </a:fld>
            <a:endParaRPr lang="en-US"/>
          </a:p>
        </p:txBody>
      </p:sp>
      <p:sp>
        <p:nvSpPr>
          <p:cNvPr id="4" name="Text Placeholder 3"/>
          <p:cNvSpPr>
            <a:spLocks noGrp="1"/>
          </p:cNvSpPr>
          <p:nvPr>
            <p:ph type="body" sz="quarter" idx="13"/>
          </p:nvPr>
        </p:nvSpPr>
        <p:spPr>
          <a:xfrm>
            <a:off x="408223" y="371742"/>
            <a:ext cx="8549871" cy="561457"/>
          </a:xfrm>
        </p:spPr>
        <p:txBody>
          <a:bodyPr>
            <a:noAutofit/>
          </a:bodyPr>
          <a:lstStyle/>
          <a:p>
            <a:r>
              <a:rPr lang="en-US" sz="2000" dirty="0"/>
              <a:t>June eNews – MegaBonus Hero </a:t>
            </a:r>
            <a:r>
              <a:rPr lang="en-US" sz="2000" dirty="0" smtClean="0"/>
              <a:t>Optimization</a:t>
            </a:r>
            <a:endParaRPr lang="en-US" sz="2000" dirty="0"/>
          </a:p>
        </p:txBody>
      </p:sp>
      <p:sp>
        <p:nvSpPr>
          <p:cNvPr id="5" name="Text Placeholder 4"/>
          <p:cNvSpPr>
            <a:spLocks noGrp="1"/>
          </p:cNvSpPr>
          <p:nvPr>
            <p:ph type="body" sz="quarter" idx="14"/>
          </p:nvPr>
        </p:nvSpPr>
        <p:spPr>
          <a:xfrm>
            <a:off x="385547" y="926357"/>
            <a:ext cx="4988794" cy="3175000"/>
          </a:xfrm>
        </p:spPr>
        <p:txBody>
          <a:bodyPr>
            <a:noAutofit/>
          </a:bodyPr>
          <a:lstStyle/>
          <a:p>
            <a:pPr marL="0" indent="0">
              <a:buNone/>
            </a:pPr>
            <a:r>
              <a:rPr lang="en-US" sz="1600" b="1" dirty="0"/>
              <a:t>Objective</a:t>
            </a:r>
            <a:r>
              <a:rPr lang="en-US" sz="1600" dirty="0" smtClean="0"/>
              <a:t>:</a:t>
            </a:r>
          </a:p>
          <a:p>
            <a:pPr marL="0" indent="0">
              <a:buNone/>
            </a:pPr>
            <a:r>
              <a:rPr lang="en-US" sz="1600" dirty="0" smtClean="0"/>
              <a:t>Lift overall email engagement and Top </a:t>
            </a:r>
            <a:r>
              <a:rPr lang="en-US" sz="1600" dirty="0"/>
              <a:t>Offer CTO</a:t>
            </a:r>
            <a:r>
              <a:rPr lang="en-US" sz="1600" dirty="0" smtClean="0"/>
              <a:t>% by optimizing hero image and banner size </a:t>
            </a:r>
          </a:p>
          <a:p>
            <a:pPr marL="0" indent="0">
              <a:buNone/>
            </a:pPr>
            <a:endParaRPr lang="en-US" sz="1600" dirty="0" smtClean="0"/>
          </a:p>
          <a:p>
            <a:pPr marL="0" indent="0">
              <a:buNone/>
            </a:pPr>
            <a:r>
              <a:rPr lang="en-US" sz="1600" b="1" dirty="0" smtClean="0"/>
              <a:t>Criteria:</a:t>
            </a:r>
          </a:p>
          <a:p>
            <a:r>
              <a:rPr lang="en-US" sz="1600" dirty="0"/>
              <a:t>Optimize using only 1st party Marriott </a:t>
            </a:r>
            <a:r>
              <a:rPr lang="en-US" sz="1600" dirty="0" smtClean="0"/>
              <a:t>data</a:t>
            </a:r>
            <a:endParaRPr lang="en-US" sz="1600" dirty="0"/>
          </a:p>
          <a:p>
            <a:r>
              <a:rPr lang="en-US" sz="1600" dirty="0" smtClean="0"/>
              <a:t>5 </a:t>
            </a:r>
            <a:r>
              <a:rPr lang="en-US" sz="1600" dirty="0"/>
              <a:t>background images and 2 banner sizes were </a:t>
            </a:r>
            <a:r>
              <a:rPr lang="en-US" sz="1600" dirty="0" smtClean="0"/>
              <a:t>provided</a:t>
            </a:r>
          </a:p>
          <a:p>
            <a:r>
              <a:rPr lang="en-US" sz="1600" dirty="0" smtClean="0"/>
              <a:t>Total of 10 </a:t>
            </a:r>
            <a:r>
              <a:rPr lang="en-US" sz="1600" dirty="0"/>
              <a:t>possible </a:t>
            </a:r>
            <a:r>
              <a:rPr lang="en-US" sz="1600" dirty="0" smtClean="0"/>
              <a:t>variations</a:t>
            </a:r>
          </a:p>
          <a:p>
            <a:pPr marL="0" indent="0">
              <a:buNone/>
            </a:pPr>
            <a:endParaRPr lang="en-US" sz="1600" dirty="0" smtClean="0"/>
          </a:p>
          <a:p>
            <a:pPr marL="0" indent="0">
              <a:buNone/>
            </a:pPr>
            <a:r>
              <a:rPr lang="en-US" sz="1600" dirty="0" smtClean="0"/>
              <a:t>The </a:t>
            </a:r>
            <a:r>
              <a:rPr lang="en-US" sz="1600" dirty="0"/>
              <a:t>campaign was divided into Register and Book segments. The campaign optimization was applied to the entire audience and post-campaign analysis was performed on the individual segments</a:t>
            </a:r>
            <a:r>
              <a:rPr lang="en-US" sz="1600" dirty="0" smtClean="0"/>
              <a:t>.</a:t>
            </a:r>
          </a:p>
        </p:txBody>
      </p:sp>
      <p:pic>
        <p:nvPicPr>
          <p:cNvPr id="20" name="Picture 19" descr="A close up of a logo&#10;&#10;Description generated with high confidence">
            <a:extLst>
              <a:ext uri="{FF2B5EF4-FFF2-40B4-BE49-F238E27FC236}">
                <a16:creationId xmlns:lc="http://schemas.openxmlformats.org/drawingml/2006/lockedCanvas" xmlns:a16="http://schemas.microsoft.com/office/drawing/2014/main" xmlns="" id="{C1804619-AEF2-4C64-9E69-4AB85F852F0E}"/>
              </a:ext>
            </a:extLst>
          </p:cNvPr>
          <p:cNvPicPr>
            <a:picLocks noChangeAspect="1"/>
          </p:cNvPicPr>
          <p:nvPr/>
        </p:nvPicPr>
        <p:blipFill>
          <a:blip r:embed="rId3"/>
          <a:stretch>
            <a:fillRect/>
          </a:stretch>
        </p:blipFill>
        <p:spPr>
          <a:xfrm>
            <a:off x="5374557" y="765248"/>
            <a:ext cx="2269439" cy="707309"/>
          </a:xfrm>
          <a:prstGeom prst="rect">
            <a:avLst/>
          </a:prstGeom>
          <a:ln>
            <a:solidFill>
              <a:schemeClr val="accent1">
                <a:shade val="95000"/>
                <a:satMod val="105000"/>
              </a:schemeClr>
            </a:solidFill>
          </a:ln>
          <a:effectLst>
            <a:outerShdw blurRad="50800" dist="38100" dir="2700000" algn="tl" rotWithShape="0">
              <a:prstClr val="black">
                <a:alpha val="40000"/>
              </a:prstClr>
            </a:outerShdw>
          </a:effectLst>
        </p:spPr>
      </p:pic>
      <p:pic>
        <p:nvPicPr>
          <p:cNvPr id="22" name="Picture 21" descr="A sky filled with stars&#10;&#10;Description generated with high confidence">
            <a:extLst>
              <a:ext uri="{FF2B5EF4-FFF2-40B4-BE49-F238E27FC236}">
                <a16:creationId xmlns:lc="http://schemas.openxmlformats.org/drawingml/2006/lockedCanvas" xmlns:a16="http://schemas.microsoft.com/office/drawing/2014/main" xmlns="" id="{5E8B1AD2-B34C-4E04-87F8-E6076A6F0D57}"/>
              </a:ext>
            </a:extLst>
          </p:cNvPr>
          <p:cNvPicPr>
            <a:picLocks noChangeAspect="1"/>
          </p:cNvPicPr>
          <p:nvPr/>
        </p:nvPicPr>
        <p:blipFill>
          <a:blip r:embed="rId4"/>
          <a:stretch>
            <a:fillRect/>
          </a:stretch>
        </p:blipFill>
        <p:spPr>
          <a:xfrm>
            <a:off x="5374557" y="1630991"/>
            <a:ext cx="2269439" cy="707309"/>
          </a:xfrm>
          <a:prstGeom prst="rect">
            <a:avLst/>
          </a:prstGeom>
          <a:ln>
            <a:solidFill>
              <a:schemeClr val="accent1">
                <a:shade val="95000"/>
                <a:satMod val="105000"/>
              </a:schemeClr>
            </a:solidFill>
          </a:ln>
          <a:effectLst>
            <a:outerShdw blurRad="50800" dist="38100" dir="2700000" algn="tl" rotWithShape="0">
              <a:prstClr val="black">
                <a:alpha val="40000"/>
              </a:prstClr>
            </a:outerShdw>
          </a:effectLst>
        </p:spPr>
      </p:pic>
      <p:pic>
        <p:nvPicPr>
          <p:cNvPr id="24" name="Picture 23" descr="A picture containing building&#10;&#10;Description generated with high confidence">
            <a:extLst>
              <a:ext uri="{FF2B5EF4-FFF2-40B4-BE49-F238E27FC236}">
                <a16:creationId xmlns:lc="http://schemas.openxmlformats.org/drawingml/2006/lockedCanvas" xmlns:a16="http://schemas.microsoft.com/office/drawing/2014/main" xmlns="" id="{213A67BC-C20E-4ADF-8599-6154F0312B13}"/>
              </a:ext>
            </a:extLst>
          </p:cNvPr>
          <p:cNvPicPr>
            <a:picLocks noChangeAspect="1"/>
          </p:cNvPicPr>
          <p:nvPr/>
        </p:nvPicPr>
        <p:blipFill>
          <a:blip r:embed="rId5"/>
          <a:stretch>
            <a:fillRect/>
          </a:stretch>
        </p:blipFill>
        <p:spPr>
          <a:xfrm>
            <a:off x="5374557" y="2494631"/>
            <a:ext cx="2269439" cy="707309"/>
          </a:xfrm>
          <a:prstGeom prst="rect">
            <a:avLst/>
          </a:prstGeom>
          <a:ln>
            <a:solidFill>
              <a:schemeClr val="accent1">
                <a:shade val="95000"/>
                <a:satMod val="105000"/>
              </a:schemeClr>
            </a:solidFill>
          </a:ln>
          <a:effectLst>
            <a:outerShdw blurRad="50800" dist="38100" dir="2700000" algn="tl" rotWithShape="0">
              <a:prstClr val="black">
                <a:alpha val="40000"/>
              </a:prstClr>
            </a:outerShdw>
          </a:effectLst>
        </p:spPr>
      </p:pic>
      <p:pic>
        <p:nvPicPr>
          <p:cNvPr id="26" name="Picture 25">
            <a:extLst>
              <a:ext uri="{FF2B5EF4-FFF2-40B4-BE49-F238E27FC236}">
                <a16:creationId xmlns:lc="http://schemas.openxmlformats.org/drawingml/2006/lockedCanvas" xmlns:a16="http://schemas.microsoft.com/office/drawing/2014/main" xmlns="" id="{378989DF-1BF5-49AC-B374-8E3A8B960C70}"/>
              </a:ext>
            </a:extLst>
          </p:cNvPr>
          <p:cNvPicPr>
            <a:picLocks noChangeAspect="1"/>
          </p:cNvPicPr>
          <p:nvPr/>
        </p:nvPicPr>
        <p:blipFill>
          <a:blip r:embed="rId6"/>
          <a:stretch>
            <a:fillRect/>
          </a:stretch>
        </p:blipFill>
        <p:spPr>
          <a:xfrm>
            <a:off x="5374557" y="3348021"/>
            <a:ext cx="2269439" cy="707309"/>
          </a:xfrm>
          <a:prstGeom prst="rect">
            <a:avLst/>
          </a:prstGeom>
          <a:ln>
            <a:solidFill>
              <a:schemeClr val="accent1">
                <a:shade val="95000"/>
                <a:satMod val="105000"/>
              </a:schemeClr>
            </a:solidFill>
          </a:ln>
          <a:effectLst>
            <a:outerShdw blurRad="50800" dist="38100" dir="2700000" algn="tl" rotWithShape="0">
              <a:prstClr val="black">
                <a:alpha val="40000"/>
              </a:prstClr>
            </a:outerShdw>
          </a:effectLst>
        </p:spPr>
      </p:pic>
      <p:pic>
        <p:nvPicPr>
          <p:cNvPr id="28" name="Picture 27" descr="A view of a building&#10;&#10;Description generated with high confidence">
            <a:extLst>
              <a:ext uri="{FF2B5EF4-FFF2-40B4-BE49-F238E27FC236}">
                <a16:creationId xmlns:lc="http://schemas.openxmlformats.org/drawingml/2006/lockedCanvas" xmlns:a16="http://schemas.microsoft.com/office/drawing/2014/main" xmlns="" id="{47D8BA35-9F77-4B39-830F-A0B84A8869F7}"/>
              </a:ext>
            </a:extLst>
          </p:cNvPr>
          <p:cNvPicPr>
            <a:picLocks noChangeAspect="1"/>
          </p:cNvPicPr>
          <p:nvPr/>
        </p:nvPicPr>
        <p:blipFill>
          <a:blip r:embed="rId7"/>
          <a:stretch>
            <a:fillRect/>
          </a:stretch>
        </p:blipFill>
        <p:spPr>
          <a:xfrm>
            <a:off x="5374557" y="4190545"/>
            <a:ext cx="2269439" cy="707309"/>
          </a:xfrm>
          <a:prstGeom prst="rect">
            <a:avLst/>
          </a:prstGeom>
          <a:ln>
            <a:solidFill>
              <a:schemeClr val="accent1">
                <a:shade val="95000"/>
                <a:satMod val="105000"/>
              </a:schemeClr>
            </a:solidFill>
          </a:ln>
          <a:effectLst>
            <a:outerShdw blurRad="50800" dist="38100" dir="2700000" algn="tl" rotWithShape="0">
              <a:prstClr val="black">
                <a:alpha val="40000"/>
              </a:prstClr>
            </a:outerShdw>
          </a:effectLst>
        </p:spPr>
      </p:pic>
      <p:pic>
        <p:nvPicPr>
          <p:cNvPr id="19" name="Picture 18">
            <a:extLst>
              <a:ext uri="{FF2B5EF4-FFF2-40B4-BE49-F238E27FC236}">
                <a16:creationId xmlns:lc="http://schemas.openxmlformats.org/drawingml/2006/lockedCanvas" xmlns:a16="http://schemas.microsoft.com/office/drawing/2014/main" xmlns="" id="{9AFFFE1F-DB9E-4148-A5BC-7C7365506066}"/>
              </a:ext>
            </a:extLst>
          </p:cNvPr>
          <p:cNvPicPr>
            <a:picLocks noChangeAspect="1"/>
          </p:cNvPicPr>
          <p:nvPr/>
        </p:nvPicPr>
        <p:blipFill>
          <a:blip r:embed="rId8"/>
          <a:stretch>
            <a:fillRect/>
          </a:stretch>
        </p:blipFill>
        <p:spPr>
          <a:xfrm>
            <a:off x="6798471" y="933199"/>
            <a:ext cx="2269439" cy="707309"/>
          </a:xfrm>
          <a:prstGeom prst="rect">
            <a:avLst/>
          </a:prstGeom>
          <a:ln>
            <a:solidFill>
              <a:schemeClr val="accent1">
                <a:shade val="95000"/>
                <a:satMod val="105000"/>
              </a:schemeClr>
            </a:solidFill>
          </a:ln>
          <a:effectLst>
            <a:outerShdw blurRad="50800" dist="38100" dir="2700000" algn="tl" rotWithShape="0">
              <a:prstClr val="black">
                <a:alpha val="40000"/>
              </a:prstClr>
            </a:outerShdw>
          </a:effectLst>
        </p:spPr>
      </p:pic>
      <p:pic>
        <p:nvPicPr>
          <p:cNvPr id="21" name="Picture 20" descr="A person with a sky background&#10;&#10;Description generated with high confidence">
            <a:extLst>
              <a:ext uri="{FF2B5EF4-FFF2-40B4-BE49-F238E27FC236}">
                <a16:creationId xmlns:lc="http://schemas.openxmlformats.org/drawingml/2006/lockedCanvas" xmlns:a16="http://schemas.microsoft.com/office/drawing/2014/main" xmlns="" id="{E09C4B08-3E10-42FA-8313-B9017BDC09D0}"/>
              </a:ext>
            </a:extLst>
          </p:cNvPr>
          <p:cNvPicPr>
            <a:picLocks noChangeAspect="1"/>
          </p:cNvPicPr>
          <p:nvPr/>
        </p:nvPicPr>
        <p:blipFill>
          <a:blip r:embed="rId9"/>
          <a:stretch>
            <a:fillRect/>
          </a:stretch>
        </p:blipFill>
        <p:spPr>
          <a:xfrm>
            <a:off x="6798471" y="1806548"/>
            <a:ext cx="2269439" cy="707309"/>
          </a:xfrm>
          <a:prstGeom prst="rect">
            <a:avLst/>
          </a:prstGeom>
          <a:ln>
            <a:solidFill>
              <a:schemeClr val="accent1">
                <a:shade val="95000"/>
                <a:satMod val="105000"/>
              </a:schemeClr>
            </a:solidFill>
          </a:ln>
          <a:effectLst>
            <a:outerShdw blurRad="50800" dist="38100" dir="2700000" algn="tl" rotWithShape="0">
              <a:prstClr val="black">
                <a:alpha val="40000"/>
              </a:prstClr>
            </a:outerShdw>
          </a:effectLst>
        </p:spPr>
      </p:pic>
      <p:pic>
        <p:nvPicPr>
          <p:cNvPr id="23" name="Picture 22" descr="A picture containing water, building&#10;&#10;Description generated with very high confidence">
            <a:extLst>
              <a:ext uri="{FF2B5EF4-FFF2-40B4-BE49-F238E27FC236}">
                <a16:creationId xmlns:lc="http://schemas.openxmlformats.org/drawingml/2006/lockedCanvas" xmlns:a16="http://schemas.microsoft.com/office/drawing/2014/main" xmlns="" id="{E45D499C-2E10-440E-91CC-29124FDE3D04}"/>
              </a:ext>
            </a:extLst>
          </p:cNvPr>
          <p:cNvPicPr>
            <a:picLocks noChangeAspect="1"/>
          </p:cNvPicPr>
          <p:nvPr/>
        </p:nvPicPr>
        <p:blipFill>
          <a:blip r:embed="rId10"/>
          <a:stretch>
            <a:fillRect/>
          </a:stretch>
        </p:blipFill>
        <p:spPr>
          <a:xfrm>
            <a:off x="6798471" y="2662582"/>
            <a:ext cx="2269439" cy="707309"/>
          </a:xfrm>
          <a:prstGeom prst="rect">
            <a:avLst/>
          </a:prstGeom>
          <a:ln>
            <a:solidFill>
              <a:schemeClr val="accent1">
                <a:shade val="95000"/>
                <a:satMod val="105000"/>
              </a:schemeClr>
            </a:solidFill>
          </a:ln>
          <a:effectLst>
            <a:outerShdw blurRad="50800" dist="38100" dir="2700000" algn="tl" rotWithShape="0">
              <a:prstClr val="black">
                <a:alpha val="40000"/>
              </a:prstClr>
            </a:outerShdw>
          </a:effectLst>
        </p:spPr>
      </p:pic>
      <p:pic>
        <p:nvPicPr>
          <p:cNvPr id="25" name="Picture 24" descr="A group of people sitting at sunset&#10;&#10;Description generated with high confidence">
            <a:extLst>
              <a:ext uri="{FF2B5EF4-FFF2-40B4-BE49-F238E27FC236}">
                <a16:creationId xmlns:lc="http://schemas.openxmlformats.org/drawingml/2006/lockedCanvas" xmlns:a16="http://schemas.microsoft.com/office/drawing/2014/main" xmlns="" id="{3D55BDFA-1C85-4A10-A9D9-0A738857C98E}"/>
              </a:ext>
            </a:extLst>
          </p:cNvPr>
          <p:cNvPicPr>
            <a:picLocks noChangeAspect="1"/>
          </p:cNvPicPr>
          <p:nvPr/>
        </p:nvPicPr>
        <p:blipFill>
          <a:blip r:embed="rId11"/>
          <a:stretch>
            <a:fillRect/>
          </a:stretch>
        </p:blipFill>
        <p:spPr>
          <a:xfrm>
            <a:off x="6798471" y="3526469"/>
            <a:ext cx="2269439" cy="707309"/>
          </a:xfrm>
          <a:prstGeom prst="rect">
            <a:avLst/>
          </a:prstGeom>
          <a:ln>
            <a:solidFill>
              <a:schemeClr val="accent1">
                <a:shade val="95000"/>
                <a:satMod val="105000"/>
              </a:schemeClr>
            </a:solidFill>
          </a:ln>
          <a:effectLst>
            <a:outerShdw blurRad="50800" dist="38100" dir="2700000" algn="tl" rotWithShape="0">
              <a:prstClr val="black">
                <a:alpha val="40000"/>
              </a:prstClr>
            </a:outerShdw>
          </a:effectLst>
        </p:spPr>
      </p:pic>
      <p:pic>
        <p:nvPicPr>
          <p:cNvPr id="27" name="Picture 26" descr="A view of a building&#10;&#10;Description generated with very high confidence">
            <a:extLst>
              <a:ext uri="{FF2B5EF4-FFF2-40B4-BE49-F238E27FC236}">
                <a16:creationId xmlns:lc="http://schemas.openxmlformats.org/drawingml/2006/lockedCanvas" xmlns:a16="http://schemas.microsoft.com/office/drawing/2014/main" xmlns="" id="{A3E1FAFD-7842-494F-B1A7-07E0F63DEB42}"/>
              </a:ext>
            </a:extLst>
          </p:cNvPr>
          <p:cNvPicPr>
            <a:picLocks noChangeAspect="1"/>
          </p:cNvPicPr>
          <p:nvPr/>
        </p:nvPicPr>
        <p:blipFill>
          <a:blip r:embed="rId12"/>
          <a:stretch>
            <a:fillRect/>
          </a:stretch>
        </p:blipFill>
        <p:spPr>
          <a:xfrm>
            <a:off x="6798471" y="4379490"/>
            <a:ext cx="2269439" cy="707309"/>
          </a:xfrm>
          <a:prstGeom prst="rect">
            <a:avLst/>
          </a:prstGeom>
          <a:ln>
            <a:solidFill>
              <a:schemeClr val="accent1">
                <a:shade val="95000"/>
                <a:satMod val="10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4409954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6614789" y="4345969"/>
            <a:ext cx="2445248" cy="7535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p:txBody>
          <a:bodyPr/>
          <a:lstStyle/>
          <a:p>
            <a:r>
              <a:rPr lang="en-US" dirty="0" err="1" smtClean="0"/>
              <a:t>megabonus</a:t>
            </a:r>
            <a:endParaRPr lang="en-US" dirty="0"/>
          </a:p>
        </p:txBody>
      </p:sp>
      <p:sp>
        <p:nvSpPr>
          <p:cNvPr id="3" name="Slide Number Placeholder 2"/>
          <p:cNvSpPr>
            <a:spLocks noGrp="1"/>
          </p:cNvSpPr>
          <p:nvPr>
            <p:ph type="sldNum" sz="quarter" idx="12"/>
          </p:nvPr>
        </p:nvSpPr>
        <p:spPr/>
        <p:txBody>
          <a:bodyPr/>
          <a:lstStyle/>
          <a:p>
            <a:fld id="{E0A67975-8775-DF44-8226-965E8C4F303F}" type="slidenum">
              <a:rPr lang="en-US"/>
              <a:pPr/>
              <a:t>16</a:t>
            </a:fld>
            <a:endParaRPr lang="en-US"/>
          </a:p>
        </p:txBody>
      </p:sp>
      <p:sp>
        <p:nvSpPr>
          <p:cNvPr id="7" name="Text Placeholder 3"/>
          <p:cNvSpPr>
            <a:spLocks noGrp="1"/>
          </p:cNvSpPr>
          <p:nvPr>
            <p:ph type="body" sz="quarter" idx="13"/>
          </p:nvPr>
        </p:nvSpPr>
        <p:spPr>
          <a:xfrm>
            <a:off x="385546" y="520831"/>
            <a:ext cx="8598433" cy="581347"/>
          </a:xfrm>
        </p:spPr>
        <p:txBody>
          <a:bodyPr>
            <a:noAutofit/>
          </a:bodyPr>
          <a:lstStyle/>
          <a:p>
            <a:r>
              <a:rPr lang="en-US" sz="2400" dirty="0" smtClean="0"/>
              <a:t>Optimized content drove 8.4% CTO lift for Campaign </a:t>
            </a:r>
            <a:endParaRPr lang="en-US" sz="2400" dirty="0"/>
          </a:p>
        </p:txBody>
      </p:sp>
      <p:pic>
        <p:nvPicPr>
          <p:cNvPr id="9" name="Picture 8">
            <a:extLst>
              <a:ext uri="{FF2B5EF4-FFF2-40B4-BE49-F238E27FC236}">
                <a16:creationId xmlns="" xmlns:a16="http://schemas.microsoft.com/office/drawing/2014/main" id="{9AFFFE1F-DB9E-4148-A5BC-7C7365506066}"/>
              </a:ext>
            </a:extLst>
          </p:cNvPr>
          <p:cNvPicPr>
            <a:picLocks noChangeAspect="1"/>
          </p:cNvPicPr>
          <p:nvPr/>
        </p:nvPicPr>
        <p:blipFill rotWithShape="1">
          <a:blip r:embed="rId3"/>
          <a:srcRect l="24308" r="21168"/>
          <a:stretch/>
        </p:blipFill>
        <p:spPr>
          <a:xfrm>
            <a:off x="5198125" y="1753613"/>
            <a:ext cx="1564707" cy="894407"/>
          </a:xfrm>
          <a:prstGeom prst="rect">
            <a:avLst/>
          </a:prstGeom>
          <a:ln>
            <a:solidFill>
              <a:schemeClr val="accent1">
                <a:shade val="95000"/>
                <a:satMod val="105000"/>
              </a:schemeClr>
            </a:solidFill>
          </a:ln>
          <a:effectLst>
            <a:outerShdw blurRad="50800" dist="38100" dir="2700000" algn="tl" rotWithShape="0">
              <a:prstClr val="black">
                <a:alpha val="40000"/>
              </a:prstClr>
            </a:outerShdw>
          </a:effectLst>
        </p:spPr>
      </p:pic>
      <p:pic>
        <p:nvPicPr>
          <p:cNvPr id="10" name="Picture 9" descr="A person with a sky background&#10;&#10;Description generated with high confidence">
            <a:extLst>
              <a:ext uri="{FF2B5EF4-FFF2-40B4-BE49-F238E27FC236}">
                <a16:creationId xmlns="" xmlns:a16="http://schemas.microsoft.com/office/drawing/2014/main" id="{E09C4B08-3E10-42FA-8313-B9017BDC09D0}"/>
              </a:ext>
            </a:extLst>
          </p:cNvPr>
          <p:cNvPicPr>
            <a:picLocks noChangeAspect="1"/>
          </p:cNvPicPr>
          <p:nvPr/>
        </p:nvPicPr>
        <p:blipFill rotWithShape="1">
          <a:blip r:embed="rId4"/>
          <a:srcRect l="24309" r="21167"/>
          <a:stretch/>
        </p:blipFill>
        <p:spPr>
          <a:xfrm>
            <a:off x="5198125" y="2848813"/>
            <a:ext cx="1564707" cy="894407"/>
          </a:xfrm>
          <a:prstGeom prst="rect">
            <a:avLst/>
          </a:prstGeom>
          <a:ln>
            <a:solidFill>
              <a:schemeClr val="accent1">
                <a:shade val="95000"/>
                <a:satMod val="105000"/>
              </a:schemeClr>
            </a:solidFill>
          </a:ln>
          <a:effectLst>
            <a:outerShdw blurRad="50800" dist="38100" dir="2700000" algn="tl" rotWithShape="0">
              <a:prstClr val="black">
                <a:alpha val="40000"/>
              </a:prstClr>
            </a:outerShdw>
          </a:effectLst>
        </p:spPr>
      </p:pic>
      <p:pic>
        <p:nvPicPr>
          <p:cNvPr id="11" name="Picture 10" descr="A picture containing water, building&#10;&#10;Description generated with very high confidence">
            <a:extLst>
              <a:ext uri="{FF2B5EF4-FFF2-40B4-BE49-F238E27FC236}">
                <a16:creationId xmlns="" xmlns:a16="http://schemas.microsoft.com/office/drawing/2014/main" id="{E45D499C-2E10-440E-91CC-29124FDE3D04}"/>
              </a:ext>
            </a:extLst>
          </p:cNvPr>
          <p:cNvPicPr>
            <a:picLocks noChangeAspect="1"/>
          </p:cNvPicPr>
          <p:nvPr/>
        </p:nvPicPr>
        <p:blipFill rotWithShape="1">
          <a:blip r:embed="rId5"/>
          <a:srcRect l="24309" r="21167"/>
          <a:stretch/>
        </p:blipFill>
        <p:spPr>
          <a:xfrm>
            <a:off x="5198125" y="3944013"/>
            <a:ext cx="1564707" cy="894407"/>
          </a:xfrm>
          <a:prstGeom prst="rect">
            <a:avLst/>
          </a:prstGeom>
          <a:ln>
            <a:solidFill>
              <a:schemeClr val="accent1">
                <a:shade val="95000"/>
                <a:satMod val="105000"/>
              </a:schemeClr>
            </a:solidFill>
          </a:ln>
          <a:effectLst>
            <a:outerShdw blurRad="50800" dist="38100" dir="2700000" algn="tl" rotWithShape="0">
              <a:prstClr val="black">
                <a:alpha val="40000"/>
              </a:prstClr>
            </a:outerShdw>
          </a:effectLst>
        </p:spPr>
      </p:pic>
      <p:sp>
        <p:nvSpPr>
          <p:cNvPr id="12" name="TextBox 11">
            <a:extLst>
              <a:ext uri="{FF2B5EF4-FFF2-40B4-BE49-F238E27FC236}">
                <a16:creationId xmlns="" xmlns:a16="http://schemas.microsoft.com/office/drawing/2014/main" id="{C19FE4FA-ABCA-4FC4-BF0A-541DFE5927E8}"/>
              </a:ext>
            </a:extLst>
          </p:cNvPr>
          <p:cNvSpPr txBox="1"/>
          <p:nvPr/>
        </p:nvSpPr>
        <p:spPr>
          <a:xfrm>
            <a:off x="6978873" y="1882901"/>
            <a:ext cx="2081164" cy="584775"/>
          </a:xfrm>
          <a:prstGeom prst="rect">
            <a:avLst/>
          </a:prstGeom>
          <a:noFill/>
        </p:spPr>
        <p:txBody>
          <a:bodyPr wrap="square" rtlCol="0">
            <a:spAutoFit/>
          </a:bodyPr>
          <a:lstStyle/>
          <a:p>
            <a:r>
              <a:rPr lang="en-US" sz="1600" dirty="0">
                <a:latin typeface="Open Sans"/>
              </a:rPr>
              <a:t>Silver and Gold Level</a:t>
            </a:r>
          </a:p>
          <a:p>
            <a:r>
              <a:rPr lang="en-US" sz="1600" dirty="0">
                <a:latin typeface="Open Sans"/>
              </a:rPr>
              <a:t>Nights &gt; 5</a:t>
            </a:r>
          </a:p>
        </p:txBody>
      </p:sp>
      <p:sp>
        <p:nvSpPr>
          <p:cNvPr id="13" name="TextBox 12">
            <a:extLst>
              <a:ext uri="{FF2B5EF4-FFF2-40B4-BE49-F238E27FC236}">
                <a16:creationId xmlns="" xmlns:a16="http://schemas.microsoft.com/office/drawing/2014/main" id="{EED66B70-6BD1-46CD-986A-9B65412E7BBA}"/>
              </a:ext>
            </a:extLst>
          </p:cNvPr>
          <p:cNvSpPr txBox="1"/>
          <p:nvPr/>
        </p:nvSpPr>
        <p:spPr>
          <a:xfrm>
            <a:off x="6978873" y="3077843"/>
            <a:ext cx="1650858" cy="338554"/>
          </a:xfrm>
          <a:prstGeom prst="rect">
            <a:avLst/>
          </a:prstGeom>
          <a:noFill/>
        </p:spPr>
        <p:txBody>
          <a:bodyPr wrap="square" rtlCol="0">
            <a:spAutoFit/>
          </a:bodyPr>
          <a:lstStyle/>
          <a:p>
            <a:r>
              <a:rPr lang="en-US" sz="1600" dirty="0">
                <a:latin typeface="Open Sans"/>
              </a:rPr>
              <a:t>Core (B) Level</a:t>
            </a:r>
          </a:p>
        </p:txBody>
      </p:sp>
      <p:sp>
        <p:nvSpPr>
          <p:cNvPr id="14" name="TextBox 13">
            <a:extLst>
              <a:ext uri="{FF2B5EF4-FFF2-40B4-BE49-F238E27FC236}">
                <a16:creationId xmlns="" xmlns:a16="http://schemas.microsoft.com/office/drawing/2014/main" id="{64D54D5D-D21B-4741-AF51-97C9FA2DE18A}"/>
              </a:ext>
            </a:extLst>
          </p:cNvPr>
          <p:cNvSpPr txBox="1"/>
          <p:nvPr/>
        </p:nvSpPr>
        <p:spPr>
          <a:xfrm>
            <a:off x="6978873" y="4062803"/>
            <a:ext cx="1850268" cy="584775"/>
          </a:xfrm>
          <a:prstGeom prst="rect">
            <a:avLst/>
          </a:prstGeom>
          <a:noFill/>
        </p:spPr>
        <p:txBody>
          <a:bodyPr wrap="square" rtlCol="0">
            <a:spAutoFit/>
          </a:bodyPr>
          <a:lstStyle/>
          <a:p>
            <a:r>
              <a:rPr lang="en-US" sz="1600" dirty="0">
                <a:latin typeface="Open Sans"/>
              </a:rPr>
              <a:t>Gold Level + with</a:t>
            </a:r>
          </a:p>
          <a:p>
            <a:r>
              <a:rPr lang="en-US" sz="1600" dirty="0">
                <a:latin typeface="Open Sans"/>
              </a:rPr>
              <a:t>Points &gt; 80,000</a:t>
            </a:r>
          </a:p>
        </p:txBody>
      </p:sp>
      <p:cxnSp>
        <p:nvCxnSpPr>
          <p:cNvPr id="15" name="Straight Connector 14">
            <a:extLst>
              <a:ext uri="{FF2B5EF4-FFF2-40B4-BE49-F238E27FC236}">
                <a16:creationId xmlns="" xmlns:a16="http://schemas.microsoft.com/office/drawing/2014/main" id="{13363375-837F-451E-8903-0638458297DF}"/>
              </a:ext>
            </a:extLst>
          </p:cNvPr>
          <p:cNvCxnSpPr/>
          <p:nvPr/>
        </p:nvCxnSpPr>
        <p:spPr>
          <a:xfrm>
            <a:off x="4872603" y="1862276"/>
            <a:ext cx="0" cy="269644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Content Placeholder 3">
            <a:extLst>
              <a:ext uri="{FF2B5EF4-FFF2-40B4-BE49-F238E27FC236}">
                <a16:creationId xmlns="" xmlns:a16="http://schemas.microsoft.com/office/drawing/2014/main" id="{3FDA65DE-1771-4D52-A39E-B9AEF601D05C}"/>
              </a:ext>
            </a:extLst>
          </p:cNvPr>
          <p:cNvSpPr txBox="1">
            <a:spLocks/>
          </p:cNvSpPr>
          <p:nvPr/>
        </p:nvSpPr>
        <p:spPr>
          <a:xfrm>
            <a:off x="168102" y="1463034"/>
            <a:ext cx="4281891" cy="4373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1400" dirty="0">
                <a:solidFill>
                  <a:srgbClr val="2196E1"/>
                </a:solidFill>
                <a:latin typeface="Open Sans"/>
              </a:rPr>
              <a:t>Best Performing Image by Segment</a:t>
            </a:r>
          </a:p>
        </p:txBody>
      </p:sp>
      <p:graphicFrame>
        <p:nvGraphicFramePr>
          <p:cNvPr id="17" name="Chart 16">
            <a:extLst>
              <a:ext uri="{FF2B5EF4-FFF2-40B4-BE49-F238E27FC236}">
                <a16:creationId xmlns="" xmlns:a16="http://schemas.microsoft.com/office/drawing/2014/main" id="{E79A1854-D6CE-499C-8966-BA358BAA757E}"/>
              </a:ext>
            </a:extLst>
          </p:cNvPr>
          <p:cNvGraphicFramePr/>
          <p:nvPr>
            <p:extLst>
              <p:ext uri="{D42A27DB-BD31-4B8C-83A1-F6EECF244321}">
                <p14:modId xmlns:p14="http://schemas.microsoft.com/office/powerpoint/2010/main" val="1213491442"/>
              </p:ext>
            </p:extLst>
          </p:nvPr>
        </p:nvGraphicFramePr>
        <p:xfrm>
          <a:off x="820985" y="1681728"/>
          <a:ext cx="3902641" cy="3421711"/>
        </p:xfrm>
        <a:graphic>
          <a:graphicData uri="http://schemas.openxmlformats.org/drawingml/2006/chart">
            <c:chart xmlns:c="http://schemas.openxmlformats.org/drawingml/2006/chart" xmlns:r="http://schemas.openxmlformats.org/officeDocument/2006/relationships" r:id="rId6"/>
          </a:graphicData>
        </a:graphic>
      </p:graphicFrame>
      <p:pic>
        <p:nvPicPr>
          <p:cNvPr id="18" name="Picture 17" descr="A close up of a logo&#10;&#10;Description generated with high confidence">
            <a:extLst>
              <a:ext uri="{FF2B5EF4-FFF2-40B4-BE49-F238E27FC236}">
                <a16:creationId xmlns="" xmlns:a16="http://schemas.microsoft.com/office/drawing/2014/main" id="{92B049C9-0F2E-47C4-ACF0-58504998B30C}"/>
              </a:ext>
            </a:extLst>
          </p:cNvPr>
          <p:cNvPicPr>
            <a:picLocks noChangeAspect="1"/>
          </p:cNvPicPr>
          <p:nvPr/>
        </p:nvPicPr>
        <p:blipFill>
          <a:blip r:embed="rId7"/>
          <a:stretch>
            <a:fillRect/>
          </a:stretch>
        </p:blipFill>
        <p:spPr>
          <a:xfrm>
            <a:off x="257287" y="2150291"/>
            <a:ext cx="847744" cy="264214"/>
          </a:xfrm>
          <a:prstGeom prst="rect">
            <a:avLst/>
          </a:prstGeom>
        </p:spPr>
      </p:pic>
      <p:pic>
        <p:nvPicPr>
          <p:cNvPr id="19" name="Picture 18" descr="A sky filled with stars&#10;&#10;Description generated with high confidence">
            <a:extLst>
              <a:ext uri="{FF2B5EF4-FFF2-40B4-BE49-F238E27FC236}">
                <a16:creationId xmlns="" xmlns:a16="http://schemas.microsoft.com/office/drawing/2014/main" id="{CF6D881B-811C-4734-9F3E-E3FEFCB904AC}"/>
              </a:ext>
            </a:extLst>
          </p:cNvPr>
          <p:cNvPicPr>
            <a:picLocks noChangeAspect="1"/>
          </p:cNvPicPr>
          <p:nvPr/>
        </p:nvPicPr>
        <p:blipFill>
          <a:blip r:embed="rId8"/>
          <a:stretch>
            <a:fillRect/>
          </a:stretch>
        </p:blipFill>
        <p:spPr>
          <a:xfrm>
            <a:off x="257287" y="2631486"/>
            <a:ext cx="847744" cy="264214"/>
          </a:xfrm>
          <a:prstGeom prst="rect">
            <a:avLst/>
          </a:prstGeom>
        </p:spPr>
      </p:pic>
      <p:pic>
        <p:nvPicPr>
          <p:cNvPr id="20" name="Picture 19" descr="A picture containing building&#10;&#10;Description generated with high confidence">
            <a:extLst>
              <a:ext uri="{FF2B5EF4-FFF2-40B4-BE49-F238E27FC236}">
                <a16:creationId xmlns="" xmlns:a16="http://schemas.microsoft.com/office/drawing/2014/main" id="{7B26C296-C7C5-4432-8ADC-72B41CCC90EA}"/>
              </a:ext>
            </a:extLst>
          </p:cNvPr>
          <p:cNvPicPr>
            <a:picLocks noChangeAspect="1"/>
          </p:cNvPicPr>
          <p:nvPr/>
        </p:nvPicPr>
        <p:blipFill>
          <a:blip r:embed="rId9"/>
          <a:stretch>
            <a:fillRect/>
          </a:stretch>
        </p:blipFill>
        <p:spPr>
          <a:xfrm>
            <a:off x="261040" y="3133561"/>
            <a:ext cx="847744" cy="264214"/>
          </a:xfrm>
          <a:prstGeom prst="rect">
            <a:avLst/>
          </a:prstGeom>
        </p:spPr>
      </p:pic>
      <p:pic>
        <p:nvPicPr>
          <p:cNvPr id="21" name="Picture 20">
            <a:extLst>
              <a:ext uri="{FF2B5EF4-FFF2-40B4-BE49-F238E27FC236}">
                <a16:creationId xmlns="" xmlns:a16="http://schemas.microsoft.com/office/drawing/2014/main" id="{3EA8A4AF-840B-4C88-A800-B95A935537A8}"/>
              </a:ext>
            </a:extLst>
          </p:cNvPr>
          <p:cNvPicPr>
            <a:picLocks noChangeAspect="1"/>
          </p:cNvPicPr>
          <p:nvPr/>
        </p:nvPicPr>
        <p:blipFill>
          <a:blip r:embed="rId10"/>
          <a:stretch>
            <a:fillRect/>
          </a:stretch>
        </p:blipFill>
        <p:spPr>
          <a:xfrm>
            <a:off x="261040" y="3625196"/>
            <a:ext cx="847744" cy="264214"/>
          </a:xfrm>
          <a:prstGeom prst="rect">
            <a:avLst/>
          </a:prstGeom>
        </p:spPr>
      </p:pic>
      <p:pic>
        <p:nvPicPr>
          <p:cNvPr id="22" name="Picture 21" descr="A view of a building&#10;&#10;Description generated with high confidence">
            <a:extLst>
              <a:ext uri="{FF2B5EF4-FFF2-40B4-BE49-F238E27FC236}">
                <a16:creationId xmlns="" xmlns:a16="http://schemas.microsoft.com/office/drawing/2014/main" id="{37C2CDBD-AAC3-4621-B226-D8DE51D14664}"/>
              </a:ext>
            </a:extLst>
          </p:cNvPr>
          <p:cNvPicPr>
            <a:picLocks noChangeAspect="1"/>
          </p:cNvPicPr>
          <p:nvPr/>
        </p:nvPicPr>
        <p:blipFill>
          <a:blip r:embed="rId11"/>
          <a:stretch>
            <a:fillRect/>
          </a:stretch>
        </p:blipFill>
        <p:spPr>
          <a:xfrm>
            <a:off x="261040" y="4127003"/>
            <a:ext cx="847744" cy="264214"/>
          </a:xfrm>
          <a:prstGeom prst="rect">
            <a:avLst/>
          </a:prstGeom>
        </p:spPr>
      </p:pic>
      <p:sp>
        <p:nvSpPr>
          <p:cNvPr id="24" name="Text Placeholder 4"/>
          <p:cNvSpPr txBox="1">
            <a:spLocks/>
          </p:cNvSpPr>
          <p:nvPr/>
        </p:nvSpPr>
        <p:spPr>
          <a:xfrm>
            <a:off x="436974" y="905671"/>
            <a:ext cx="8200629" cy="36493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2196E1"/>
              </a:buClr>
              <a:buFont typeface="Arial"/>
              <a:buChar char="•"/>
              <a:defRPr sz="1800" kern="1200" baseline="0">
                <a:solidFill>
                  <a:schemeClr val="tx1"/>
                </a:solidFill>
                <a:latin typeface="Open Sans Light"/>
                <a:ea typeface="+mn-ea"/>
                <a:cs typeface="Open Sans Light"/>
              </a:defRPr>
            </a:lvl1pPr>
            <a:lvl2pPr marL="742950" indent="-285750" algn="l" defTabSz="457200" rtl="0" eaLnBrk="1" latinLnBrk="0" hangingPunct="1">
              <a:spcBef>
                <a:spcPct val="20000"/>
              </a:spcBef>
              <a:buClr>
                <a:srgbClr val="2196E1"/>
              </a:buClr>
              <a:buSzPct val="80000"/>
              <a:buFont typeface="Courier New"/>
              <a:buChar char="o"/>
              <a:defRPr sz="1800" kern="1200" baseline="0">
                <a:solidFill>
                  <a:schemeClr val="tx1"/>
                </a:solidFill>
                <a:latin typeface="Open Sans Light"/>
                <a:ea typeface="+mn-ea"/>
                <a:cs typeface="Open Sans Light"/>
              </a:defRPr>
            </a:lvl2pPr>
            <a:lvl3pPr marL="1143000" indent="-228600" algn="l" defTabSz="457200" rtl="0" eaLnBrk="1" latinLnBrk="0" hangingPunct="1">
              <a:spcBef>
                <a:spcPct val="20000"/>
              </a:spcBef>
              <a:buClr>
                <a:srgbClr val="B3B300"/>
              </a:buClr>
              <a:buFont typeface="Wingdings" charset="2"/>
              <a:buChar char="§"/>
              <a:defRPr sz="1400" kern="1200" baseline="0">
                <a:solidFill>
                  <a:schemeClr val="tx1"/>
                </a:solidFill>
                <a:latin typeface="Open Sans Light"/>
                <a:ea typeface="+mn-ea"/>
                <a:cs typeface="Open Sans Light"/>
              </a:defRPr>
            </a:lvl3pPr>
            <a:lvl4pPr marL="1600200" indent="-228600" algn="l" defTabSz="457200" rtl="0" eaLnBrk="1" latinLnBrk="0" hangingPunct="1">
              <a:spcBef>
                <a:spcPct val="20000"/>
              </a:spcBef>
              <a:buClr>
                <a:srgbClr val="B3B300"/>
              </a:buClr>
              <a:buFont typeface="Arial"/>
              <a:buChar char="•"/>
              <a:defRPr sz="1400" kern="1200" baseline="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1800" kern="1200" baseline="0">
                <a:solidFill>
                  <a:schemeClr val="tx1"/>
                </a:solidFill>
                <a:latin typeface="Open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a:t>B</a:t>
            </a:r>
            <a:r>
              <a:rPr lang="en-US" sz="1600" dirty="0" smtClean="0"/>
              <a:t>anner sizes </a:t>
            </a:r>
            <a:r>
              <a:rPr lang="en-US" sz="1600" dirty="0"/>
              <a:t>did not play a significant role in </a:t>
            </a:r>
            <a:r>
              <a:rPr lang="en-US" sz="1600" dirty="0" smtClean="0"/>
              <a:t>lift. Red abstract image resonated more with most segments </a:t>
            </a:r>
            <a:endParaRPr lang="en-US" sz="1600" dirty="0">
              <a:solidFill>
                <a:srgbClr val="00B050"/>
              </a:solidFill>
            </a:endParaRPr>
          </a:p>
        </p:txBody>
      </p:sp>
      <p:sp>
        <p:nvSpPr>
          <p:cNvPr id="5" name="Left Arrow 4"/>
          <p:cNvSpPr/>
          <p:nvPr/>
        </p:nvSpPr>
        <p:spPr>
          <a:xfrm>
            <a:off x="4534334" y="2150291"/>
            <a:ext cx="273633" cy="264214"/>
          </a:xfrm>
          <a:prstGeom prst="leftArrow">
            <a:avLst/>
          </a:prstGeom>
          <a:solidFill>
            <a:srgbClr val="B3B300"/>
          </a:solidFill>
          <a:ln>
            <a:solidFill>
              <a:srgbClr val="B3B3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65129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614789" y="4345969"/>
            <a:ext cx="2445248" cy="7535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6324" y="1007522"/>
            <a:ext cx="1423810" cy="3953299"/>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Text Placeholder 1"/>
          <p:cNvSpPr>
            <a:spLocks noGrp="1"/>
          </p:cNvSpPr>
          <p:nvPr>
            <p:ph type="body" sz="quarter" idx="10"/>
          </p:nvPr>
        </p:nvSpPr>
        <p:spPr/>
        <p:txBody>
          <a:bodyPr>
            <a:normAutofit/>
          </a:bodyPr>
          <a:lstStyle/>
          <a:p>
            <a:r>
              <a:rPr lang="en-US" dirty="0" err="1" smtClean="0"/>
              <a:t>megabonus</a:t>
            </a:r>
            <a:endParaRPr lang="en-US" dirty="0"/>
          </a:p>
        </p:txBody>
      </p:sp>
      <p:sp>
        <p:nvSpPr>
          <p:cNvPr id="3" name="Slide Number Placeholder 2"/>
          <p:cNvSpPr>
            <a:spLocks noGrp="1"/>
          </p:cNvSpPr>
          <p:nvPr>
            <p:ph type="sldNum" sz="quarter" idx="12"/>
          </p:nvPr>
        </p:nvSpPr>
        <p:spPr/>
        <p:txBody>
          <a:bodyPr/>
          <a:lstStyle/>
          <a:p>
            <a:fld id="{E0A67975-8775-DF44-8226-965E8C4F303F}" type="slidenum">
              <a:rPr lang="en-US"/>
              <a:pPr/>
              <a:t>17</a:t>
            </a:fld>
            <a:endParaRPr lang="en-US"/>
          </a:p>
        </p:txBody>
      </p:sp>
      <p:sp>
        <p:nvSpPr>
          <p:cNvPr id="4" name="Text Placeholder 3"/>
          <p:cNvSpPr>
            <a:spLocks noGrp="1"/>
          </p:cNvSpPr>
          <p:nvPr>
            <p:ph type="body" sz="quarter" idx="13"/>
          </p:nvPr>
        </p:nvSpPr>
        <p:spPr>
          <a:xfrm>
            <a:off x="385764" y="572408"/>
            <a:ext cx="7640702" cy="561457"/>
          </a:xfrm>
        </p:spPr>
        <p:txBody>
          <a:bodyPr>
            <a:noAutofit/>
          </a:bodyPr>
          <a:lstStyle/>
          <a:p>
            <a:r>
              <a:rPr lang="en-US" sz="2000" dirty="0" smtClean="0"/>
              <a:t>Confirmed CTA testing shows “Book Now” Generates higher BPK </a:t>
            </a:r>
            <a:endParaRPr lang="en-US" sz="2000" dirty="0"/>
          </a:p>
        </p:txBody>
      </p:sp>
      <p:sp>
        <p:nvSpPr>
          <p:cNvPr id="5" name="Text Placeholder 4"/>
          <p:cNvSpPr>
            <a:spLocks noGrp="1"/>
          </p:cNvSpPr>
          <p:nvPr>
            <p:ph type="body" sz="quarter" idx="14"/>
          </p:nvPr>
        </p:nvSpPr>
        <p:spPr>
          <a:xfrm>
            <a:off x="385547" y="1292845"/>
            <a:ext cx="6572598" cy="3175000"/>
          </a:xfrm>
        </p:spPr>
        <p:txBody>
          <a:bodyPr>
            <a:normAutofit/>
          </a:bodyPr>
          <a:lstStyle/>
          <a:p>
            <a:r>
              <a:rPr lang="en-US" sz="1800" dirty="0" smtClean="0"/>
              <a:t>3 Way CTA test conducted in MegaBonus Registration Confirmation Solo’s: October ‘16, January and May ‘17</a:t>
            </a:r>
          </a:p>
          <a:p>
            <a:r>
              <a:rPr lang="en-US" sz="1800" b="1" dirty="0"/>
              <a:t>“Book Now” </a:t>
            </a:r>
            <a:r>
              <a:rPr lang="en-US" sz="1800" dirty="0"/>
              <a:t>version generated </a:t>
            </a:r>
            <a:r>
              <a:rPr lang="en-US" sz="1800" b="1" dirty="0"/>
              <a:t>the highest bookings </a:t>
            </a:r>
            <a:r>
              <a:rPr lang="en-US" sz="1800" dirty="0"/>
              <a:t>per email </a:t>
            </a:r>
            <a:r>
              <a:rPr lang="en-US" sz="1800" dirty="0" smtClean="0"/>
              <a:t>delivered</a:t>
            </a:r>
            <a:endParaRPr lang="en-US" sz="1800" dirty="0"/>
          </a:p>
          <a:p>
            <a:r>
              <a:rPr lang="en-US" sz="1800" b="1" dirty="0" smtClean="0"/>
              <a:t>“Find a Hotel”</a:t>
            </a:r>
            <a:r>
              <a:rPr lang="en-US" sz="1800" dirty="0" smtClean="0"/>
              <a:t> consistently generated the highest CTA </a:t>
            </a:r>
            <a:r>
              <a:rPr lang="en-US" sz="1800" b="1" dirty="0" smtClean="0"/>
              <a:t>CTO% in January and May</a:t>
            </a:r>
            <a:endParaRPr lang="en-US" sz="1800" dirty="0">
              <a:solidFill>
                <a:srgbClr val="00B050"/>
              </a:solidFill>
            </a:endParaRPr>
          </a:p>
        </p:txBody>
      </p:sp>
      <p:sp>
        <p:nvSpPr>
          <p:cNvPr id="13" name="TextBox 12"/>
          <p:cNvSpPr txBox="1"/>
          <p:nvPr/>
        </p:nvSpPr>
        <p:spPr>
          <a:xfrm>
            <a:off x="8043732" y="2073415"/>
            <a:ext cx="1116865" cy="400110"/>
          </a:xfrm>
          <a:prstGeom prst="rect">
            <a:avLst/>
          </a:prstGeom>
          <a:solidFill>
            <a:srgbClr val="00B050">
              <a:alpha val="85000"/>
            </a:srgbClr>
          </a:solidFill>
          <a:ln>
            <a:solidFill>
              <a:schemeClr val="tx1"/>
            </a:solidFill>
          </a:ln>
        </p:spPr>
        <p:txBody>
          <a:bodyPr wrap="square" rtlCol="0">
            <a:spAutoFit/>
          </a:bodyPr>
          <a:lstStyle>
            <a:defPPr>
              <a:defRPr lang="en-US"/>
            </a:defPPr>
            <a:lvl1pPr algn="ctr">
              <a:defRPr sz="1000" b="1" cap="all">
                <a:solidFill>
                  <a:schemeClr val="bg1"/>
                </a:solidFill>
                <a:latin typeface="Open Sans"/>
                <a:cs typeface="Open Sans"/>
              </a:defRPr>
            </a:lvl1pPr>
          </a:lstStyle>
          <a:p>
            <a:r>
              <a:rPr lang="en-US" dirty="0"/>
              <a:t>Book Now</a:t>
            </a:r>
          </a:p>
          <a:p>
            <a:r>
              <a:rPr lang="en-US" dirty="0"/>
              <a:t>BPK = </a:t>
            </a:r>
            <a:r>
              <a:rPr lang="en-US" dirty="0" smtClean="0"/>
              <a:t>11.7</a:t>
            </a:r>
            <a:endParaRPr lang="en-US" dirty="0"/>
          </a:p>
        </p:txBody>
      </p:sp>
      <p:sp>
        <p:nvSpPr>
          <p:cNvPr id="14" name="TextBox 13"/>
          <p:cNvSpPr txBox="1"/>
          <p:nvPr/>
        </p:nvSpPr>
        <p:spPr>
          <a:xfrm>
            <a:off x="8026465" y="2584062"/>
            <a:ext cx="1116865" cy="400110"/>
          </a:xfrm>
          <a:prstGeom prst="rect">
            <a:avLst/>
          </a:prstGeom>
          <a:solidFill>
            <a:srgbClr val="2196E1">
              <a:alpha val="85000"/>
            </a:srgbClr>
          </a:solidFill>
          <a:ln>
            <a:solidFill>
              <a:schemeClr val="tx1"/>
            </a:solidFill>
          </a:ln>
        </p:spPr>
        <p:txBody>
          <a:bodyPr wrap="square" rtlCol="0">
            <a:spAutoFit/>
          </a:bodyPr>
          <a:lstStyle>
            <a:defPPr>
              <a:defRPr lang="en-US"/>
            </a:defPPr>
            <a:lvl1pPr algn="ctr">
              <a:defRPr sz="1000" b="1" cap="all">
                <a:solidFill>
                  <a:schemeClr val="bg1"/>
                </a:solidFill>
                <a:latin typeface="Open Sans"/>
                <a:cs typeface="Open Sans"/>
              </a:defRPr>
            </a:lvl1pPr>
          </a:lstStyle>
          <a:p>
            <a:r>
              <a:rPr lang="en-US" dirty="0"/>
              <a:t>Find a Hotel</a:t>
            </a:r>
          </a:p>
          <a:p>
            <a:r>
              <a:rPr lang="en-US" dirty="0"/>
              <a:t>BPK = </a:t>
            </a:r>
            <a:r>
              <a:rPr lang="en-US" dirty="0" smtClean="0"/>
              <a:t>9.4</a:t>
            </a:r>
            <a:endParaRPr lang="en-US" dirty="0"/>
          </a:p>
        </p:txBody>
      </p:sp>
      <p:sp>
        <p:nvSpPr>
          <p:cNvPr id="15" name="TextBox 14"/>
          <p:cNvSpPr txBox="1"/>
          <p:nvPr/>
        </p:nvSpPr>
        <p:spPr>
          <a:xfrm>
            <a:off x="8027135" y="3140399"/>
            <a:ext cx="1116865" cy="400110"/>
          </a:xfrm>
          <a:prstGeom prst="rect">
            <a:avLst/>
          </a:prstGeom>
          <a:solidFill>
            <a:srgbClr val="2196E1">
              <a:alpha val="85000"/>
            </a:srgbClr>
          </a:solidFill>
          <a:ln>
            <a:solidFill>
              <a:schemeClr val="tx1"/>
            </a:solidFill>
          </a:ln>
        </p:spPr>
        <p:txBody>
          <a:bodyPr wrap="square" rtlCol="0">
            <a:spAutoFit/>
          </a:bodyPr>
          <a:lstStyle/>
          <a:p>
            <a:pPr algn="ctr"/>
            <a:r>
              <a:rPr lang="en-US" sz="1000" b="1" cap="all" dirty="0" smtClean="0">
                <a:solidFill>
                  <a:schemeClr val="bg1"/>
                </a:solidFill>
                <a:latin typeface="Open Sans"/>
                <a:cs typeface="Open Sans"/>
              </a:rPr>
              <a:t>Plan a Stay</a:t>
            </a:r>
            <a:endParaRPr lang="en-US" sz="1000" b="1" cap="all" dirty="0">
              <a:solidFill>
                <a:schemeClr val="bg1"/>
              </a:solidFill>
              <a:latin typeface="Open Sans"/>
              <a:cs typeface="Open Sans"/>
            </a:endParaRPr>
          </a:p>
          <a:p>
            <a:pPr algn="ctr"/>
            <a:r>
              <a:rPr lang="en-US" sz="1000" dirty="0" smtClean="0">
                <a:solidFill>
                  <a:schemeClr val="bg1"/>
                </a:solidFill>
                <a:latin typeface="Open Sans"/>
                <a:cs typeface="Open Sans"/>
              </a:rPr>
              <a:t>BPK = 10.3</a:t>
            </a:r>
            <a:endParaRPr lang="en-US" sz="1000" dirty="0">
              <a:solidFill>
                <a:schemeClr val="bg1"/>
              </a:solidFill>
              <a:latin typeface="Open Sans"/>
              <a:cs typeface="Open Sans"/>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71" y="3789225"/>
            <a:ext cx="5995432" cy="111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 Placeholder 4"/>
          <p:cNvSpPr txBox="1">
            <a:spLocks/>
          </p:cNvSpPr>
          <p:nvPr/>
        </p:nvSpPr>
        <p:spPr>
          <a:xfrm>
            <a:off x="543570" y="3533027"/>
            <a:ext cx="1177653" cy="256198"/>
          </a:xfrm>
          <a:prstGeom prst="rect">
            <a:avLst/>
          </a:prstGeom>
          <a:ln>
            <a:noFill/>
          </a:ln>
        </p:spPr>
        <p:txBody>
          <a:bodyPr vert="horz" lIns="91440" tIns="45720" rIns="91440" bIns="45720" rtlCol="0">
            <a:normAutofit/>
          </a:bodyPr>
          <a:lstStyle>
            <a:lvl1pPr marL="342900" indent="-342900" algn="l" defTabSz="457200" rtl="0" eaLnBrk="1" latinLnBrk="0" hangingPunct="1">
              <a:spcBef>
                <a:spcPct val="20000"/>
              </a:spcBef>
              <a:buClr>
                <a:srgbClr val="2196E1"/>
              </a:buClr>
              <a:buFont typeface="Arial"/>
              <a:buChar char="•"/>
              <a:defRPr sz="2400" kern="1200" baseline="0">
                <a:solidFill>
                  <a:schemeClr val="tx1"/>
                </a:solidFill>
                <a:latin typeface="Open Sans Light"/>
                <a:ea typeface="+mn-ea"/>
                <a:cs typeface="Open Sans Light"/>
              </a:defRPr>
            </a:lvl1pPr>
            <a:lvl2pPr marL="742950" indent="-285750" algn="l" defTabSz="457200" rtl="0" eaLnBrk="1" latinLnBrk="0" hangingPunct="1">
              <a:spcBef>
                <a:spcPct val="20000"/>
              </a:spcBef>
              <a:buClr>
                <a:srgbClr val="2196E1"/>
              </a:buClr>
              <a:buSzPct val="80000"/>
              <a:buFont typeface="Courier New"/>
              <a:buChar char="o"/>
              <a:defRPr sz="1800" kern="1200" baseline="0">
                <a:solidFill>
                  <a:schemeClr val="tx1"/>
                </a:solidFill>
                <a:latin typeface="Open Sans Light"/>
                <a:ea typeface="+mn-ea"/>
                <a:cs typeface="Open Sans Light"/>
              </a:defRPr>
            </a:lvl2pPr>
            <a:lvl3pPr marL="1143000" indent="-228600" algn="l" defTabSz="457200" rtl="0" eaLnBrk="1" latinLnBrk="0" hangingPunct="1">
              <a:spcBef>
                <a:spcPct val="20000"/>
              </a:spcBef>
              <a:buClr>
                <a:srgbClr val="B3B300"/>
              </a:buClr>
              <a:buFont typeface="Wingdings" charset="2"/>
              <a:buChar char="§"/>
              <a:defRPr sz="1800" kern="1200" baseline="0">
                <a:solidFill>
                  <a:schemeClr val="tx1"/>
                </a:solidFill>
                <a:latin typeface="Open Sans Light"/>
                <a:ea typeface="+mn-ea"/>
                <a:cs typeface="Open Sans Light"/>
              </a:defRPr>
            </a:lvl3pPr>
            <a:lvl4pPr marL="1600200" indent="-228600" algn="l" defTabSz="457200" rtl="0" eaLnBrk="1" latinLnBrk="0" hangingPunct="1">
              <a:spcBef>
                <a:spcPct val="20000"/>
              </a:spcBef>
              <a:buClr>
                <a:srgbClr val="B3B300"/>
              </a:buClr>
              <a:buFont typeface="Arial"/>
              <a:buChar char="•"/>
              <a:defRPr sz="1400" kern="1200" baseline="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1800" kern="1200" baseline="0">
                <a:solidFill>
                  <a:schemeClr val="tx1"/>
                </a:solidFill>
                <a:latin typeface="Open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050" dirty="0" smtClean="0">
                <a:solidFill>
                  <a:prstClr val="black"/>
                </a:solidFill>
              </a:rPr>
              <a:t>May ’17 Results</a:t>
            </a:r>
            <a:endParaRPr lang="en-US" sz="1050" dirty="0">
              <a:solidFill>
                <a:prstClr val="black"/>
              </a:solidFill>
            </a:endParaRPr>
          </a:p>
        </p:txBody>
      </p:sp>
      <p:sp>
        <p:nvSpPr>
          <p:cNvPr id="7" name="Rectangle 6"/>
          <p:cNvSpPr/>
          <p:nvPr/>
        </p:nvSpPr>
        <p:spPr>
          <a:xfrm>
            <a:off x="4901290" y="3705419"/>
            <a:ext cx="1713500" cy="1276395"/>
          </a:xfrm>
          <a:prstGeom prst="rect">
            <a:avLst/>
          </a:prstGeom>
          <a:noFill/>
          <a:ln w="3175" cmpd="sng">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Tree>
    <p:extLst>
      <p:ext uri="{BB962C8B-B14F-4D97-AF65-F5344CB8AC3E}">
        <p14:creationId xmlns:p14="http://schemas.microsoft.com/office/powerpoint/2010/main" val="299439032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6614789" y="4345969"/>
            <a:ext cx="2445248" cy="7535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59120"/>
          <a:stretch/>
        </p:blipFill>
        <p:spPr bwMode="auto">
          <a:xfrm>
            <a:off x="5336499" y="1595741"/>
            <a:ext cx="2710394" cy="2888183"/>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Text Placeholder 1"/>
          <p:cNvSpPr>
            <a:spLocks noGrp="1"/>
          </p:cNvSpPr>
          <p:nvPr>
            <p:ph type="body" sz="quarter" idx="10"/>
          </p:nvPr>
        </p:nvSpPr>
        <p:spPr/>
        <p:txBody>
          <a:bodyPr/>
          <a:lstStyle/>
          <a:p>
            <a:r>
              <a:rPr lang="en-US" dirty="0" smtClean="0"/>
              <a:t>Campaign highlight: </a:t>
            </a:r>
            <a:r>
              <a:rPr lang="en-US" dirty="0" err="1" smtClean="0"/>
              <a:t>Enews</a:t>
            </a:r>
            <a:r>
              <a:rPr lang="en-US" dirty="0"/>
              <a:t> </a:t>
            </a:r>
            <a:r>
              <a:rPr lang="en-US" dirty="0" smtClean="0"/>
              <a:t>Personalized content</a:t>
            </a:r>
            <a:endParaRPr lang="en-US" dirty="0"/>
          </a:p>
        </p:txBody>
      </p:sp>
      <p:sp>
        <p:nvSpPr>
          <p:cNvPr id="3" name="Slide Number Placeholder 2"/>
          <p:cNvSpPr>
            <a:spLocks noGrp="1"/>
          </p:cNvSpPr>
          <p:nvPr>
            <p:ph type="sldNum" sz="quarter" idx="12"/>
          </p:nvPr>
        </p:nvSpPr>
        <p:spPr/>
        <p:txBody>
          <a:bodyPr/>
          <a:lstStyle/>
          <a:p>
            <a:fld id="{E0A67975-8775-DF44-8226-965E8C4F303F}" type="slidenum">
              <a:rPr lang="en-US" smtClean="0"/>
              <a:pPr/>
              <a:t>18</a:t>
            </a:fld>
            <a:endParaRPr lang="en-US"/>
          </a:p>
        </p:txBody>
      </p:sp>
      <p:sp>
        <p:nvSpPr>
          <p:cNvPr id="4" name="Text Placeholder 3"/>
          <p:cNvSpPr>
            <a:spLocks noGrp="1"/>
          </p:cNvSpPr>
          <p:nvPr>
            <p:ph type="body" sz="quarter" idx="13"/>
          </p:nvPr>
        </p:nvSpPr>
        <p:spPr>
          <a:xfrm>
            <a:off x="385764" y="572408"/>
            <a:ext cx="7755586" cy="561457"/>
          </a:xfrm>
        </p:spPr>
        <p:txBody>
          <a:bodyPr>
            <a:noAutofit/>
          </a:bodyPr>
          <a:lstStyle/>
          <a:p>
            <a:r>
              <a:rPr lang="en-US" sz="2000" dirty="0" smtClean="0"/>
              <a:t>Positive results with </a:t>
            </a:r>
            <a:r>
              <a:rPr lang="en-US" sz="2000" dirty="0" err="1" smtClean="0"/>
              <a:t>Enews</a:t>
            </a:r>
            <a:r>
              <a:rPr lang="en-US" sz="2000" dirty="0" smtClean="0"/>
              <a:t> destination propensity module in May &amp; June emails</a:t>
            </a:r>
            <a:endParaRPr lang="en-US" sz="2000" dirty="0"/>
          </a:p>
        </p:txBody>
      </p:sp>
      <p:sp>
        <p:nvSpPr>
          <p:cNvPr id="5" name="Text Placeholder 4"/>
          <p:cNvSpPr>
            <a:spLocks noGrp="1"/>
          </p:cNvSpPr>
          <p:nvPr>
            <p:ph type="body" sz="quarter" idx="14"/>
          </p:nvPr>
        </p:nvSpPr>
        <p:spPr>
          <a:xfrm>
            <a:off x="385764" y="1396290"/>
            <a:ext cx="4788403" cy="3453296"/>
          </a:xfrm>
        </p:spPr>
        <p:txBody>
          <a:bodyPr>
            <a:normAutofit lnSpcReduction="10000"/>
          </a:bodyPr>
          <a:lstStyle/>
          <a:p>
            <a:pPr marL="0" indent="0">
              <a:buNone/>
            </a:pPr>
            <a:r>
              <a:rPr lang="en-US" sz="1800" b="1" dirty="0" smtClean="0"/>
              <a:t>Initial observations: </a:t>
            </a:r>
          </a:p>
          <a:p>
            <a:r>
              <a:rPr lang="en-US" sz="1800" dirty="0" smtClean="0"/>
              <a:t>Targeting 5.2MM members with destination specific content (3 per person)</a:t>
            </a:r>
          </a:p>
          <a:p>
            <a:r>
              <a:rPr lang="en-US" sz="1800" dirty="0" smtClean="0"/>
              <a:t>Module </a:t>
            </a:r>
            <a:r>
              <a:rPr lang="en-US" sz="1800" dirty="0"/>
              <a:t>generated 13% more clicks </a:t>
            </a:r>
            <a:r>
              <a:rPr lang="en-US" sz="1800" dirty="0" smtClean="0"/>
              <a:t>in May and a 71% higher conversion in June</a:t>
            </a:r>
          </a:p>
          <a:p>
            <a:r>
              <a:rPr lang="en-US" sz="1800" dirty="0" smtClean="0"/>
              <a:t>Majority clicks and bookings from Properties section</a:t>
            </a:r>
          </a:p>
          <a:p>
            <a:pPr marL="0" indent="0">
              <a:buNone/>
            </a:pPr>
            <a:r>
              <a:rPr lang="en-US" sz="1800" b="1" dirty="0" smtClean="0"/>
              <a:t>Next steps:</a:t>
            </a:r>
          </a:p>
          <a:p>
            <a:r>
              <a:rPr lang="en-US" sz="1800" dirty="0" smtClean="0"/>
              <a:t>CTA test for destination feature </a:t>
            </a:r>
          </a:p>
          <a:p>
            <a:r>
              <a:rPr lang="en-US" sz="1800" dirty="0" smtClean="0"/>
              <a:t>Wylei optimized Navigation Bar test for remaining audience</a:t>
            </a:r>
            <a:endParaRPr lang="en-US" sz="600" dirty="0" smtClean="0"/>
          </a:p>
          <a:p>
            <a:endParaRPr lang="en-US" sz="1800" dirty="0"/>
          </a:p>
        </p:txBody>
      </p:sp>
      <p:sp>
        <p:nvSpPr>
          <p:cNvPr id="7" name="TextBox 6"/>
          <p:cNvSpPr txBox="1"/>
          <p:nvPr/>
        </p:nvSpPr>
        <p:spPr>
          <a:xfrm>
            <a:off x="6145360" y="1396290"/>
            <a:ext cx="1182835" cy="415498"/>
          </a:xfrm>
          <a:prstGeom prst="rect">
            <a:avLst/>
          </a:prstGeom>
          <a:solidFill>
            <a:srgbClr val="2196E1">
              <a:alpha val="85000"/>
            </a:srgbClr>
          </a:solidFill>
          <a:ln>
            <a:solidFill>
              <a:schemeClr val="tx1"/>
            </a:solidFill>
          </a:ln>
        </p:spPr>
        <p:txBody>
          <a:bodyPr wrap="square" rtlCol="0">
            <a:spAutoFit/>
          </a:bodyPr>
          <a:lstStyle/>
          <a:p>
            <a:pPr algn="ctr"/>
            <a:r>
              <a:rPr lang="en-US" sz="1050" b="1" cap="all" dirty="0" smtClean="0">
                <a:solidFill>
                  <a:schemeClr val="bg1"/>
                </a:solidFill>
                <a:latin typeface="Open Sans"/>
                <a:cs typeface="Open Sans"/>
              </a:rPr>
              <a:t>Destination Feature</a:t>
            </a:r>
            <a:endParaRPr lang="en-US" sz="1050" b="1" cap="all" dirty="0">
              <a:solidFill>
                <a:schemeClr val="bg1"/>
              </a:solidFill>
              <a:latin typeface="Open Sans"/>
              <a:cs typeface="Open Sans"/>
            </a:endParaRPr>
          </a:p>
        </p:txBody>
      </p:sp>
      <p:sp>
        <p:nvSpPr>
          <p:cNvPr id="8" name="TextBox 7"/>
          <p:cNvSpPr txBox="1"/>
          <p:nvPr/>
        </p:nvSpPr>
        <p:spPr>
          <a:xfrm>
            <a:off x="6145359" y="2871392"/>
            <a:ext cx="1285876" cy="253916"/>
          </a:xfrm>
          <a:prstGeom prst="rect">
            <a:avLst/>
          </a:prstGeom>
          <a:solidFill>
            <a:srgbClr val="2196E1">
              <a:alpha val="85000"/>
            </a:srgbClr>
          </a:solidFill>
          <a:ln>
            <a:solidFill>
              <a:schemeClr val="tx1"/>
            </a:solidFill>
          </a:ln>
        </p:spPr>
        <p:txBody>
          <a:bodyPr wrap="square" rtlCol="0">
            <a:spAutoFit/>
          </a:bodyPr>
          <a:lstStyle/>
          <a:p>
            <a:pPr algn="ctr"/>
            <a:r>
              <a:rPr lang="en-US" sz="1050" b="1" cap="all" dirty="0" smtClean="0">
                <a:solidFill>
                  <a:schemeClr val="bg1"/>
                </a:solidFill>
                <a:latin typeface="Open Sans"/>
                <a:cs typeface="Open Sans"/>
              </a:rPr>
              <a:t>Properties</a:t>
            </a:r>
          </a:p>
        </p:txBody>
      </p:sp>
      <p:sp>
        <p:nvSpPr>
          <p:cNvPr id="9" name="TextBox 8"/>
          <p:cNvSpPr txBox="1"/>
          <p:nvPr/>
        </p:nvSpPr>
        <p:spPr>
          <a:xfrm>
            <a:off x="6199060" y="4302477"/>
            <a:ext cx="1182835" cy="253916"/>
          </a:xfrm>
          <a:prstGeom prst="rect">
            <a:avLst/>
          </a:prstGeom>
          <a:solidFill>
            <a:srgbClr val="2196E1">
              <a:alpha val="85000"/>
            </a:srgbClr>
          </a:solidFill>
          <a:ln>
            <a:solidFill>
              <a:schemeClr val="tx1"/>
            </a:solidFill>
          </a:ln>
        </p:spPr>
        <p:txBody>
          <a:bodyPr wrap="square" rtlCol="0">
            <a:spAutoFit/>
          </a:bodyPr>
          <a:lstStyle/>
          <a:p>
            <a:pPr algn="ctr"/>
            <a:r>
              <a:rPr lang="en-US" sz="1050" b="1" cap="all" dirty="0" smtClean="0">
                <a:solidFill>
                  <a:schemeClr val="bg1"/>
                </a:solidFill>
                <a:latin typeface="Open Sans"/>
                <a:cs typeface="Open Sans"/>
              </a:rPr>
              <a:t>‘See All’ Link</a:t>
            </a:r>
            <a:endParaRPr lang="en-US" sz="1050" dirty="0">
              <a:solidFill>
                <a:schemeClr val="bg1"/>
              </a:solidFill>
              <a:latin typeface="Open Sans"/>
              <a:cs typeface="Open Sans"/>
            </a:endParaRPr>
          </a:p>
        </p:txBody>
      </p:sp>
      <p:cxnSp>
        <p:nvCxnSpPr>
          <p:cNvPr id="13" name="Elbow Connector 12"/>
          <p:cNvCxnSpPr>
            <a:stCxn id="12" idx="1"/>
            <a:endCxn id="26" idx="3"/>
          </p:cNvCxnSpPr>
          <p:nvPr/>
        </p:nvCxnSpPr>
        <p:spPr>
          <a:xfrm rot="10800000">
            <a:off x="8046893" y="3039833"/>
            <a:ext cx="213738" cy="395822"/>
          </a:xfrm>
          <a:prstGeom prst="bentConnector3">
            <a:avLst>
              <a:gd name="adj1" fmla="val 50000"/>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1332" y="139523"/>
            <a:ext cx="794881" cy="281968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6334" y="2955952"/>
            <a:ext cx="789879" cy="2058951"/>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2" name="Rectangle 11"/>
          <p:cNvSpPr/>
          <p:nvPr/>
        </p:nvSpPr>
        <p:spPr>
          <a:xfrm>
            <a:off x="8260631" y="2955952"/>
            <a:ext cx="769594" cy="95940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605256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Campaign highlight: </a:t>
            </a:r>
            <a:r>
              <a:rPr lang="en-US" dirty="0" err="1" smtClean="0"/>
              <a:t>uk</a:t>
            </a:r>
            <a:r>
              <a:rPr lang="en-US" dirty="0" smtClean="0"/>
              <a:t> </a:t>
            </a:r>
            <a:r>
              <a:rPr lang="en-US" dirty="0" err="1" smtClean="0"/>
              <a:t>Enews</a:t>
            </a:r>
            <a:endParaRPr lang="en-US" dirty="0"/>
          </a:p>
        </p:txBody>
      </p:sp>
      <p:sp>
        <p:nvSpPr>
          <p:cNvPr id="3" name="Slide Number Placeholder 2"/>
          <p:cNvSpPr>
            <a:spLocks noGrp="1"/>
          </p:cNvSpPr>
          <p:nvPr>
            <p:ph type="sldNum" sz="quarter" idx="12"/>
          </p:nvPr>
        </p:nvSpPr>
        <p:spPr/>
        <p:txBody>
          <a:bodyPr/>
          <a:lstStyle/>
          <a:p>
            <a:fld id="{E0A67975-8775-DF44-8226-965E8C4F303F}" type="slidenum">
              <a:rPr lang="en-US"/>
              <a:pPr/>
              <a:t>19</a:t>
            </a:fld>
            <a:endParaRPr lang="en-US"/>
          </a:p>
        </p:txBody>
      </p:sp>
      <p:sp>
        <p:nvSpPr>
          <p:cNvPr id="4" name="Text Placeholder 3"/>
          <p:cNvSpPr>
            <a:spLocks noGrp="1"/>
          </p:cNvSpPr>
          <p:nvPr>
            <p:ph type="body" sz="quarter" idx="13"/>
          </p:nvPr>
        </p:nvSpPr>
        <p:spPr>
          <a:xfrm>
            <a:off x="213361" y="572408"/>
            <a:ext cx="6225540" cy="1071698"/>
          </a:xfrm>
        </p:spPr>
        <p:txBody>
          <a:bodyPr>
            <a:normAutofit/>
          </a:bodyPr>
          <a:lstStyle/>
          <a:p>
            <a:r>
              <a:rPr lang="en-US" sz="2000" dirty="0" smtClean="0"/>
              <a:t>New UK version added </a:t>
            </a:r>
            <a:r>
              <a:rPr lang="en-US" sz="2000" dirty="0"/>
              <a:t>incremental engagement </a:t>
            </a:r>
            <a:r>
              <a:rPr lang="en-US" sz="2000" dirty="0" smtClean="0"/>
              <a:t>alongside Global </a:t>
            </a:r>
            <a:r>
              <a:rPr lang="en-US" sz="2000" dirty="0" err="1"/>
              <a:t>eNEws</a:t>
            </a:r>
            <a:endParaRPr lang="en-US" sz="2000" dirty="0"/>
          </a:p>
        </p:txBody>
      </p:sp>
      <p:sp>
        <p:nvSpPr>
          <p:cNvPr id="5" name="Text Placeholder 4"/>
          <p:cNvSpPr>
            <a:spLocks noGrp="1"/>
          </p:cNvSpPr>
          <p:nvPr>
            <p:ph type="body" sz="quarter" idx="14"/>
          </p:nvPr>
        </p:nvSpPr>
        <p:spPr>
          <a:xfrm>
            <a:off x="6652260" y="572408"/>
            <a:ext cx="2438400" cy="3175000"/>
          </a:xfrm>
        </p:spPr>
        <p:txBody>
          <a:bodyPr>
            <a:normAutofit/>
          </a:bodyPr>
          <a:lstStyle/>
          <a:p>
            <a:pPr marL="0" indent="0">
              <a:buNone/>
            </a:pPr>
            <a:r>
              <a:rPr lang="en-US" sz="1400" dirty="0" smtClean="0"/>
              <a:t>European audience engagement with Global eNews was not significantly affected by the introduction of UK version</a:t>
            </a:r>
          </a:p>
          <a:p>
            <a:pPr marL="0" indent="0">
              <a:buNone/>
            </a:pPr>
            <a:endParaRPr lang="en-US" sz="1400" dirty="0" smtClean="0"/>
          </a:p>
          <a:p>
            <a:pPr marL="114300" indent="-114300"/>
            <a:r>
              <a:rPr lang="en-US" sz="1400" dirty="0" smtClean="0"/>
              <a:t>Global eNews Open% &amp; CTO% were not impacted by UK eNews</a:t>
            </a:r>
          </a:p>
          <a:p>
            <a:pPr marL="114300" indent="-114300"/>
            <a:endParaRPr lang="en-US" sz="1400" dirty="0" smtClean="0"/>
          </a:p>
          <a:p>
            <a:pPr marL="114300" indent="-114300"/>
            <a:r>
              <a:rPr lang="en-US" sz="1400" dirty="0" smtClean="0"/>
              <a:t>UK eNews Open% &amp; CTO% were consistent with Global eNews</a:t>
            </a:r>
          </a:p>
        </p:txBody>
      </p:sp>
      <p:sp>
        <p:nvSpPr>
          <p:cNvPr id="21" name="Text Placeholder 4"/>
          <p:cNvSpPr txBox="1">
            <a:spLocks/>
          </p:cNvSpPr>
          <p:nvPr/>
        </p:nvSpPr>
        <p:spPr>
          <a:xfrm>
            <a:off x="3338960" y="1217113"/>
            <a:ext cx="655319" cy="256198"/>
          </a:xfrm>
          <a:prstGeom prst="rect">
            <a:avLst/>
          </a:prstGeom>
          <a:ln>
            <a:noFill/>
          </a:ln>
        </p:spPr>
        <p:txBody>
          <a:bodyPr vert="horz" lIns="91440" tIns="45720" rIns="91440" bIns="45720" rtlCol="0">
            <a:normAutofit/>
          </a:bodyPr>
          <a:lstStyle>
            <a:lvl1pPr marL="342900" indent="-342900" algn="l" defTabSz="457200" rtl="0" eaLnBrk="1" latinLnBrk="0" hangingPunct="1">
              <a:spcBef>
                <a:spcPct val="20000"/>
              </a:spcBef>
              <a:buClr>
                <a:srgbClr val="2196E1"/>
              </a:buClr>
              <a:buFont typeface="Arial"/>
              <a:buChar char="•"/>
              <a:defRPr sz="2400" kern="1200" baseline="0">
                <a:solidFill>
                  <a:schemeClr val="tx1"/>
                </a:solidFill>
                <a:latin typeface="Open Sans Light"/>
                <a:ea typeface="+mn-ea"/>
                <a:cs typeface="Open Sans Light"/>
              </a:defRPr>
            </a:lvl1pPr>
            <a:lvl2pPr marL="742950" indent="-285750" algn="l" defTabSz="457200" rtl="0" eaLnBrk="1" latinLnBrk="0" hangingPunct="1">
              <a:spcBef>
                <a:spcPct val="20000"/>
              </a:spcBef>
              <a:buClr>
                <a:srgbClr val="2196E1"/>
              </a:buClr>
              <a:buSzPct val="80000"/>
              <a:buFont typeface="Courier New"/>
              <a:buChar char="o"/>
              <a:defRPr sz="1800" kern="1200" baseline="0">
                <a:solidFill>
                  <a:schemeClr val="tx1"/>
                </a:solidFill>
                <a:latin typeface="Open Sans Light"/>
                <a:ea typeface="+mn-ea"/>
                <a:cs typeface="Open Sans Light"/>
              </a:defRPr>
            </a:lvl2pPr>
            <a:lvl3pPr marL="1143000" indent="-228600" algn="l" defTabSz="457200" rtl="0" eaLnBrk="1" latinLnBrk="0" hangingPunct="1">
              <a:spcBef>
                <a:spcPct val="20000"/>
              </a:spcBef>
              <a:buClr>
                <a:srgbClr val="B3B300"/>
              </a:buClr>
              <a:buFont typeface="Wingdings" charset="2"/>
              <a:buChar char="§"/>
              <a:defRPr sz="1800" kern="1200" baseline="0">
                <a:solidFill>
                  <a:schemeClr val="tx1"/>
                </a:solidFill>
                <a:latin typeface="Open Sans Light"/>
                <a:ea typeface="+mn-ea"/>
                <a:cs typeface="Open Sans Light"/>
              </a:defRPr>
            </a:lvl3pPr>
            <a:lvl4pPr marL="1600200" indent="-228600" algn="l" defTabSz="457200" rtl="0" eaLnBrk="1" latinLnBrk="0" hangingPunct="1">
              <a:spcBef>
                <a:spcPct val="20000"/>
              </a:spcBef>
              <a:buClr>
                <a:srgbClr val="B3B300"/>
              </a:buClr>
              <a:buFont typeface="Arial"/>
              <a:buChar char="•"/>
              <a:defRPr sz="1400" kern="1200" baseline="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1800" kern="1200" baseline="0">
                <a:solidFill>
                  <a:schemeClr val="tx1"/>
                </a:solidFill>
                <a:latin typeface="Open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000" b="1" dirty="0" smtClean="0"/>
              <a:t>Open%</a:t>
            </a:r>
            <a:endParaRPr lang="en-US" sz="1000" b="1" dirty="0"/>
          </a:p>
        </p:txBody>
      </p:sp>
      <p:sp>
        <p:nvSpPr>
          <p:cNvPr id="24" name="Text Placeholder 4"/>
          <p:cNvSpPr txBox="1">
            <a:spLocks/>
          </p:cNvSpPr>
          <p:nvPr/>
        </p:nvSpPr>
        <p:spPr>
          <a:xfrm>
            <a:off x="3338961" y="3047287"/>
            <a:ext cx="655319" cy="256198"/>
          </a:xfrm>
          <a:prstGeom prst="rect">
            <a:avLst/>
          </a:prstGeom>
          <a:ln>
            <a:noFill/>
          </a:ln>
        </p:spPr>
        <p:txBody>
          <a:bodyPr vert="horz" lIns="91440" tIns="45720" rIns="91440" bIns="45720" rtlCol="0">
            <a:normAutofit/>
          </a:bodyPr>
          <a:lstStyle>
            <a:lvl1pPr marL="342900" indent="-342900" algn="l" defTabSz="457200" rtl="0" eaLnBrk="1" latinLnBrk="0" hangingPunct="1">
              <a:spcBef>
                <a:spcPct val="20000"/>
              </a:spcBef>
              <a:buClr>
                <a:srgbClr val="2196E1"/>
              </a:buClr>
              <a:buFont typeface="Arial"/>
              <a:buChar char="•"/>
              <a:defRPr sz="2400" kern="1200" baseline="0">
                <a:solidFill>
                  <a:schemeClr val="tx1"/>
                </a:solidFill>
                <a:latin typeface="Open Sans Light"/>
                <a:ea typeface="+mn-ea"/>
                <a:cs typeface="Open Sans Light"/>
              </a:defRPr>
            </a:lvl1pPr>
            <a:lvl2pPr marL="742950" indent="-285750" algn="l" defTabSz="457200" rtl="0" eaLnBrk="1" latinLnBrk="0" hangingPunct="1">
              <a:spcBef>
                <a:spcPct val="20000"/>
              </a:spcBef>
              <a:buClr>
                <a:srgbClr val="2196E1"/>
              </a:buClr>
              <a:buSzPct val="80000"/>
              <a:buFont typeface="Courier New"/>
              <a:buChar char="o"/>
              <a:defRPr sz="1800" kern="1200" baseline="0">
                <a:solidFill>
                  <a:schemeClr val="tx1"/>
                </a:solidFill>
                <a:latin typeface="Open Sans Light"/>
                <a:ea typeface="+mn-ea"/>
                <a:cs typeface="Open Sans Light"/>
              </a:defRPr>
            </a:lvl2pPr>
            <a:lvl3pPr marL="1143000" indent="-228600" algn="l" defTabSz="457200" rtl="0" eaLnBrk="1" latinLnBrk="0" hangingPunct="1">
              <a:spcBef>
                <a:spcPct val="20000"/>
              </a:spcBef>
              <a:buClr>
                <a:srgbClr val="B3B300"/>
              </a:buClr>
              <a:buFont typeface="Wingdings" charset="2"/>
              <a:buChar char="§"/>
              <a:defRPr sz="1800" kern="1200" baseline="0">
                <a:solidFill>
                  <a:schemeClr val="tx1"/>
                </a:solidFill>
                <a:latin typeface="Open Sans Light"/>
                <a:ea typeface="+mn-ea"/>
                <a:cs typeface="Open Sans Light"/>
              </a:defRPr>
            </a:lvl3pPr>
            <a:lvl4pPr marL="1600200" indent="-228600" algn="l" defTabSz="457200" rtl="0" eaLnBrk="1" latinLnBrk="0" hangingPunct="1">
              <a:spcBef>
                <a:spcPct val="20000"/>
              </a:spcBef>
              <a:buClr>
                <a:srgbClr val="B3B300"/>
              </a:buClr>
              <a:buFont typeface="Arial"/>
              <a:buChar char="•"/>
              <a:defRPr sz="1400" kern="1200" baseline="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1800" kern="1200" baseline="0">
                <a:solidFill>
                  <a:schemeClr val="tx1"/>
                </a:solidFill>
                <a:latin typeface="Open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000" b="1" dirty="0" smtClean="0"/>
              <a:t>CTO%</a:t>
            </a:r>
            <a:endParaRPr lang="en-US" sz="1000" b="1" dirty="0"/>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018" y="1418475"/>
            <a:ext cx="5263806" cy="150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018" y="3270594"/>
            <a:ext cx="5263806" cy="1548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33496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lnSpcReduction="10000"/>
          </a:bodyPr>
          <a:lstStyle/>
          <a:p>
            <a:r>
              <a:rPr lang="en-US" dirty="0" smtClean="0"/>
              <a:t>Q2 Review Meeting Agenda</a:t>
            </a:r>
            <a:endParaRPr lang="en-US" dirty="0"/>
          </a:p>
        </p:txBody>
      </p:sp>
      <p:sp>
        <p:nvSpPr>
          <p:cNvPr id="3" name="Text Placeholder 2"/>
          <p:cNvSpPr>
            <a:spLocks noGrp="1"/>
          </p:cNvSpPr>
          <p:nvPr>
            <p:ph type="body" sz="quarter" idx="14"/>
          </p:nvPr>
        </p:nvSpPr>
        <p:spPr/>
        <p:txBody>
          <a:bodyPr/>
          <a:lstStyle/>
          <a:p>
            <a:r>
              <a:rPr lang="en-US" dirty="0" smtClean="0"/>
              <a:t>Email Engagement Performance</a:t>
            </a:r>
          </a:p>
          <a:p>
            <a:r>
              <a:rPr lang="en-US" dirty="0" smtClean="0"/>
              <a:t>Review of Key Initiatives</a:t>
            </a:r>
          </a:p>
          <a:p>
            <a:r>
              <a:rPr lang="en-US" dirty="0" smtClean="0"/>
              <a:t>Campaign Highlights</a:t>
            </a:r>
          </a:p>
          <a:p>
            <a:r>
              <a:rPr lang="en-US" dirty="0" smtClean="0"/>
              <a:t>Key Opportunities and Takeaways</a:t>
            </a:r>
          </a:p>
          <a:p>
            <a:pPr marL="0" indent="0">
              <a:buNone/>
            </a:pPr>
            <a:endParaRPr lang="en-US" dirty="0"/>
          </a:p>
        </p:txBody>
      </p:sp>
    </p:spTree>
    <p:extLst>
      <p:ext uri="{BB962C8B-B14F-4D97-AF65-F5344CB8AC3E}">
        <p14:creationId xmlns:p14="http://schemas.microsoft.com/office/powerpoint/2010/main" val="282075706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SPG Link Account Reminder Solo</a:t>
            </a:r>
            <a:endParaRPr lang="en-US" dirty="0"/>
          </a:p>
        </p:txBody>
      </p:sp>
      <p:sp>
        <p:nvSpPr>
          <p:cNvPr id="3" name="Slide Number Placeholder 2"/>
          <p:cNvSpPr>
            <a:spLocks noGrp="1"/>
          </p:cNvSpPr>
          <p:nvPr>
            <p:ph type="sldNum" sz="quarter" idx="12"/>
          </p:nvPr>
        </p:nvSpPr>
        <p:spPr/>
        <p:txBody>
          <a:bodyPr/>
          <a:lstStyle/>
          <a:p>
            <a:fld id="{E0A67975-8775-DF44-8226-965E8C4F303F}" type="slidenum">
              <a:rPr lang="en-US"/>
              <a:pPr/>
              <a:t>20</a:t>
            </a:fld>
            <a:endParaRPr lang="en-US"/>
          </a:p>
        </p:txBody>
      </p:sp>
      <p:sp>
        <p:nvSpPr>
          <p:cNvPr id="4" name="Text Placeholder 3"/>
          <p:cNvSpPr>
            <a:spLocks noGrp="1"/>
          </p:cNvSpPr>
          <p:nvPr>
            <p:ph type="body" sz="quarter" idx="13"/>
          </p:nvPr>
        </p:nvSpPr>
        <p:spPr>
          <a:xfrm>
            <a:off x="385763" y="531149"/>
            <a:ext cx="6092941" cy="692638"/>
          </a:xfrm>
        </p:spPr>
        <p:txBody>
          <a:bodyPr>
            <a:normAutofit fontScale="92500" lnSpcReduction="20000"/>
          </a:bodyPr>
          <a:lstStyle/>
          <a:p>
            <a:r>
              <a:rPr lang="en-US" sz="2400" dirty="0" smtClean="0"/>
              <a:t>April Reminder was 4x more efficient than Dec’16 with targeting</a:t>
            </a:r>
            <a:endParaRPr lang="en-US" sz="2400" i="1" dirty="0"/>
          </a:p>
        </p:txBody>
      </p:sp>
      <p:sp>
        <p:nvSpPr>
          <p:cNvPr id="5" name="Text Placeholder 4"/>
          <p:cNvSpPr>
            <a:spLocks noGrp="1"/>
          </p:cNvSpPr>
          <p:nvPr>
            <p:ph type="body" sz="quarter" idx="14"/>
          </p:nvPr>
        </p:nvSpPr>
        <p:spPr>
          <a:xfrm>
            <a:off x="6629400" y="343806"/>
            <a:ext cx="2430780" cy="4609194"/>
          </a:xfrm>
        </p:spPr>
        <p:txBody>
          <a:bodyPr>
            <a:noAutofit/>
          </a:bodyPr>
          <a:lstStyle/>
          <a:p>
            <a:pPr marL="177800" indent="-177800"/>
            <a:r>
              <a:rPr lang="en-US" sz="1400" dirty="0"/>
              <a:t>Generated significantly higher Open%, CTO%, &amp; Link per email </a:t>
            </a:r>
          </a:p>
          <a:p>
            <a:pPr marL="177800" indent="-177800"/>
            <a:endParaRPr lang="en-US" sz="1400" dirty="0" smtClean="0"/>
          </a:p>
          <a:p>
            <a:pPr marL="177800" indent="-177800"/>
            <a:r>
              <a:rPr lang="en-US" sz="1400" dirty="0" smtClean="0"/>
              <a:t>Targeted </a:t>
            </a:r>
            <a:r>
              <a:rPr lang="en-US" sz="1400" dirty="0"/>
              <a:t>only Gold/ Plat Elites &amp; MRCC owners vs. Dec’16 sent to all</a:t>
            </a:r>
          </a:p>
          <a:p>
            <a:pPr marL="177800" indent="-177800"/>
            <a:endParaRPr lang="en-US" sz="1400" dirty="0" smtClean="0"/>
          </a:p>
          <a:p>
            <a:pPr marL="0" indent="0">
              <a:buNone/>
            </a:pPr>
            <a:endParaRPr lang="en-US" sz="1050" dirty="0" smtClean="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469137"/>
            <a:ext cx="2247900" cy="1693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209800" y="2927350"/>
            <a:ext cx="2247900" cy="235627"/>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smtClean="0">
              <a:solidFill>
                <a:prstClr val="white"/>
              </a:solidFill>
            </a:endParaRPr>
          </a:p>
        </p:txBody>
      </p:sp>
      <p:pic>
        <p:nvPicPr>
          <p:cNvPr id="22"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489444"/>
            <a:ext cx="1898634" cy="3561285"/>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 Placeholder 4"/>
          <p:cNvSpPr txBox="1">
            <a:spLocks/>
          </p:cNvSpPr>
          <p:nvPr/>
        </p:nvSpPr>
        <p:spPr>
          <a:xfrm>
            <a:off x="653005" y="1232900"/>
            <a:ext cx="1062556" cy="386850"/>
          </a:xfrm>
          <a:prstGeom prst="rect">
            <a:avLst/>
          </a:prstGeom>
          <a:ln>
            <a:noFill/>
          </a:ln>
        </p:spPr>
        <p:txBody>
          <a:bodyPr vert="horz" lIns="91440" tIns="45720" rIns="91440" bIns="45720" rtlCol="0">
            <a:noAutofit/>
          </a:bodyPr>
          <a:lstStyle>
            <a:lvl1pPr marL="342900" indent="-342900" algn="l" defTabSz="457200" rtl="0" eaLnBrk="1" latinLnBrk="0" hangingPunct="1">
              <a:spcBef>
                <a:spcPct val="20000"/>
              </a:spcBef>
              <a:buClr>
                <a:srgbClr val="2196E1"/>
              </a:buClr>
              <a:buFont typeface="Arial"/>
              <a:buChar char="•"/>
              <a:defRPr sz="2400" kern="1200" baseline="0">
                <a:solidFill>
                  <a:schemeClr val="tx1"/>
                </a:solidFill>
                <a:latin typeface="Open Sans Light"/>
                <a:ea typeface="+mn-ea"/>
                <a:cs typeface="Open Sans Light"/>
              </a:defRPr>
            </a:lvl1pPr>
            <a:lvl2pPr marL="742950" indent="-285750" algn="l" defTabSz="457200" rtl="0" eaLnBrk="1" latinLnBrk="0" hangingPunct="1">
              <a:spcBef>
                <a:spcPct val="20000"/>
              </a:spcBef>
              <a:buClr>
                <a:srgbClr val="2196E1"/>
              </a:buClr>
              <a:buSzPct val="80000"/>
              <a:buFont typeface="Courier New"/>
              <a:buChar char="o"/>
              <a:defRPr sz="1800" kern="1200" baseline="0">
                <a:solidFill>
                  <a:schemeClr val="tx1"/>
                </a:solidFill>
                <a:latin typeface="Open Sans Light"/>
                <a:ea typeface="+mn-ea"/>
                <a:cs typeface="Open Sans Light"/>
              </a:defRPr>
            </a:lvl2pPr>
            <a:lvl3pPr marL="1143000" indent="-228600" algn="l" defTabSz="457200" rtl="0" eaLnBrk="1" latinLnBrk="0" hangingPunct="1">
              <a:spcBef>
                <a:spcPct val="20000"/>
              </a:spcBef>
              <a:buClr>
                <a:srgbClr val="B3B300"/>
              </a:buClr>
              <a:buFont typeface="Wingdings" charset="2"/>
              <a:buChar char="§"/>
              <a:defRPr sz="1800" kern="1200" baseline="0">
                <a:solidFill>
                  <a:schemeClr val="tx1"/>
                </a:solidFill>
                <a:latin typeface="Open Sans Light"/>
                <a:ea typeface="+mn-ea"/>
                <a:cs typeface="Open Sans Light"/>
              </a:defRPr>
            </a:lvl3pPr>
            <a:lvl4pPr marL="1600200" indent="-228600" algn="l" defTabSz="457200" rtl="0" eaLnBrk="1" latinLnBrk="0" hangingPunct="1">
              <a:spcBef>
                <a:spcPct val="20000"/>
              </a:spcBef>
              <a:buClr>
                <a:srgbClr val="B3B300"/>
              </a:buClr>
              <a:buFont typeface="Arial"/>
              <a:buChar char="•"/>
              <a:defRPr sz="1400" kern="1200" baseline="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1800" kern="1200" baseline="0">
                <a:solidFill>
                  <a:schemeClr val="tx1"/>
                </a:solidFill>
                <a:latin typeface="Open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000" dirty="0" smtClean="0">
                <a:solidFill>
                  <a:prstClr val="black"/>
                </a:solidFill>
              </a:rPr>
              <a:t>Apr ‘17 (Gold)</a:t>
            </a:r>
            <a:endParaRPr lang="en-US" sz="1000" dirty="0">
              <a:solidFill>
                <a:prstClr val="black"/>
              </a:solidFill>
            </a:endParaRPr>
          </a:p>
        </p:txBody>
      </p:sp>
      <p:pic>
        <p:nvPicPr>
          <p:cNvPr id="2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495794"/>
            <a:ext cx="1906086" cy="3554935"/>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5" name="Text Placeholder 4"/>
          <p:cNvSpPr txBox="1">
            <a:spLocks/>
          </p:cNvSpPr>
          <p:nvPr/>
        </p:nvSpPr>
        <p:spPr>
          <a:xfrm>
            <a:off x="4973309" y="1269769"/>
            <a:ext cx="1062556" cy="386850"/>
          </a:xfrm>
          <a:prstGeom prst="rect">
            <a:avLst/>
          </a:prstGeom>
          <a:ln>
            <a:noFill/>
          </a:ln>
        </p:spPr>
        <p:txBody>
          <a:bodyPr vert="horz" lIns="91440" tIns="45720" rIns="91440" bIns="45720" rtlCol="0">
            <a:noAutofit/>
          </a:bodyPr>
          <a:lstStyle>
            <a:lvl1pPr marL="342900" indent="-342900" algn="l" defTabSz="457200" rtl="0" eaLnBrk="1" latinLnBrk="0" hangingPunct="1">
              <a:spcBef>
                <a:spcPct val="20000"/>
              </a:spcBef>
              <a:buClr>
                <a:srgbClr val="2196E1"/>
              </a:buClr>
              <a:buFont typeface="Arial"/>
              <a:buChar char="•"/>
              <a:defRPr sz="2400" kern="1200" baseline="0">
                <a:solidFill>
                  <a:schemeClr val="tx1"/>
                </a:solidFill>
                <a:latin typeface="Open Sans Light"/>
                <a:ea typeface="+mn-ea"/>
                <a:cs typeface="Open Sans Light"/>
              </a:defRPr>
            </a:lvl1pPr>
            <a:lvl2pPr marL="742950" indent="-285750" algn="l" defTabSz="457200" rtl="0" eaLnBrk="1" latinLnBrk="0" hangingPunct="1">
              <a:spcBef>
                <a:spcPct val="20000"/>
              </a:spcBef>
              <a:buClr>
                <a:srgbClr val="2196E1"/>
              </a:buClr>
              <a:buSzPct val="80000"/>
              <a:buFont typeface="Courier New"/>
              <a:buChar char="o"/>
              <a:defRPr sz="1800" kern="1200" baseline="0">
                <a:solidFill>
                  <a:schemeClr val="tx1"/>
                </a:solidFill>
                <a:latin typeface="Open Sans Light"/>
                <a:ea typeface="+mn-ea"/>
                <a:cs typeface="Open Sans Light"/>
              </a:defRPr>
            </a:lvl2pPr>
            <a:lvl3pPr marL="1143000" indent="-228600" algn="l" defTabSz="457200" rtl="0" eaLnBrk="1" latinLnBrk="0" hangingPunct="1">
              <a:spcBef>
                <a:spcPct val="20000"/>
              </a:spcBef>
              <a:buClr>
                <a:srgbClr val="B3B300"/>
              </a:buClr>
              <a:buFont typeface="Wingdings" charset="2"/>
              <a:buChar char="§"/>
              <a:defRPr sz="1800" kern="1200" baseline="0">
                <a:solidFill>
                  <a:schemeClr val="tx1"/>
                </a:solidFill>
                <a:latin typeface="Open Sans Light"/>
                <a:ea typeface="+mn-ea"/>
                <a:cs typeface="Open Sans Light"/>
              </a:defRPr>
            </a:lvl3pPr>
            <a:lvl4pPr marL="1600200" indent="-228600" algn="l" defTabSz="457200" rtl="0" eaLnBrk="1" latinLnBrk="0" hangingPunct="1">
              <a:spcBef>
                <a:spcPct val="20000"/>
              </a:spcBef>
              <a:buClr>
                <a:srgbClr val="B3B300"/>
              </a:buClr>
              <a:buFont typeface="Arial"/>
              <a:buChar char="•"/>
              <a:defRPr sz="1400" kern="1200" baseline="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1800" kern="1200" baseline="0">
                <a:solidFill>
                  <a:schemeClr val="tx1"/>
                </a:solidFill>
                <a:latin typeface="Open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000" dirty="0" smtClean="0">
                <a:solidFill>
                  <a:prstClr val="black"/>
                </a:solidFill>
              </a:rPr>
              <a:t>Dec ‘16 (Gold)</a:t>
            </a:r>
            <a:endParaRPr lang="en-US" sz="1000" dirty="0">
              <a:solidFill>
                <a:prstClr val="black"/>
              </a:solidFill>
            </a:endParaRPr>
          </a:p>
        </p:txBody>
      </p:sp>
    </p:spTree>
    <p:extLst>
      <p:ext uri="{BB962C8B-B14F-4D97-AF65-F5344CB8AC3E}">
        <p14:creationId xmlns:p14="http://schemas.microsoft.com/office/powerpoint/2010/main" val="202234753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SPG Link Account Reminder Solo</a:t>
            </a:r>
          </a:p>
        </p:txBody>
      </p:sp>
      <p:sp>
        <p:nvSpPr>
          <p:cNvPr id="3" name="Slide Number Placeholder 2"/>
          <p:cNvSpPr>
            <a:spLocks noGrp="1"/>
          </p:cNvSpPr>
          <p:nvPr>
            <p:ph type="sldNum" sz="quarter" idx="12"/>
          </p:nvPr>
        </p:nvSpPr>
        <p:spPr/>
        <p:txBody>
          <a:bodyPr/>
          <a:lstStyle/>
          <a:p>
            <a:fld id="{E0A67975-8775-DF44-8226-965E8C4F303F}" type="slidenum">
              <a:rPr lang="en-US"/>
              <a:pPr/>
              <a:t>21</a:t>
            </a:fld>
            <a:endParaRPr lang="en-US"/>
          </a:p>
        </p:txBody>
      </p:sp>
      <p:sp>
        <p:nvSpPr>
          <p:cNvPr id="4" name="Text Placeholder 3"/>
          <p:cNvSpPr>
            <a:spLocks noGrp="1"/>
          </p:cNvSpPr>
          <p:nvPr>
            <p:ph type="body" sz="quarter" idx="13"/>
          </p:nvPr>
        </p:nvSpPr>
        <p:spPr>
          <a:xfrm>
            <a:off x="385763" y="531149"/>
            <a:ext cx="6092941" cy="692638"/>
          </a:xfrm>
        </p:spPr>
        <p:txBody>
          <a:bodyPr>
            <a:normAutofit fontScale="92500" lnSpcReduction="20000"/>
          </a:bodyPr>
          <a:lstStyle/>
          <a:p>
            <a:r>
              <a:rPr lang="en-US" sz="2400" dirty="0" smtClean="0"/>
              <a:t>Compared to Dec ‘16, segment engagement generally improved </a:t>
            </a:r>
            <a:endParaRPr lang="en-US" sz="2400" i="1" dirty="0"/>
          </a:p>
        </p:txBody>
      </p:sp>
      <p:sp>
        <p:nvSpPr>
          <p:cNvPr id="5" name="Text Placeholder 4"/>
          <p:cNvSpPr>
            <a:spLocks noGrp="1"/>
          </p:cNvSpPr>
          <p:nvPr>
            <p:ph type="body" sz="quarter" idx="14"/>
          </p:nvPr>
        </p:nvSpPr>
        <p:spPr>
          <a:xfrm>
            <a:off x="6629400" y="531149"/>
            <a:ext cx="2430780" cy="3414529"/>
          </a:xfrm>
        </p:spPr>
        <p:txBody>
          <a:bodyPr>
            <a:normAutofit/>
          </a:bodyPr>
          <a:lstStyle/>
          <a:p>
            <a:pPr marL="0" indent="0">
              <a:buNone/>
            </a:pPr>
            <a:r>
              <a:rPr lang="en-US" sz="1500" dirty="0" smtClean="0"/>
              <a:t>Open% improved except for MRCC</a:t>
            </a:r>
          </a:p>
          <a:p>
            <a:pPr marL="177800" indent="-177800"/>
            <a:r>
              <a:rPr lang="en-US" sz="1200" dirty="0" smtClean="0"/>
              <a:t>Gold/Platinum SL’s did not refer to SPG</a:t>
            </a:r>
          </a:p>
          <a:p>
            <a:pPr marL="0" indent="0">
              <a:buNone/>
            </a:pPr>
            <a:r>
              <a:rPr lang="en-US" sz="1100" i="1" dirty="0" smtClean="0"/>
              <a:t>Activate Your Gold Status Match</a:t>
            </a:r>
          </a:p>
          <a:p>
            <a:pPr marL="177800" indent="-177800"/>
            <a:r>
              <a:rPr lang="en-US" sz="1200" dirty="0" smtClean="0"/>
              <a:t>MRCC used “Reminder” in SL</a:t>
            </a:r>
          </a:p>
          <a:p>
            <a:pPr marL="0" indent="0">
              <a:buNone/>
            </a:pPr>
            <a:r>
              <a:rPr lang="en-US" sz="1100" i="1" dirty="0" smtClean="0"/>
              <a:t>Reminder: Activate Your New Benefits</a:t>
            </a:r>
            <a:endParaRPr lang="en-US" sz="1100" i="1" dirty="0"/>
          </a:p>
          <a:p>
            <a:pPr marL="0" indent="0">
              <a:buNone/>
            </a:pPr>
            <a:endParaRPr lang="en-US" sz="1700" dirty="0" smtClean="0"/>
          </a:p>
          <a:p>
            <a:pPr marL="0" indent="0">
              <a:buNone/>
            </a:pPr>
            <a:r>
              <a:rPr lang="en-US" sz="1400" b="1" dirty="0" smtClean="0"/>
              <a:t>Overall design updates appeared to improve click engagement</a:t>
            </a:r>
          </a:p>
          <a:p>
            <a:pPr marL="114300" indent="-114300"/>
            <a:r>
              <a:rPr lang="en-US" sz="1200" dirty="0" smtClean="0"/>
              <a:t>Expectation would be for gradual decreases in response</a:t>
            </a:r>
            <a:endParaRPr lang="en-US" sz="1200" dirty="0" smtClean="0">
              <a:solidFill>
                <a:srgbClr val="00B050"/>
              </a:solidFill>
            </a:endParaRPr>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514844"/>
            <a:ext cx="1898634" cy="3561285"/>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 Placeholder 4"/>
          <p:cNvSpPr txBox="1">
            <a:spLocks/>
          </p:cNvSpPr>
          <p:nvPr/>
        </p:nvSpPr>
        <p:spPr>
          <a:xfrm>
            <a:off x="570439" y="1258300"/>
            <a:ext cx="1062556" cy="386850"/>
          </a:xfrm>
          <a:prstGeom prst="rect">
            <a:avLst/>
          </a:prstGeom>
          <a:ln>
            <a:noFill/>
          </a:ln>
        </p:spPr>
        <p:txBody>
          <a:bodyPr vert="horz" lIns="91440" tIns="45720" rIns="91440" bIns="45720" rtlCol="0">
            <a:noAutofit/>
          </a:bodyPr>
          <a:lstStyle>
            <a:lvl1pPr marL="342900" indent="-342900" algn="l" defTabSz="457200" rtl="0" eaLnBrk="1" latinLnBrk="0" hangingPunct="1">
              <a:spcBef>
                <a:spcPct val="20000"/>
              </a:spcBef>
              <a:buClr>
                <a:srgbClr val="2196E1"/>
              </a:buClr>
              <a:buFont typeface="Arial"/>
              <a:buChar char="•"/>
              <a:defRPr sz="2400" kern="1200" baseline="0">
                <a:solidFill>
                  <a:schemeClr val="tx1"/>
                </a:solidFill>
                <a:latin typeface="Open Sans Light"/>
                <a:ea typeface="+mn-ea"/>
                <a:cs typeface="Open Sans Light"/>
              </a:defRPr>
            </a:lvl1pPr>
            <a:lvl2pPr marL="742950" indent="-285750" algn="l" defTabSz="457200" rtl="0" eaLnBrk="1" latinLnBrk="0" hangingPunct="1">
              <a:spcBef>
                <a:spcPct val="20000"/>
              </a:spcBef>
              <a:buClr>
                <a:srgbClr val="2196E1"/>
              </a:buClr>
              <a:buSzPct val="80000"/>
              <a:buFont typeface="Courier New"/>
              <a:buChar char="o"/>
              <a:defRPr sz="1800" kern="1200" baseline="0">
                <a:solidFill>
                  <a:schemeClr val="tx1"/>
                </a:solidFill>
                <a:latin typeface="Open Sans Light"/>
                <a:ea typeface="+mn-ea"/>
                <a:cs typeface="Open Sans Light"/>
              </a:defRPr>
            </a:lvl2pPr>
            <a:lvl3pPr marL="1143000" indent="-228600" algn="l" defTabSz="457200" rtl="0" eaLnBrk="1" latinLnBrk="0" hangingPunct="1">
              <a:spcBef>
                <a:spcPct val="20000"/>
              </a:spcBef>
              <a:buClr>
                <a:srgbClr val="B3B300"/>
              </a:buClr>
              <a:buFont typeface="Wingdings" charset="2"/>
              <a:buChar char="§"/>
              <a:defRPr sz="1800" kern="1200" baseline="0">
                <a:solidFill>
                  <a:schemeClr val="tx1"/>
                </a:solidFill>
                <a:latin typeface="Open Sans Light"/>
                <a:ea typeface="+mn-ea"/>
                <a:cs typeface="Open Sans Light"/>
              </a:defRPr>
            </a:lvl3pPr>
            <a:lvl4pPr marL="1600200" indent="-228600" algn="l" defTabSz="457200" rtl="0" eaLnBrk="1" latinLnBrk="0" hangingPunct="1">
              <a:spcBef>
                <a:spcPct val="20000"/>
              </a:spcBef>
              <a:buClr>
                <a:srgbClr val="B3B300"/>
              </a:buClr>
              <a:buFont typeface="Arial"/>
              <a:buChar char="•"/>
              <a:defRPr sz="1400" kern="1200" baseline="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1800" kern="1200" baseline="0">
                <a:solidFill>
                  <a:schemeClr val="tx1"/>
                </a:solidFill>
                <a:latin typeface="Open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000" dirty="0" smtClean="0">
                <a:solidFill>
                  <a:prstClr val="black"/>
                </a:solidFill>
              </a:rPr>
              <a:t>Apr ‘17 (Gold)</a:t>
            </a:r>
            <a:endParaRPr lang="en-US" sz="1000" dirty="0">
              <a:solidFill>
                <a:prstClr val="black"/>
              </a:solidFill>
            </a:endParaRPr>
          </a:p>
        </p:txBody>
      </p:sp>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521194"/>
            <a:ext cx="1906086" cy="3554935"/>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8" name="Text Placeholder 4"/>
          <p:cNvSpPr txBox="1">
            <a:spLocks/>
          </p:cNvSpPr>
          <p:nvPr/>
        </p:nvSpPr>
        <p:spPr>
          <a:xfrm>
            <a:off x="4973309" y="1295169"/>
            <a:ext cx="1062556" cy="386850"/>
          </a:xfrm>
          <a:prstGeom prst="rect">
            <a:avLst/>
          </a:prstGeom>
          <a:ln>
            <a:noFill/>
          </a:ln>
        </p:spPr>
        <p:txBody>
          <a:bodyPr vert="horz" lIns="91440" tIns="45720" rIns="91440" bIns="45720" rtlCol="0">
            <a:noAutofit/>
          </a:bodyPr>
          <a:lstStyle>
            <a:lvl1pPr marL="342900" indent="-342900" algn="l" defTabSz="457200" rtl="0" eaLnBrk="1" latinLnBrk="0" hangingPunct="1">
              <a:spcBef>
                <a:spcPct val="20000"/>
              </a:spcBef>
              <a:buClr>
                <a:srgbClr val="2196E1"/>
              </a:buClr>
              <a:buFont typeface="Arial"/>
              <a:buChar char="•"/>
              <a:defRPr sz="2400" kern="1200" baseline="0">
                <a:solidFill>
                  <a:schemeClr val="tx1"/>
                </a:solidFill>
                <a:latin typeface="Open Sans Light"/>
                <a:ea typeface="+mn-ea"/>
                <a:cs typeface="Open Sans Light"/>
              </a:defRPr>
            </a:lvl1pPr>
            <a:lvl2pPr marL="742950" indent="-285750" algn="l" defTabSz="457200" rtl="0" eaLnBrk="1" latinLnBrk="0" hangingPunct="1">
              <a:spcBef>
                <a:spcPct val="20000"/>
              </a:spcBef>
              <a:buClr>
                <a:srgbClr val="2196E1"/>
              </a:buClr>
              <a:buSzPct val="80000"/>
              <a:buFont typeface="Courier New"/>
              <a:buChar char="o"/>
              <a:defRPr sz="1800" kern="1200" baseline="0">
                <a:solidFill>
                  <a:schemeClr val="tx1"/>
                </a:solidFill>
                <a:latin typeface="Open Sans Light"/>
                <a:ea typeface="+mn-ea"/>
                <a:cs typeface="Open Sans Light"/>
              </a:defRPr>
            </a:lvl2pPr>
            <a:lvl3pPr marL="1143000" indent="-228600" algn="l" defTabSz="457200" rtl="0" eaLnBrk="1" latinLnBrk="0" hangingPunct="1">
              <a:spcBef>
                <a:spcPct val="20000"/>
              </a:spcBef>
              <a:buClr>
                <a:srgbClr val="B3B300"/>
              </a:buClr>
              <a:buFont typeface="Wingdings" charset="2"/>
              <a:buChar char="§"/>
              <a:defRPr sz="1800" kern="1200" baseline="0">
                <a:solidFill>
                  <a:schemeClr val="tx1"/>
                </a:solidFill>
                <a:latin typeface="Open Sans Light"/>
                <a:ea typeface="+mn-ea"/>
                <a:cs typeface="Open Sans Light"/>
              </a:defRPr>
            </a:lvl3pPr>
            <a:lvl4pPr marL="1600200" indent="-228600" algn="l" defTabSz="457200" rtl="0" eaLnBrk="1" latinLnBrk="0" hangingPunct="1">
              <a:spcBef>
                <a:spcPct val="20000"/>
              </a:spcBef>
              <a:buClr>
                <a:srgbClr val="B3B300"/>
              </a:buClr>
              <a:buFont typeface="Arial"/>
              <a:buChar char="•"/>
              <a:defRPr sz="1400" kern="1200" baseline="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1800" kern="1200" baseline="0">
                <a:solidFill>
                  <a:schemeClr val="tx1"/>
                </a:solidFill>
                <a:latin typeface="Open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000" dirty="0" smtClean="0">
                <a:solidFill>
                  <a:prstClr val="black"/>
                </a:solidFill>
              </a:rPr>
              <a:t>Dec ‘16 (Gold)</a:t>
            </a:r>
            <a:endParaRPr lang="en-US" sz="1000" dirty="0">
              <a:solidFill>
                <a:prstClr val="black"/>
              </a:solidFill>
            </a:endParaRPr>
          </a:p>
        </p:txBody>
      </p:sp>
      <p:sp>
        <p:nvSpPr>
          <p:cNvPr id="20" name="Text Placeholder 4"/>
          <p:cNvSpPr txBox="1">
            <a:spLocks/>
          </p:cNvSpPr>
          <p:nvPr/>
        </p:nvSpPr>
        <p:spPr>
          <a:xfrm>
            <a:off x="2133600" y="1303958"/>
            <a:ext cx="2430780" cy="38508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2196E1"/>
              </a:buClr>
              <a:buFont typeface="Arial"/>
              <a:buChar char="•"/>
              <a:defRPr sz="1800" kern="1200" baseline="0">
                <a:solidFill>
                  <a:schemeClr val="tx1"/>
                </a:solidFill>
                <a:latin typeface="Open Sans Light"/>
                <a:ea typeface="+mn-ea"/>
                <a:cs typeface="Open Sans Light"/>
              </a:defRPr>
            </a:lvl1pPr>
            <a:lvl2pPr marL="742950" indent="-285750" algn="l" defTabSz="457200" rtl="0" eaLnBrk="1" latinLnBrk="0" hangingPunct="1">
              <a:spcBef>
                <a:spcPct val="20000"/>
              </a:spcBef>
              <a:buClr>
                <a:srgbClr val="2196E1"/>
              </a:buClr>
              <a:buSzPct val="80000"/>
              <a:buFont typeface="Courier New"/>
              <a:buChar char="o"/>
              <a:defRPr sz="1800" kern="1200" baseline="0">
                <a:solidFill>
                  <a:schemeClr val="tx1"/>
                </a:solidFill>
                <a:latin typeface="Open Sans Light"/>
                <a:ea typeface="+mn-ea"/>
                <a:cs typeface="Open Sans Light"/>
              </a:defRPr>
            </a:lvl2pPr>
            <a:lvl3pPr marL="1143000" indent="-228600" algn="l" defTabSz="457200" rtl="0" eaLnBrk="1" latinLnBrk="0" hangingPunct="1">
              <a:spcBef>
                <a:spcPct val="20000"/>
              </a:spcBef>
              <a:buClr>
                <a:srgbClr val="B3B300"/>
              </a:buClr>
              <a:buFont typeface="Wingdings" charset="2"/>
              <a:buChar char="§"/>
              <a:defRPr sz="1400" kern="1200" baseline="0">
                <a:solidFill>
                  <a:schemeClr val="tx1"/>
                </a:solidFill>
                <a:latin typeface="Open Sans Light"/>
                <a:ea typeface="+mn-ea"/>
                <a:cs typeface="Open Sans Light"/>
              </a:defRPr>
            </a:lvl3pPr>
            <a:lvl4pPr marL="1600200" indent="-228600" algn="l" defTabSz="457200" rtl="0" eaLnBrk="1" latinLnBrk="0" hangingPunct="1">
              <a:spcBef>
                <a:spcPct val="20000"/>
              </a:spcBef>
              <a:buClr>
                <a:srgbClr val="B3B300"/>
              </a:buClr>
              <a:buFont typeface="Arial"/>
              <a:buChar char="•"/>
              <a:defRPr sz="1400" kern="1200" baseline="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1800" kern="1200" baseline="0">
                <a:solidFill>
                  <a:schemeClr val="tx1"/>
                </a:solidFill>
                <a:latin typeface="Open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200" b="1" dirty="0" smtClean="0">
                <a:solidFill>
                  <a:prstClr val="black"/>
                </a:solidFill>
              </a:rPr>
              <a:t>Compared to Dec ’16*</a:t>
            </a:r>
          </a:p>
          <a:p>
            <a:pPr marL="0" indent="0" algn="ctr">
              <a:buFont typeface="Arial"/>
              <a:buNone/>
            </a:pPr>
            <a:r>
              <a:rPr lang="en-US" sz="1200" b="1" dirty="0" smtClean="0">
                <a:solidFill>
                  <a:prstClr val="black"/>
                </a:solidFill>
              </a:rPr>
              <a:t>Gold</a:t>
            </a:r>
            <a:endParaRPr lang="en-US" sz="1200" dirty="0" smtClean="0">
              <a:solidFill>
                <a:srgbClr val="00B050"/>
              </a:solidFill>
            </a:endParaRPr>
          </a:p>
          <a:p>
            <a:pPr marL="400050" lvl="1" indent="0">
              <a:buFont typeface="Arial"/>
              <a:buNone/>
            </a:pPr>
            <a:r>
              <a:rPr lang="en-US" sz="1200" dirty="0" smtClean="0">
                <a:solidFill>
                  <a:srgbClr val="00B050"/>
                </a:solidFill>
              </a:rPr>
              <a:t>+8.4%  </a:t>
            </a:r>
            <a:r>
              <a:rPr lang="en-US" sz="1200" dirty="0" smtClean="0">
                <a:solidFill>
                  <a:prstClr val="black"/>
                </a:solidFill>
              </a:rPr>
              <a:t>Open%  </a:t>
            </a:r>
          </a:p>
          <a:p>
            <a:pPr marL="400050" lvl="1" indent="0">
              <a:buFont typeface="Arial"/>
              <a:buNone/>
            </a:pPr>
            <a:r>
              <a:rPr lang="en-US" sz="1200" dirty="0" smtClean="0">
                <a:solidFill>
                  <a:srgbClr val="00B050"/>
                </a:solidFill>
              </a:rPr>
              <a:t>+3.0%  </a:t>
            </a:r>
            <a:r>
              <a:rPr lang="en-US" sz="1200" dirty="0" smtClean="0">
                <a:solidFill>
                  <a:prstClr val="black"/>
                </a:solidFill>
              </a:rPr>
              <a:t>CTO%</a:t>
            </a:r>
          </a:p>
          <a:p>
            <a:pPr marL="0" indent="0" algn="ctr">
              <a:buFont typeface="Arial"/>
              <a:buNone/>
            </a:pPr>
            <a:endParaRPr lang="en-US" sz="1200" dirty="0">
              <a:solidFill>
                <a:prstClr val="black"/>
              </a:solidFill>
            </a:endParaRPr>
          </a:p>
          <a:p>
            <a:pPr marL="0" indent="0" algn="ctr">
              <a:buFont typeface="Arial"/>
              <a:buNone/>
            </a:pPr>
            <a:r>
              <a:rPr lang="en-US" sz="1200" b="1" dirty="0" smtClean="0">
                <a:solidFill>
                  <a:prstClr val="black"/>
                </a:solidFill>
              </a:rPr>
              <a:t>Platinum</a:t>
            </a:r>
            <a:endParaRPr lang="en-US" sz="1200" dirty="0" smtClean="0">
              <a:solidFill>
                <a:srgbClr val="00B050"/>
              </a:solidFill>
            </a:endParaRPr>
          </a:p>
          <a:p>
            <a:pPr marL="400050" lvl="1" indent="0">
              <a:buFont typeface="Arial"/>
              <a:buNone/>
            </a:pPr>
            <a:r>
              <a:rPr lang="en-US" sz="1200" dirty="0" smtClean="0">
                <a:solidFill>
                  <a:srgbClr val="00B050"/>
                </a:solidFill>
              </a:rPr>
              <a:t>+10.3% </a:t>
            </a:r>
            <a:r>
              <a:rPr lang="en-US" sz="1200" dirty="0" smtClean="0">
                <a:solidFill>
                  <a:prstClr val="black"/>
                </a:solidFill>
              </a:rPr>
              <a:t>Open%	</a:t>
            </a:r>
          </a:p>
          <a:p>
            <a:pPr marL="400050" lvl="1" indent="0">
              <a:buFont typeface="Arial"/>
              <a:buNone/>
            </a:pPr>
            <a:r>
              <a:rPr lang="en-US" sz="1200" dirty="0" smtClean="0">
                <a:solidFill>
                  <a:srgbClr val="FF0000"/>
                </a:solidFill>
              </a:rPr>
              <a:t>-9.8%    </a:t>
            </a:r>
            <a:r>
              <a:rPr lang="en-US" sz="1200" dirty="0" smtClean="0">
                <a:solidFill>
                  <a:prstClr val="black"/>
                </a:solidFill>
              </a:rPr>
              <a:t>CTO%</a:t>
            </a:r>
          </a:p>
          <a:p>
            <a:pPr marL="0" indent="0" algn="ctr">
              <a:buFont typeface="Arial"/>
              <a:buNone/>
            </a:pPr>
            <a:endParaRPr lang="en-US" sz="1200" dirty="0">
              <a:solidFill>
                <a:prstClr val="black"/>
              </a:solidFill>
            </a:endParaRPr>
          </a:p>
          <a:p>
            <a:pPr marL="0" indent="0" algn="ctr">
              <a:buFont typeface="Arial"/>
              <a:buNone/>
            </a:pPr>
            <a:r>
              <a:rPr lang="en-US" sz="1200" b="1" dirty="0" smtClean="0">
                <a:solidFill>
                  <a:prstClr val="black"/>
                </a:solidFill>
              </a:rPr>
              <a:t>MRCC</a:t>
            </a:r>
            <a:endParaRPr lang="en-US" sz="1200" dirty="0" smtClean="0">
              <a:solidFill>
                <a:srgbClr val="FF0000"/>
              </a:solidFill>
            </a:endParaRPr>
          </a:p>
          <a:p>
            <a:pPr marL="400050" lvl="1" indent="0">
              <a:buFont typeface="Arial"/>
              <a:buNone/>
            </a:pPr>
            <a:r>
              <a:rPr lang="en-US" sz="1200" dirty="0" smtClean="0">
                <a:solidFill>
                  <a:srgbClr val="FF0000"/>
                </a:solidFill>
              </a:rPr>
              <a:t>-2.1%    </a:t>
            </a:r>
            <a:r>
              <a:rPr lang="en-US" sz="1200" dirty="0" smtClean="0">
                <a:solidFill>
                  <a:prstClr val="black"/>
                </a:solidFill>
              </a:rPr>
              <a:t>Open%</a:t>
            </a:r>
          </a:p>
          <a:p>
            <a:pPr marL="400050" lvl="1" indent="0">
              <a:buFont typeface="Arial"/>
              <a:buNone/>
            </a:pPr>
            <a:r>
              <a:rPr lang="en-US" sz="1200" dirty="0" smtClean="0">
                <a:solidFill>
                  <a:srgbClr val="00B050"/>
                </a:solidFill>
              </a:rPr>
              <a:t>+16.3% </a:t>
            </a:r>
            <a:r>
              <a:rPr lang="en-US" sz="1200" dirty="0" smtClean="0">
                <a:solidFill>
                  <a:prstClr val="black"/>
                </a:solidFill>
              </a:rPr>
              <a:t>CTO%</a:t>
            </a:r>
            <a:endParaRPr lang="en-US" sz="1200" dirty="0">
              <a:solidFill>
                <a:prstClr val="black"/>
              </a:solidFill>
            </a:endParaRPr>
          </a:p>
          <a:p>
            <a:pPr marL="0" indent="0">
              <a:buFont typeface="Arial"/>
              <a:buNone/>
            </a:pPr>
            <a:endParaRPr lang="en-US" sz="1200" dirty="0">
              <a:solidFill>
                <a:prstClr val="black"/>
              </a:solidFill>
            </a:endParaRPr>
          </a:p>
        </p:txBody>
      </p:sp>
      <p:cxnSp>
        <p:nvCxnSpPr>
          <p:cNvPr id="9" name="Straight Connector 8"/>
          <p:cNvCxnSpPr/>
          <p:nvPr/>
        </p:nvCxnSpPr>
        <p:spPr>
          <a:xfrm>
            <a:off x="2590800" y="1521194"/>
            <a:ext cx="1447800"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514600" y="2343150"/>
            <a:ext cx="1447800"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2590800" y="3209925"/>
            <a:ext cx="1447800" cy="0"/>
          </a:xfrm>
          <a:prstGeom prst="line">
            <a:avLst/>
          </a:prstGeom>
          <a:ln w="9525">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055125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Hertz Solo</a:t>
            </a:r>
            <a:endParaRPr lang="en-US" dirty="0"/>
          </a:p>
        </p:txBody>
      </p:sp>
      <p:sp>
        <p:nvSpPr>
          <p:cNvPr id="3" name="Slide Number Placeholder 2"/>
          <p:cNvSpPr>
            <a:spLocks noGrp="1"/>
          </p:cNvSpPr>
          <p:nvPr>
            <p:ph type="sldNum" sz="quarter" idx="12"/>
          </p:nvPr>
        </p:nvSpPr>
        <p:spPr/>
        <p:txBody>
          <a:bodyPr/>
          <a:lstStyle/>
          <a:p>
            <a:fld id="{E0A67975-8775-DF44-8226-965E8C4F303F}" type="slidenum">
              <a:rPr lang="en-US"/>
              <a:pPr/>
              <a:t>22</a:t>
            </a:fld>
            <a:endParaRPr lang="en-US"/>
          </a:p>
        </p:txBody>
      </p:sp>
      <p:sp>
        <p:nvSpPr>
          <p:cNvPr id="4" name="Text Placeholder 3"/>
          <p:cNvSpPr>
            <a:spLocks noGrp="1"/>
          </p:cNvSpPr>
          <p:nvPr>
            <p:ph type="body" sz="quarter" idx="13"/>
          </p:nvPr>
        </p:nvSpPr>
        <p:spPr>
          <a:xfrm>
            <a:off x="209551" y="463115"/>
            <a:ext cx="6095288" cy="692638"/>
          </a:xfrm>
        </p:spPr>
        <p:txBody>
          <a:bodyPr>
            <a:noAutofit/>
          </a:bodyPr>
          <a:lstStyle/>
          <a:p>
            <a:r>
              <a:rPr lang="en-US" sz="2400" dirty="0" smtClean="0"/>
              <a:t>Updated Hertz Solo reversed downward engagement trend</a:t>
            </a:r>
            <a:endParaRPr lang="en-US" sz="2400" i="1" dirty="0"/>
          </a:p>
        </p:txBody>
      </p:sp>
      <p:sp>
        <p:nvSpPr>
          <p:cNvPr id="5" name="Text Placeholder 4"/>
          <p:cNvSpPr>
            <a:spLocks noGrp="1"/>
          </p:cNvSpPr>
          <p:nvPr>
            <p:ph type="body" sz="quarter" idx="14"/>
          </p:nvPr>
        </p:nvSpPr>
        <p:spPr>
          <a:xfrm>
            <a:off x="6629400" y="590550"/>
            <a:ext cx="2430780" cy="4285344"/>
          </a:xfrm>
        </p:spPr>
        <p:txBody>
          <a:bodyPr>
            <a:normAutofit/>
          </a:bodyPr>
          <a:lstStyle/>
          <a:p>
            <a:pPr marL="0" indent="0">
              <a:buNone/>
            </a:pPr>
            <a:r>
              <a:rPr lang="en-US" sz="1400" dirty="0" smtClean="0"/>
              <a:t>CTO% </a:t>
            </a:r>
            <a:r>
              <a:rPr lang="en-US" sz="1400" dirty="0"/>
              <a:t>increased 33% from last Hertz </a:t>
            </a:r>
            <a:r>
              <a:rPr lang="en-US" sz="1400" dirty="0" smtClean="0"/>
              <a:t>Solo</a:t>
            </a:r>
            <a:endParaRPr lang="en-US" sz="1400" b="1" dirty="0"/>
          </a:p>
          <a:p>
            <a:pPr marL="0" indent="0">
              <a:buNone/>
            </a:pPr>
            <a:endParaRPr lang="en-US" sz="1400" dirty="0" smtClean="0"/>
          </a:p>
          <a:p>
            <a:pPr marL="0" indent="0">
              <a:buNone/>
            </a:pPr>
            <a:r>
              <a:rPr lang="en-US" sz="1400" dirty="0" smtClean="0"/>
              <a:t>April Hertz updated design </a:t>
            </a:r>
          </a:p>
          <a:p>
            <a:pPr marL="114300" indent="-114300"/>
            <a:r>
              <a:rPr lang="en-US" sz="1200" dirty="0" smtClean="0"/>
              <a:t>Main image &amp; style: </a:t>
            </a:r>
            <a:r>
              <a:rPr lang="en-US" sz="1200" dirty="0"/>
              <a:t>Explorer-Magician tone </a:t>
            </a:r>
            <a:endParaRPr lang="en-US" sz="1200" dirty="0" smtClean="0"/>
          </a:p>
          <a:p>
            <a:pPr marL="114300" indent="-114300"/>
            <a:r>
              <a:rPr lang="en-US" sz="1200" dirty="0" smtClean="0"/>
              <a:t>Orientation &amp; layout of copy &amp; content</a:t>
            </a:r>
          </a:p>
          <a:p>
            <a:pPr marL="114300" indent="-114300"/>
            <a:r>
              <a:rPr lang="en-US" sz="1200" dirty="0" smtClean="0"/>
              <a:t>Updated CTA</a:t>
            </a:r>
          </a:p>
          <a:p>
            <a:pPr marL="114300" indent="-114300"/>
            <a:r>
              <a:rPr lang="en-US" sz="1200" dirty="0" smtClean="0"/>
              <a:t>No secondary content</a:t>
            </a:r>
          </a:p>
          <a:p>
            <a:pPr marL="0" indent="0">
              <a:buNone/>
            </a:pPr>
            <a:endParaRPr lang="en-US" sz="1400" dirty="0" smtClean="0">
              <a:solidFill>
                <a:srgbClr val="00B050"/>
              </a:solidFill>
            </a:endParaRPr>
          </a:p>
        </p:txBody>
      </p:sp>
      <p:pic>
        <p:nvPicPr>
          <p:cNvPr id="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509812"/>
            <a:ext cx="1997469" cy="3082865"/>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2941" y="1526685"/>
            <a:ext cx="2137201" cy="3082866"/>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1" name="Text Placeholder 4"/>
          <p:cNvSpPr txBox="1">
            <a:spLocks/>
          </p:cNvSpPr>
          <p:nvPr/>
        </p:nvSpPr>
        <p:spPr>
          <a:xfrm>
            <a:off x="602713" y="1270487"/>
            <a:ext cx="944442" cy="256198"/>
          </a:xfrm>
          <a:prstGeom prst="rect">
            <a:avLst/>
          </a:prstGeom>
          <a:ln>
            <a:noFill/>
          </a:ln>
        </p:spPr>
        <p:txBody>
          <a:bodyPr vert="horz" lIns="91440" tIns="45720" rIns="91440" bIns="45720" rtlCol="0">
            <a:normAutofit/>
          </a:bodyPr>
          <a:lstStyle>
            <a:lvl1pPr marL="342900" indent="-342900" algn="l" defTabSz="457200" rtl="0" eaLnBrk="1" latinLnBrk="0" hangingPunct="1">
              <a:spcBef>
                <a:spcPct val="20000"/>
              </a:spcBef>
              <a:buClr>
                <a:srgbClr val="2196E1"/>
              </a:buClr>
              <a:buFont typeface="Arial"/>
              <a:buChar char="•"/>
              <a:defRPr sz="2400" kern="1200" baseline="0">
                <a:solidFill>
                  <a:schemeClr val="tx1"/>
                </a:solidFill>
                <a:latin typeface="Open Sans Light"/>
                <a:ea typeface="+mn-ea"/>
                <a:cs typeface="Open Sans Light"/>
              </a:defRPr>
            </a:lvl1pPr>
            <a:lvl2pPr marL="742950" indent="-285750" algn="l" defTabSz="457200" rtl="0" eaLnBrk="1" latinLnBrk="0" hangingPunct="1">
              <a:spcBef>
                <a:spcPct val="20000"/>
              </a:spcBef>
              <a:buClr>
                <a:srgbClr val="2196E1"/>
              </a:buClr>
              <a:buSzPct val="80000"/>
              <a:buFont typeface="Courier New"/>
              <a:buChar char="o"/>
              <a:defRPr sz="1800" kern="1200" baseline="0">
                <a:solidFill>
                  <a:schemeClr val="tx1"/>
                </a:solidFill>
                <a:latin typeface="Open Sans Light"/>
                <a:ea typeface="+mn-ea"/>
                <a:cs typeface="Open Sans Light"/>
              </a:defRPr>
            </a:lvl2pPr>
            <a:lvl3pPr marL="1143000" indent="-228600" algn="l" defTabSz="457200" rtl="0" eaLnBrk="1" latinLnBrk="0" hangingPunct="1">
              <a:spcBef>
                <a:spcPct val="20000"/>
              </a:spcBef>
              <a:buClr>
                <a:srgbClr val="B3B300"/>
              </a:buClr>
              <a:buFont typeface="Wingdings" charset="2"/>
              <a:buChar char="§"/>
              <a:defRPr sz="1800" kern="1200" baseline="0">
                <a:solidFill>
                  <a:schemeClr val="tx1"/>
                </a:solidFill>
                <a:latin typeface="Open Sans Light"/>
                <a:ea typeface="+mn-ea"/>
                <a:cs typeface="Open Sans Light"/>
              </a:defRPr>
            </a:lvl3pPr>
            <a:lvl4pPr marL="1600200" indent="-228600" algn="l" defTabSz="457200" rtl="0" eaLnBrk="1" latinLnBrk="0" hangingPunct="1">
              <a:spcBef>
                <a:spcPct val="20000"/>
              </a:spcBef>
              <a:buClr>
                <a:srgbClr val="B3B300"/>
              </a:buClr>
              <a:buFont typeface="Arial"/>
              <a:buChar char="•"/>
              <a:defRPr sz="1400" kern="1200" baseline="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1800" kern="1200" baseline="0">
                <a:solidFill>
                  <a:schemeClr val="tx1"/>
                </a:solidFill>
                <a:latin typeface="Open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050" dirty="0" smtClean="0">
                <a:solidFill>
                  <a:prstClr val="black"/>
                </a:solidFill>
              </a:rPr>
              <a:t>Apr’17</a:t>
            </a:r>
            <a:endParaRPr lang="en-US" sz="1050" dirty="0">
              <a:solidFill>
                <a:prstClr val="black"/>
              </a:solidFill>
            </a:endParaRPr>
          </a:p>
        </p:txBody>
      </p:sp>
      <p:sp>
        <p:nvSpPr>
          <p:cNvPr id="13" name="Text Placeholder 4"/>
          <p:cNvSpPr txBox="1">
            <a:spLocks/>
          </p:cNvSpPr>
          <p:nvPr/>
        </p:nvSpPr>
        <p:spPr>
          <a:xfrm>
            <a:off x="4969321" y="1261738"/>
            <a:ext cx="944442" cy="256198"/>
          </a:xfrm>
          <a:prstGeom prst="rect">
            <a:avLst/>
          </a:prstGeom>
          <a:ln>
            <a:noFill/>
          </a:ln>
        </p:spPr>
        <p:txBody>
          <a:bodyPr vert="horz" lIns="91440" tIns="45720" rIns="91440" bIns="45720" rtlCol="0">
            <a:normAutofit/>
          </a:bodyPr>
          <a:lstStyle>
            <a:lvl1pPr marL="342900" indent="-342900" algn="l" defTabSz="457200" rtl="0" eaLnBrk="1" latinLnBrk="0" hangingPunct="1">
              <a:spcBef>
                <a:spcPct val="20000"/>
              </a:spcBef>
              <a:buClr>
                <a:srgbClr val="2196E1"/>
              </a:buClr>
              <a:buFont typeface="Arial"/>
              <a:buChar char="•"/>
              <a:defRPr sz="2400" kern="1200" baseline="0">
                <a:solidFill>
                  <a:schemeClr val="tx1"/>
                </a:solidFill>
                <a:latin typeface="Open Sans Light"/>
                <a:ea typeface="+mn-ea"/>
                <a:cs typeface="Open Sans Light"/>
              </a:defRPr>
            </a:lvl1pPr>
            <a:lvl2pPr marL="742950" indent="-285750" algn="l" defTabSz="457200" rtl="0" eaLnBrk="1" latinLnBrk="0" hangingPunct="1">
              <a:spcBef>
                <a:spcPct val="20000"/>
              </a:spcBef>
              <a:buClr>
                <a:srgbClr val="2196E1"/>
              </a:buClr>
              <a:buSzPct val="80000"/>
              <a:buFont typeface="Courier New"/>
              <a:buChar char="o"/>
              <a:defRPr sz="1800" kern="1200" baseline="0">
                <a:solidFill>
                  <a:schemeClr val="tx1"/>
                </a:solidFill>
                <a:latin typeface="Open Sans Light"/>
                <a:ea typeface="+mn-ea"/>
                <a:cs typeface="Open Sans Light"/>
              </a:defRPr>
            </a:lvl2pPr>
            <a:lvl3pPr marL="1143000" indent="-228600" algn="l" defTabSz="457200" rtl="0" eaLnBrk="1" latinLnBrk="0" hangingPunct="1">
              <a:spcBef>
                <a:spcPct val="20000"/>
              </a:spcBef>
              <a:buClr>
                <a:srgbClr val="B3B300"/>
              </a:buClr>
              <a:buFont typeface="Wingdings" charset="2"/>
              <a:buChar char="§"/>
              <a:defRPr sz="1800" kern="1200" baseline="0">
                <a:solidFill>
                  <a:schemeClr val="tx1"/>
                </a:solidFill>
                <a:latin typeface="Open Sans Light"/>
                <a:ea typeface="+mn-ea"/>
                <a:cs typeface="Open Sans Light"/>
              </a:defRPr>
            </a:lvl3pPr>
            <a:lvl4pPr marL="1600200" indent="-228600" algn="l" defTabSz="457200" rtl="0" eaLnBrk="1" latinLnBrk="0" hangingPunct="1">
              <a:spcBef>
                <a:spcPct val="20000"/>
              </a:spcBef>
              <a:buClr>
                <a:srgbClr val="B3B300"/>
              </a:buClr>
              <a:buFont typeface="Arial"/>
              <a:buChar char="•"/>
              <a:defRPr sz="1400" kern="1200" baseline="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1800" kern="1200" baseline="0">
                <a:solidFill>
                  <a:schemeClr val="tx1"/>
                </a:solidFill>
                <a:latin typeface="Open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050" dirty="0" smtClean="0">
                <a:solidFill>
                  <a:prstClr val="black"/>
                </a:solidFill>
              </a:rPr>
              <a:t>Jun ‘16</a:t>
            </a:r>
            <a:endParaRPr lang="en-US" sz="1050" dirty="0">
              <a:solidFill>
                <a:prstClr val="black"/>
              </a:solidFill>
            </a:endParaRPr>
          </a:p>
        </p:txBody>
      </p:sp>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9870" y="1501063"/>
            <a:ext cx="2171976" cy="1018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2181356" y="1881215"/>
            <a:ext cx="2140489" cy="176186"/>
          </a:xfrm>
          <a:prstGeom prst="rect">
            <a:avLst/>
          </a:prstGeom>
          <a:noFill/>
          <a:ln w="3175" cmpd="sng">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Tree>
    <p:extLst>
      <p:ext uri="{BB962C8B-B14F-4D97-AF65-F5344CB8AC3E}">
        <p14:creationId xmlns:p14="http://schemas.microsoft.com/office/powerpoint/2010/main" val="71162544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Key Opportunities </a:t>
            </a:r>
          </a:p>
          <a:p>
            <a:r>
              <a:rPr lang="en-US" dirty="0" smtClean="0"/>
              <a:t>&amp; Takeaways</a:t>
            </a:r>
            <a:endParaRPr lang="en-US" dirty="0"/>
          </a:p>
        </p:txBody>
      </p:sp>
    </p:spTree>
    <p:extLst>
      <p:ext uri="{BB962C8B-B14F-4D97-AF65-F5344CB8AC3E}">
        <p14:creationId xmlns:p14="http://schemas.microsoft.com/office/powerpoint/2010/main" val="304175408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lnSpcReduction="10000"/>
          </a:bodyPr>
          <a:lstStyle/>
          <a:p>
            <a:r>
              <a:rPr lang="en-US" dirty="0" smtClean="0"/>
              <a:t>Key Takeaways </a:t>
            </a:r>
            <a:endParaRPr lang="en-US" dirty="0"/>
          </a:p>
        </p:txBody>
      </p:sp>
      <p:sp>
        <p:nvSpPr>
          <p:cNvPr id="3" name="Text Placeholder 2"/>
          <p:cNvSpPr>
            <a:spLocks noGrp="1"/>
          </p:cNvSpPr>
          <p:nvPr>
            <p:ph type="body" sz="quarter" idx="14"/>
          </p:nvPr>
        </p:nvSpPr>
        <p:spPr>
          <a:xfrm>
            <a:off x="385762" y="1156384"/>
            <a:ext cx="8242847" cy="3825924"/>
          </a:xfrm>
        </p:spPr>
        <p:txBody>
          <a:bodyPr>
            <a:normAutofit/>
          </a:bodyPr>
          <a:lstStyle/>
          <a:p>
            <a:r>
              <a:rPr lang="en-US" sz="2000" dirty="0" smtClean="0"/>
              <a:t>Removing the Member </a:t>
            </a:r>
            <a:r>
              <a:rPr lang="en-US" sz="2000" dirty="0"/>
              <a:t>Module </a:t>
            </a:r>
            <a:r>
              <a:rPr lang="en-US" sz="2000" dirty="0" smtClean="0"/>
              <a:t>did not </a:t>
            </a:r>
            <a:r>
              <a:rPr lang="en-US" sz="2000" dirty="0"/>
              <a:t>negatively </a:t>
            </a:r>
            <a:r>
              <a:rPr lang="en-US" sz="2000" dirty="0" smtClean="0"/>
              <a:t>impact clicks</a:t>
            </a:r>
          </a:p>
          <a:p>
            <a:endParaRPr lang="en-US" sz="900" dirty="0" smtClean="0"/>
          </a:p>
          <a:p>
            <a:r>
              <a:rPr lang="en-US" sz="2000" dirty="0" smtClean="0"/>
              <a:t>Prelim CTO results show improvements with template updates</a:t>
            </a:r>
          </a:p>
          <a:p>
            <a:endParaRPr lang="en-US" sz="900" dirty="0" smtClean="0"/>
          </a:p>
          <a:p>
            <a:r>
              <a:rPr lang="en-US" sz="2000" dirty="0" smtClean="0"/>
              <a:t>MVP </a:t>
            </a:r>
            <a:r>
              <a:rPr lang="en-US" sz="2000" dirty="0"/>
              <a:t>is optimizing offers, however, more work is needed to optimize eNews performance</a:t>
            </a:r>
            <a:endParaRPr lang="en-US" sz="2000" dirty="0" smtClean="0"/>
          </a:p>
          <a:p>
            <a:endParaRPr lang="en-US" sz="800" dirty="0" smtClean="0"/>
          </a:p>
          <a:p>
            <a:r>
              <a:rPr lang="en-US" sz="2000" dirty="0" smtClean="0"/>
              <a:t>Monitor impact of non-booking Solo’s on program KPI’s</a:t>
            </a:r>
          </a:p>
          <a:p>
            <a:endParaRPr lang="en-US" sz="800" dirty="0" smtClean="0"/>
          </a:p>
          <a:p>
            <a:r>
              <a:rPr lang="en-US" sz="2000" dirty="0"/>
              <a:t>Additional MRCC support planned for Q3-4 to make YE goals</a:t>
            </a:r>
          </a:p>
          <a:p>
            <a:endParaRPr lang="en-US" sz="800" dirty="0" smtClean="0"/>
          </a:p>
          <a:p>
            <a:r>
              <a:rPr lang="en-US" sz="2000" dirty="0" smtClean="0"/>
              <a:t>Moments partnership needed to improve email channel tracking</a:t>
            </a:r>
          </a:p>
        </p:txBody>
      </p:sp>
    </p:spTree>
    <p:extLst>
      <p:ext uri="{BB962C8B-B14F-4D97-AF65-F5344CB8AC3E}">
        <p14:creationId xmlns:p14="http://schemas.microsoft.com/office/powerpoint/2010/main" val="1552563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2388" y="2667801"/>
            <a:ext cx="8167850" cy="651579"/>
          </a:xfrm>
        </p:spPr>
        <p:txBody>
          <a:bodyPr/>
          <a:lstStyle/>
          <a:p>
            <a:r>
              <a:rPr lang="en-US" dirty="0"/>
              <a:t>Thank you</a:t>
            </a:r>
            <a:r>
              <a:rPr lang="en-US" dirty="0" smtClean="0"/>
              <a:t>!</a:t>
            </a:r>
          </a:p>
        </p:txBody>
      </p:sp>
    </p:spTree>
    <p:extLst>
      <p:ext uri="{BB962C8B-B14F-4D97-AF65-F5344CB8AC3E}">
        <p14:creationId xmlns:p14="http://schemas.microsoft.com/office/powerpoint/2010/main" val="142573399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Room night Performance </a:t>
            </a:r>
            <a:endParaRPr lang="en-US" dirty="0"/>
          </a:p>
        </p:txBody>
      </p:sp>
      <p:sp>
        <p:nvSpPr>
          <p:cNvPr id="3" name="Slide Number Placeholder 2"/>
          <p:cNvSpPr>
            <a:spLocks noGrp="1"/>
          </p:cNvSpPr>
          <p:nvPr>
            <p:ph type="sldNum" sz="quarter" idx="12"/>
          </p:nvPr>
        </p:nvSpPr>
        <p:spPr/>
        <p:txBody>
          <a:bodyPr/>
          <a:lstStyle/>
          <a:p>
            <a:fld id="{E0A67975-8775-DF44-8226-965E8C4F303F}" type="slidenum">
              <a:rPr lang="en-US"/>
              <a:pPr/>
              <a:t>26</a:t>
            </a:fld>
            <a:endParaRPr lang="en-US" dirty="0"/>
          </a:p>
        </p:txBody>
      </p:sp>
      <p:sp>
        <p:nvSpPr>
          <p:cNvPr id="4" name="Text Placeholder 3"/>
          <p:cNvSpPr>
            <a:spLocks noGrp="1"/>
          </p:cNvSpPr>
          <p:nvPr>
            <p:ph type="body" sz="quarter" idx="13"/>
          </p:nvPr>
        </p:nvSpPr>
        <p:spPr>
          <a:xfrm>
            <a:off x="291461" y="500700"/>
            <a:ext cx="8704897" cy="561457"/>
          </a:xfrm>
        </p:spPr>
        <p:txBody>
          <a:bodyPr>
            <a:normAutofit fontScale="85000" lnSpcReduction="10000"/>
          </a:bodyPr>
          <a:lstStyle/>
          <a:p>
            <a:r>
              <a:rPr lang="en-US" dirty="0" smtClean="0"/>
              <a:t>program </a:t>
            </a:r>
            <a:r>
              <a:rPr lang="en-US" dirty="0"/>
              <a:t>is </a:t>
            </a:r>
            <a:r>
              <a:rPr lang="en-US" dirty="0" smtClean="0"/>
              <a:t>9% behind 5 M Room </a:t>
            </a:r>
            <a:r>
              <a:rPr lang="en-US" dirty="0"/>
              <a:t>Night </a:t>
            </a:r>
            <a:r>
              <a:rPr lang="en-US" dirty="0" smtClean="0"/>
              <a:t>goal</a:t>
            </a:r>
            <a:endParaRPr lang="en-US" sz="2800" dirty="0"/>
          </a:p>
        </p:txBody>
      </p:sp>
      <p:sp>
        <p:nvSpPr>
          <p:cNvPr id="15" name="Text Placeholder 4"/>
          <p:cNvSpPr txBox="1">
            <a:spLocks/>
          </p:cNvSpPr>
          <p:nvPr/>
        </p:nvSpPr>
        <p:spPr>
          <a:xfrm>
            <a:off x="408223" y="993917"/>
            <a:ext cx="7852668" cy="591121"/>
          </a:xfrm>
          <a:prstGeom prst="rect">
            <a:avLst/>
          </a:prstGeom>
          <a:ln>
            <a:noFill/>
          </a:ln>
        </p:spPr>
        <p:txBody>
          <a:bodyPr vert="horz" lIns="91440" tIns="45720" rIns="91440" bIns="45720" rtlCol="0">
            <a:noAutofit/>
          </a:bodyPr>
          <a:lstStyle>
            <a:lvl1pPr marL="342900" indent="-342900" algn="l" defTabSz="457200" rtl="0" eaLnBrk="1" latinLnBrk="0" hangingPunct="1">
              <a:spcBef>
                <a:spcPct val="20000"/>
              </a:spcBef>
              <a:buClr>
                <a:srgbClr val="2196E1"/>
              </a:buClr>
              <a:buFont typeface="Arial"/>
              <a:buChar char="•"/>
              <a:defRPr sz="2400" kern="1200" baseline="0">
                <a:solidFill>
                  <a:schemeClr val="tx1"/>
                </a:solidFill>
                <a:latin typeface="Open Sans Light"/>
                <a:ea typeface="+mn-ea"/>
                <a:cs typeface="Open Sans Light"/>
              </a:defRPr>
            </a:lvl1pPr>
            <a:lvl2pPr marL="742950" indent="-285750" algn="l" defTabSz="457200" rtl="0" eaLnBrk="1" latinLnBrk="0" hangingPunct="1">
              <a:spcBef>
                <a:spcPct val="20000"/>
              </a:spcBef>
              <a:buClr>
                <a:srgbClr val="2196E1"/>
              </a:buClr>
              <a:buSzPct val="80000"/>
              <a:buFont typeface="Courier New"/>
              <a:buChar char="o"/>
              <a:defRPr sz="1800" kern="1200" baseline="0">
                <a:solidFill>
                  <a:schemeClr val="tx1"/>
                </a:solidFill>
                <a:latin typeface="Open Sans Light"/>
                <a:ea typeface="+mn-ea"/>
                <a:cs typeface="Open Sans Light"/>
              </a:defRPr>
            </a:lvl2pPr>
            <a:lvl3pPr marL="1143000" indent="-228600" algn="l" defTabSz="457200" rtl="0" eaLnBrk="1" latinLnBrk="0" hangingPunct="1">
              <a:spcBef>
                <a:spcPct val="20000"/>
              </a:spcBef>
              <a:buClr>
                <a:srgbClr val="B3B300"/>
              </a:buClr>
              <a:buFont typeface="Wingdings" charset="2"/>
              <a:buChar char="§"/>
              <a:defRPr sz="1800" kern="1200" baseline="0">
                <a:solidFill>
                  <a:schemeClr val="tx1"/>
                </a:solidFill>
                <a:latin typeface="Open Sans Light"/>
                <a:ea typeface="+mn-ea"/>
                <a:cs typeface="Open Sans Light"/>
              </a:defRPr>
            </a:lvl3pPr>
            <a:lvl4pPr marL="1600200" indent="-228600" algn="l" defTabSz="457200" rtl="0" eaLnBrk="1" latinLnBrk="0" hangingPunct="1">
              <a:spcBef>
                <a:spcPct val="20000"/>
              </a:spcBef>
              <a:buClr>
                <a:srgbClr val="B3B300"/>
              </a:buClr>
              <a:buFont typeface="Arial"/>
              <a:buChar char="•"/>
              <a:defRPr sz="1400" kern="1200" baseline="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1800" kern="1200" baseline="0">
                <a:solidFill>
                  <a:schemeClr val="tx1"/>
                </a:solidFill>
                <a:latin typeface="Open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t>As of June, program has generated </a:t>
            </a:r>
            <a:r>
              <a:rPr lang="en-US" sz="1400" b="1" dirty="0" smtClean="0"/>
              <a:t>2.25 M RN</a:t>
            </a:r>
            <a:r>
              <a:rPr lang="en-US" sz="1400" dirty="0" smtClean="0"/>
              <a:t>, 45% of Goal.</a:t>
            </a:r>
            <a:r>
              <a:rPr lang="en-US" sz="1400" dirty="0"/>
              <a:t> </a:t>
            </a:r>
            <a:r>
              <a:rPr lang="en-US" sz="1400" dirty="0" smtClean="0"/>
              <a:t>The 4 </a:t>
            </a:r>
            <a:r>
              <a:rPr lang="en-US" sz="1400" dirty="0" err="1" smtClean="0"/>
              <a:t>Yr</a:t>
            </a:r>
            <a:r>
              <a:rPr lang="en-US" sz="1400" dirty="0" smtClean="0"/>
              <a:t> trend indicates program should be at 50% by June to achieve forecast</a:t>
            </a: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61" y="2025011"/>
            <a:ext cx="8443146" cy="2408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Placeholder 4"/>
          <p:cNvSpPr txBox="1">
            <a:spLocks/>
          </p:cNvSpPr>
          <p:nvPr/>
        </p:nvSpPr>
        <p:spPr>
          <a:xfrm>
            <a:off x="7543605" y="1771353"/>
            <a:ext cx="1191002" cy="256198"/>
          </a:xfrm>
          <a:prstGeom prst="rect">
            <a:avLst/>
          </a:prstGeom>
          <a:ln>
            <a:noFill/>
          </a:ln>
        </p:spPr>
        <p:txBody>
          <a:bodyPr vert="horz" lIns="91440" tIns="45720" rIns="91440" bIns="45720" rtlCol="0">
            <a:noAutofit/>
          </a:bodyPr>
          <a:lstStyle>
            <a:lvl1pPr marL="342900" indent="-342900" algn="l" defTabSz="457200" rtl="0" eaLnBrk="1" latinLnBrk="0" hangingPunct="1">
              <a:spcBef>
                <a:spcPct val="20000"/>
              </a:spcBef>
              <a:buClr>
                <a:srgbClr val="2196E1"/>
              </a:buClr>
              <a:buFont typeface="Arial"/>
              <a:buChar char="•"/>
              <a:defRPr sz="2400" kern="1200" baseline="0">
                <a:solidFill>
                  <a:schemeClr val="tx1"/>
                </a:solidFill>
                <a:latin typeface="Open Sans Light"/>
                <a:ea typeface="+mn-ea"/>
                <a:cs typeface="Open Sans Light"/>
              </a:defRPr>
            </a:lvl1pPr>
            <a:lvl2pPr marL="742950" indent="-285750" algn="l" defTabSz="457200" rtl="0" eaLnBrk="1" latinLnBrk="0" hangingPunct="1">
              <a:spcBef>
                <a:spcPct val="20000"/>
              </a:spcBef>
              <a:buClr>
                <a:srgbClr val="2196E1"/>
              </a:buClr>
              <a:buSzPct val="80000"/>
              <a:buFont typeface="Courier New"/>
              <a:buChar char="o"/>
              <a:defRPr sz="1800" kern="1200" baseline="0">
                <a:solidFill>
                  <a:schemeClr val="tx1"/>
                </a:solidFill>
                <a:latin typeface="Open Sans Light"/>
                <a:ea typeface="+mn-ea"/>
                <a:cs typeface="Open Sans Light"/>
              </a:defRPr>
            </a:lvl2pPr>
            <a:lvl3pPr marL="1143000" indent="-228600" algn="l" defTabSz="457200" rtl="0" eaLnBrk="1" latinLnBrk="0" hangingPunct="1">
              <a:spcBef>
                <a:spcPct val="20000"/>
              </a:spcBef>
              <a:buClr>
                <a:srgbClr val="B3B300"/>
              </a:buClr>
              <a:buFont typeface="Wingdings" charset="2"/>
              <a:buChar char="§"/>
              <a:defRPr sz="1800" kern="1200" baseline="0">
                <a:solidFill>
                  <a:schemeClr val="tx1"/>
                </a:solidFill>
                <a:latin typeface="Open Sans Light"/>
                <a:ea typeface="+mn-ea"/>
                <a:cs typeface="Open Sans Light"/>
              </a:defRPr>
            </a:lvl3pPr>
            <a:lvl4pPr marL="1600200" indent="-228600" algn="l" defTabSz="457200" rtl="0" eaLnBrk="1" latinLnBrk="0" hangingPunct="1">
              <a:spcBef>
                <a:spcPct val="20000"/>
              </a:spcBef>
              <a:buClr>
                <a:srgbClr val="B3B300"/>
              </a:buClr>
              <a:buFont typeface="Arial"/>
              <a:buChar char="•"/>
              <a:defRPr sz="1400" kern="1200" baseline="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1800" kern="1200" baseline="0">
                <a:solidFill>
                  <a:schemeClr val="tx1"/>
                </a:solidFill>
                <a:latin typeface="Open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000" b="1" dirty="0" smtClean="0"/>
              <a:t>4 </a:t>
            </a:r>
            <a:r>
              <a:rPr lang="en-US" sz="1000" b="1" dirty="0" err="1" smtClean="0"/>
              <a:t>yr</a:t>
            </a:r>
            <a:r>
              <a:rPr lang="en-US" sz="1000" b="1" dirty="0" smtClean="0"/>
              <a:t> trend 2.48 M RMNTS</a:t>
            </a:r>
            <a:endParaRPr lang="en-US" sz="1000" b="1" dirty="0"/>
          </a:p>
        </p:txBody>
      </p:sp>
      <p:sp>
        <p:nvSpPr>
          <p:cNvPr id="14" name="Text Placeholder 4"/>
          <p:cNvSpPr txBox="1">
            <a:spLocks/>
          </p:cNvSpPr>
          <p:nvPr/>
        </p:nvSpPr>
        <p:spPr>
          <a:xfrm>
            <a:off x="7627426" y="2415558"/>
            <a:ext cx="1231772" cy="256198"/>
          </a:xfrm>
          <a:prstGeom prst="rect">
            <a:avLst/>
          </a:prstGeom>
          <a:ln>
            <a:noFill/>
          </a:ln>
        </p:spPr>
        <p:txBody>
          <a:bodyPr vert="horz" lIns="91440" tIns="45720" rIns="91440" bIns="45720" rtlCol="0">
            <a:noAutofit/>
          </a:bodyPr>
          <a:lstStyle>
            <a:lvl1pPr marL="342900" indent="-342900" algn="l" defTabSz="457200" rtl="0" eaLnBrk="1" latinLnBrk="0" hangingPunct="1">
              <a:spcBef>
                <a:spcPct val="20000"/>
              </a:spcBef>
              <a:buClr>
                <a:srgbClr val="2196E1"/>
              </a:buClr>
              <a:buFont typeface="Arial"/>
              <a:buChar char="•"/>
              <a:defRPr sz="2400" kern="1200" baseline="0">
                <a:solidFill>
                  <a:schemeClr val="tx1"/>
                </a:solidFill>
                <a:latin typeface="Open Sans Light"/>
                <a:ea typeface="+mn-ea"/>
                <a:cs typeface="Open Sans Light"/>
              </a:defRPr>
            </a:lvl1pPr>
            <a:lvl2pPr marL="742950" indent="-285750" algn="l" defTabSz="457200" rtl="0" eaLnBrk="1" latinLnBrk="0" hangingPunct="1">
              <a:spcBef>
                <a:spcPct val="20000"/>
              </a:spcBef>
              <a:buClr>
                <a:srgbClr val="2196E1"/>
              </a:buClr>
              <a:buSzPct val="80000"/>
              <a:buFont typeface="Courier New"/>
              <a:buChar char="o"/>
              <a:defRPr sz="1800" kern="1200" baseline="0">
                <a:solidFill>
                  <a:schemeClr val="tx1"/>
                </a:solidFill>
                <a:latin typeface="Open Sans Light"/>
                <a:ea typeface="+mn-ea"/>
                <a:cs typeface="Open Sans Light"/>
              </a:defRPr>
            </a:lvl2pPr>
            <a:lvl3pPr marL="1143000" indent="-228600" algn="l" defTabSz="457200" rtl="0" eaLnBrk="1" latinLnBrk="0" hangingPunct="1">
              <a:spcBef>
                <a:spcPct val="20000"/>
              </a:spcBef>
              <a:buClr>
                <a:srgbClr val="B3B300"/>
              </a:buClr>
              <a:buFont typeface="Wingdings" charset="2"/>
              <a:buChar char="§"/>
              <a:defRPr sz="1800" kern="1200" baseline="0">
                <a:solidFill>
                  <a:schemeClr val="tx1"/>
                </a:solidFill>
                <a:latin typeface="Open Sans Light"/>
                <a:ea typeface="+mn-ea"/>
                <a:cs typeface="Open Sans Light"/>
              </a:defRPr>
            </a:lvl3pPr>
            <a:lvl4pPr marL="1600200" indent="-228600" algn="l" defTabSz="457200" rtl="0" eaLnBrk="1" latinLnBrk="0" hangingPunct="1">
              <a:spcBef>
                <a:spcPct val="20000"/>
              </a:spcBef>
              <a:buClr>
                <a:srgbClr val="B3B300"/>
              </a:buClr>
              <a:buFont typeface="Arial"/>
              <a:buChar char="•"/>
              <a:defRPr sz="1400" kern="1200" baseline="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1800" kern="1200" baseline="0">
                <a:solidFill>
                  <a:schemeClr val="tx1"/>
                </a:solidFill>
                <a:latin typeface="Open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000" b="1" dirty="0" smtClean="0"/>
              <a:t>Actual: 2.25 M</a:t>
            </a:r>
          </a:p>
          <a:p>
            <a:pPr marL="0" indent="0" algn="ctr">
              <a:buFont typeface="Arial"/>
              <a:buNone/>
            </a:pPr>
            <a:r>
              <a:rPr lang="en-US" sz="1000" b="1" dirty="0" smtClean="0"/>
              <a:t>RMNTS</a:t>
            </a:r>
            <a:endParaRPr lang="en-US" sz="1000" b="1" dirty="0"/>
          </a:p>
        </p:txBody>
      </p:sp>
      <p:sp>
        <p:nvSpPr>
          <p:cNvPr id="5" name="Rectangle 4"/>
          <p:cNvSpPr/>
          <p:nvPr/>
        </p:nvSpPr>
        <p:spPr>
          <a:xfrm>
            <a:off x="291461" y="4774168"/>
            <a:ext cx="1707857" cy="261610"/>
          </a:xfrm>
          <a:prstGeom prst="rect">
            <a:avLst/>
          </a:prstGeom>
        </p:spPr>
        <p:txBody>
          <a:bodyPr wrap="none">
            <a:spAutoFit/>
          </a:bodyPr>
          <a:lstStyle/>
          <a:p>
            <a:r>
              <a:rPr lang="en-US" sz="1100" dirty="0">
                <a:latin typeface="Open Sans Light"/>
                <a:cs typeface="Open Sans Light"/>
              </a:rPr>
              <a:t>Note: Based on EIR data</a:t>
            </a:r>
          </a:p>
        </p:txBody>
      </p:sp>
    </p:spTree>
    <p:extLst>
      <p:ext uri="{BB962C8B-B14F-4D97-AF65-F5344CB8AC3E}">
        <p14:creationId xmlns:p14="http://schemas.microsoft.com/office/powerpoint/2010/main" val="66050264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78695"/>
            <a:ext cx="6559550" cy="2758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0"/>
          </p:nvPr>
        </p:nvSpPr>
        <p:spPr/>
        <p:txBody>
          <a:bodyPr/>
          <a:lstStyle/>
          <a:p>
            <a:r>
              <a:rPr lang="en-US" dirty="0" err="1" smtClean="0"/>
              <a:t>Mrcc</a:t>
            </a:r>
            <a:r>
              <a:rPr lang="en-US" dirty="0" smtClean="0"/>
              <a:t> performance</a:t>
            </a:r>
            <a:endParaRPr lang="en-US" dirty="0"/>
          </a:p>
        </p:txBody>
      </p:sp>
      <p:sp>
        <p:nvSpPr>
          <p:cNvPr id="3" name="Slide Number Placeholder 2"/>
          <p:cNvSpPr>
            <a:spLocks noGrp="1"/>
          </p:cNvSpPr>
          <p:nvPr>
            <p:ph type="sldNum" sz="quarter" idx="12"/>
          </p:nvPr>
        </p:nvSpPr>
        <p:spPr/>
        <p:txBody>
          <a:bodyPr/>
          <a:lstStyle/>
          <a:p>
            <a:fld id="{E0A67975-8775-DF44-8226-965E8C4F303F}" type="slidenum">
              <a:rPr lang="en-US"/>
              <a:pPr/>
              <a:t>27</a:t>
            </a:fld>
            <a:endParaRPr lang="en-US"/>
          </a:p>
        </p:txBody>
      </p:sp>
      <p:sp>
        <p:nvSpPr>
          <p:cNvPr id="4" name="Text Placeholder 3"/>
          <p:cNvSpPr>
            <a:spLocks noGrp="1"/>
          </p:cNvSpPr>
          <p:nvPr>
            <p:ph type="body" sz="quarter" idx="13"/>
          </p:nvPr>
        </p:nvSpPr>
        <p:spPr>
          <a:xfrm>
            <a:off x="408223" y="518712"/>
            <a:ext cx="6244037" cy="1011342"/>
          </a:xfrm>
        </p:spPr>
        <p:txBody>
          <a:bodyPr>
            <a:normAutofit/>
          </a:bodyPr>
          <a:lstStyle/>
          <a:p>
            <a:r>
              <a:rPr lang="en-US" sz="2800" dirty="0" smtClean="0"/>
              <a:t>MRCC acquisitions ahead of forecast</a:t>
            </a:r>
            <a:endParaRPr lang="en-US" sz="2800" dirty="0"/>
          </a:p>
        </p:txBody>
      </p:sp>
      <p:sp>
        <p:nvSpPr>
          <p:cNvPr id="5" name="Text Placeholder 4"/>
          <p:cNvSpPr>
            <a:spLocks noGrp="1"/>
          </p:cNvSpPr>
          <p:nvPr>
            <p:ph type="body" sz="quarter" idx="14"/>
          </p:nvPr>
        </p:nvSpPr>
        <p:spPr>
          <a:xfrm>
            <a:off x="6652260" y="572408"/>
            <a:ext cx="2438400" cy="4056742"/>
          </a:xfrm>
        </p:spPr>
        <p:txBody>
          <a:bodyPr>
            <a:noAutofit/>
          </a:bodyPr>
          <a:lstStyle/>
          <a:p>
            <a:pPr marL="0" indent="0" fontAlgn="base">
              <a:buNone/>
            </a:pPr>
            <a:r>
              <a:rPr lang="en-US" sz="1200" dirty="0" smtClean="0"/>
              <a:t>As of June, MRCC accounts are 53% of 33 K goal</a:t>
            </a:r>
          </a:p>
          <a:p>
            <a:pPr marL="177800" indent="-177800" fontAlgn="base"/>
            <a:r>
              <a:rPr lang="en-US" sz="1100" dirty="0" smtClean="0"/>
              <a:t>eNews </a:t>
            </a:r>
            <a:r>
              <a:rPr lang="en-US" sz="1100" dirty="0"/>
              <a:t>contributed 55% </a:t>
            </a:r>
            <a:r>
              <a:rPr lang="en-US" sz="1100" dirty="0" smtClean="0"/>
              <a:t>of MRCC </a:t>
            </a:r>
            <a:r>
              <a:rPr lang="en-US" sz="1100" dirty="0"/>
              <a:t>acquisitions </a:t>
            </a:r>
            <a:r>
              <a:rPr lang="en-US" sz="1100" dirty="0" smtClean="0"/>
              <a:t>in April</a:t>
            </a:r>
          </a:p>
          <a:p>
            <a:pPr marL="177800" indent="-177800" fontAlgn="base"/>
            <a:r>
              <a:rPr lang="en-US" sz="1100" dirty="0" smtClean="0"/>
              <a:t>May eNews drove over 700 acquisitions with Top Offer 2 and MVP placements</a:t>
            </a:r>
          </a:p>
          <a:p>
            <a:pPr marL="0" indent="0" fontAlgn="base">
              <a:buNone/>
            </a:pPr>
            <a:endParaRPr lang="en-US" sz="1200" dirty="0" smtClean="0"/>
          </a:p>
          <a:p>
            <a:pPr marL="0" indent="0" fontAlgn="base">
              <a:buNone/>
            </a:pPr>
            <a:r>
              <a:rPr lang="en-US" sz="1200" dirty="0" smtClean="0"/>
              <a:t>Increasing MRCC support…</a:t>
            </a:r>
          </a:p>
          <a:p>
            <a:pPr marL="177800" indent="-177800" fontAlgn="base"/>
            <a:r>
              <a:rPr lang="en-US" sz="1100" dirty="0" smtClean="0"/>
              <a:t>Near </a:t>
            </a:r>
            <a:r>
              <a:rPr lang="en-US" sz="1100" dirty="0"/>
              <a:t>Level </a:t>
            </a:r>
            <a:r>
              <a:rPr lang="en-US" sz="1100" dirty="0" smtClean="0"/>
              <a:t>&amp; </a:t>
            </a:r>
            <a:r>
              <a:rPr lang="en-US" sz="1100" dirty="0"/>
              <a:t>Post </a:t>
            </a:r>
            <a:r>
              <a:rPr lang="en-US" sz="1100" dirty="0" smtClean="0"/>
              <a:t>Redemption</a:t>
            </a:r>
          </a:p>
          <a:p>
            <a:pPr marL="177800" indent="-177800" fontAlgn="base"/>
            <a:r>
              <a:rPr lang="en-US" sz="1100" dirty="0" smtClean="0"/>
              <a:t>Monthly in eNews (MVP) </a:t>
            </a:r>
          </a:p>
          <a:p>
            <a:pPr marL="177800" indent="-177800" fontAlgn="base"/>
            <a:r>
              <a:rPr lang="en-US" sz="1100" dirty="0" smtClean="0"/>
              <a:t>Point expiration &amp; Confirmation email driving YTD highs in accounts</a:t>
            </a:r>
            <a:endParaRPr lang="en-US" sz="1100" dirty="0"/>
          </a:p>
          <a:p>
            <a:pPr marL="0" indent="0" fontAlgn="base">
              <a:buNone/>
            </a:pPr>
            <a:endParaRPr lang="en-US" sz="1200" dirty="0" smtClean="0"/>
          </a:p>
          <a:p>
            <a:pPr marL="0" indent="0" fontAlgn="base">
              <a:buNone/>
            </a:pPr>
            <a:r>
              <a:rPr lang="en-US" sz="1200" dirty="0" smtClean="0"/>
              <a:t>Additional support is likely required to meet goal</a:t>
            </a:r>
            <a:endParaRPr lang="en-US" sz="1200" dirty="0"/>
          </a:p>
          <a:p>
            <a:pPr marL="177800" indent="-177800" fontAlgn="base"/>
            <a:endParaRPr lang="en-US" sz="1100" dirty="0"/>
          </a:p>
        </p:txBody>
      </p:sp>
      <p:sp>
        <p:nvSpPr>
          <p:cNvPr id="11" name="TextBox 10"/>
          <p:cNvSpPr txBox="1"/>
          <p:nvPr/>
        </p:nvSpPr>
        <p:spPr>
          <a:xfrm>
            <a:off x="5620456" y="2237534"/>
            <a:ext cx="873957" cy="369332"/>
          </a:xfrm>
          <a:prstGeom prst="rect">
            <a:avLst/>
          </a:prstGeom>
          <a:noFill/>
        </p:spPr>
        <p:txBody>
          <a:bodyPr wrap="none" rtlCol="0">
            <a:spAutoFit/>
          </a:bodyPr>
          <a:lstStyle/>
          <a:p>
            <a:pPr defTabSz="457200"/>
            <a:r>
              <a:rPr lang="en-US" sz="900" b="1" dirty="0">
                <a:solidFill>
                  <a:prstClr val="black"/>
                </a:solidFill>
              </a:rPr>
              <a:t>2017 33 K goal</a:t>
            </a:r>
          </a:p>
          <a:p>
            <a:pPr defTabSz="457200"/>
            <a:r>
              <a:rPr lang="en-US" sz="900" b="1" dirty="0" smtClean="0">
                <a:solidFill>
                  <a:prstClr val="black"/>
                </a:solidFill>
              </a:rPr>
              <a:t>53% </a:t>
            </a:r>
            <a:r>
              <a:rPr lang="en-US" sz="900" b="1" dirty="0">
                <a:solidFill>
                  <a:prstClr val="black"/>
                </a:solidFill>
              </a:rPr>
              <a:t>to goal</a:t>
            </a:r>
          </a:p>
        </p:txBody>
      </p:sp>
      <p:sp>
        <p:nvSpPr>
          <p:cNvPr id="12" name="Text Placeholder 4"/>
          <p:cNvSpPr txBox="1">
            <a:spLocks/>
          </p:cNvSpPr>
          <p:nvPr/>
        </p:nvSpPr>
        <p:spPr>
          <a:xfrm>
            <a:off x="0" y="1644710"/>
            <a:ext cx="6559550" cy="373993"/>
          </a:xfrm>
          <a:prstGeom prst="rect">
            <a:avLst/>
          </a:prstGeom>
          <a:ln>
            <a:noFill/>
          </a:ln>
        </p:spPr>
        <p:txBody>
          <a:bodyPr vert="horz" lIns="91440" tIns="45720" rIns="91440" bIns="45720" rtlCol="0">
            <a:normAutofit/>
          </a:bodyPr>
          <a:lstStyle>
            <a:lvl1pPr marL="342900" indent="-342900" algn="l" defTabSz="457200" rtl="0" eaLnBrk="1" latinLnBrk="0" hangingPunct="1">
              <a:spcBef>
                <a:spcPct val="20000"/>
              </a:spcBef>
              <a:buClr>
                <a:srgbClr val="2196E1"/>
              </a:buClr>
              <a:buFont typeface="Arial"/>
              <a:buChar char="•"/>
              <a:defRPr sz="2400" kern="1200" baseline="0">
                <a:solidFill>
                  <a:schemeClr val="tx1"/>
                </a:solidFill>
                <a:latin typeface="Open Sans Light"/>
                <a:ea typeface="+mn-ea"/>
                <a:cs typeface="Open Sans Light"/>
              </a:defRPr>
            </a:lvl1pPr>
            <a:lvl2pPr marL="742950" indent="-285750" algn="l" defTabSz="457200" rtl="0" eaLnBrk="1" latinLnBrk="0" hangingPunct="1">
              <a:spcBef>
                <a:spcPct val="20000"/>
              </a:spcBef>
              <a:buClr>
                <a:srgbClr val="2196E1"/>
              </a:buClr>
              <a:buSzPct val="80000"/>
              <a:buFont typeface="Courier New"/>
              <a:buChar char="o"/>
              <a:defRPr sz="1800" kern="1200" baseline="0">
                <a:solidFill>
                  <a:schemeClr val="tx1"/>
                </a:solidFill>
                <a:latin typeface="Open Sans Light"/>
                <a:ea typeface="+mn-ea"/>
                <a:cs typeface="Open Sans Light"/>
              </a:defRPr>
            </a:lvl2pPr>
            <a:lvl3pPr marL="1143000" indent="-228600" algn="l" defTabSz="457200" rtl="0" eaLnBrk="1" latinLnBrk="0" hangingPunct="1">
              <a:spcBef>
                <a:spcPct val="20000"/>
              </a:spcBef>
              <a:buClr>
                <a:srgbClr val="B3B300"/>
              </a:buClr>
              <a:buFont typeface="Wingdings" charset="2"/>
              <a:buChar char="§"/>
              <a:defRPr sz="1800" kern="1200" baseline="0">
                <a:solidFill>
                  <a:schemeClr val="tx1"/>
                </a:solidFill>
                <a:latin typeface="Open Sans Light"/>
                <a:ea typeface="+mn-ea"/>
                <a:cs typeface="Open Sans Light"/>
              </a:defRPr>
            </a:lvl3pPr>
            <a:lvl4pPr marL="1600200" indent="-228600" algn="l" defTabSz="457200" rtl="0" eaLnBrk="1" latinLnBrk="0" hangingPunct="1">
              <a:spcBef>
                <a:spcPct val="20000"/>
              </a:spcBef>
              <a:buClr>
                <a:srgbClr val="B3B300"/>
              </a:buClr>
              <a:buFont typeface="Arial"/>
              <a:buChar char="•"/>
              <a:defRPr sz="1400" kern="1200" baseline="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1800" kern="1200" baseline="0">
                <a:solidFill>
                  <a:schemeClr val="tx1"/>
                </a:solidFill>
                <a:latin typeface="Open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100" dirty="0" smtClean="0"/>
              <a:t>YTD CUME MRCC Accounts by month</a:t>
            </a:r>
            <a:endParaRPr lang="en-US" sz="1100" dirty="0"/>
          </a:p>
        </p:txBody>
      </p:sp>
    </p:spTree>
    <p:extLst>
      <p:ext uri="{BB962C8B-B14F-4D97-AF65-F5344CB8AC3E}">
        <p14:creationId xmlns:p14="http://schemas.microsoft.com/office/powerpoint/2010/main" val="262377953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Growth of email engagement</a:t>
            </a:r>
            <a:endParaRPr lang="en-US" dirty="0"/>
          </a:p>
        </p:txBody>
      </p:sp>
      <p:sp>
        <p:nvSpPr>
          <p:cNvPr id="3" name="Slide Number Placeholder 2"/>
          <p:cNvSpPr>
            <a:spLocks noGrp="1"/>
          </p:cNvSpPr>
          <p:nvPr>
            <p:ph type="sldNum" sz="quarter" idx="12"/>
          </p:nvPr>
        </p:nvSpPr>
        <p:spPr/>
        <p:txBody>
          <a:bodyPr/>
          <a:lstStyle/>
          <a:p>
            <a:fld id="{E0A67975-8775-DF44-8226-965E8C4F303F}" type="slidenum">
              <a:rPr lang="en-US" smtClean="0"/>
              <a:pPr/>
              <a:t>28</a:t>
            </a:fld>
            <a:endParaRPr lang="en-US"/>
          </a:p>
        </p:txBody>
      </p:sp>
      <p:sp>
        <p:nvSpPr>
          <p:cNvPr id="4" name="Text Placeholder 3"/>
          <p:cNvSpPr>
            <a:spLocks noGrp="1"/>
          </p:cNvSpPr>
          <p:nvPr>
            <p:ph type="body" sz="quarter" idx="13"/>
          </p:nvPr>
        </p:nvSpPr>
        <p:spPr/>
        <p:txBody>
          <a:bodyPr>
            <a:noAutofit/>
          </a:bodyPr>
          <a:lstStyle/>
          <a:p>
            <a:r>
              <a:rPr lang="en-US" sz="2800" dirty="0" smtClean="0"/>
              <a:t>Low solo volume over quarter had an impact on email engagement</a:t>
            </a:r>
            <a:endParaRPr lang="en-US" sz="2800" dirty="0"/>
          </a:p>
        </p:txBody>
      </p:sp>
      <p:graphicFrame>
        <p:nvGraphicFramePr>
          <p:cNvPr id="9" name="Chart 8"/>
          <p:cNvGraphicFramePr>
            <a:graphicFrameLocks/>
          </p:cNvGraphicFramePr>
          <p:nvPr>
            <p:extLst>
              <p:ext uri="{D42A27DB-BD31-4B8C-83A1-F6EECF244321}">
                <p14:modId xmlns:p14="http://schemas.microsoft.com/office/powerpoint/2010/main" val="4204793577"/>
              </p:ext>
            </p:extLst>
          </p:nvPr>
        </p:nvGraphicFramePr>
        <p:xfrm>
          <a:off x="247697" y="1689460"/>
          <a:ext cx="4095384" cy="23017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a:graphicFrameLocks/>
          </p:cNvGraphicFramePr>
          <p:nvPr>
            <p:extLst>
              <p:ext uri="{D42A27DB-BD31-4B8C-83A1-F6EECF244321}">
                <p14:modId xmlns:p14="http://schemas.microsoft.com/office/powerpoint/2010/main" val="3983174367"/>
              </p:ext>
            </p:extLst>
          </p:nvPr>
        </p:nvGraphicFramePr>
        <p:xfrm>
          <a:off x="4735475" y="1689460"/>
          <a:ext cx="4200159" cy="2301749"/>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Straight Connector 11"/>
          <p:cNvCxnSpPr/>
          <p:nvPr/>
        </p:nvCxnSpPr>
        <p:spPr>
          <a:xfrm>
            <a:off x="4478120" y="1689460"/>
            <a:ext cx="0" cy="2383204"/>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907171" y="4040760"/>
            <a:ext cx="6656158" cy="584776"/>
          </a:xfrm>
          <a:prstGeom prst="rect">
            <a:avLst/>
          </a:prstGeom>
          <a:noFill/>
        </p:spPr>
        <p:txBody>
          <a:bodyPr wrap="square" rtlCol="0">
            <a:spAutoFit/>
          </a:bodyPr>
          <a:lstStyle/>
          <a:p>
            <a:pPr algn="ctr"/>
            <a:r>
              <a:rPr lang="en-US" sz="1600" dirty="0" smtClean="0">
                <a:latin typeface="Open Sans Light"/>
                <a:cs typeface="Open Sans Light"/>
              </a:rPr>
              <a:t>Fewer members and non-members opened and clicked on emails compared to previous months</a:t>
            </a:r>
            <a:endParaRPr lang="en-US" sz="1600" dirty="0">
              <a:latin typeface="Open Sans Light"/>
              <a:cs typeface="Open Sans Light"/>
            </a:endParaRPr>
          </a:p>
        </p:txBody>
      </p:sp>
    </p:spTree>
    <p:extLst>
      <p:ext uri="{BB962C8B-B14F-4D97-AF65-F5344CB8AC3E}">
        <p14:creationId xmlns:p14="http://schemas.microsoft.com/office/powerpoint/2010/main" val="2874530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698751" y="4337708"/>
            <a:ext cx="2445248" cy="7535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0"/>
          </p:nvPr>
        </p:nvSpPr>
        <p:spPr/>
        <p:txBody>
          <a:bodyPr/>
          <a:lstStyle/>
          <a:p>
            <a:r>
              <a:rPr lang="en-US" dirty="0" smtClean="0"/>
              <a:t>Email performance: executive dashboard</a:t>
            </a:r>
            <a:endParaRPr lang="en-US" dirty="0"/>
          </a:p>
        </p:txBody>
      </p:sp>
      <p:sp>
        <p:nvSpPr>
          <p:cNvPr id="3" name="Slide Number Placeholder 2"/>
          <p:cNvSpPr>
            <a:spLocks noGrp="1"/>
          </p:cNvSpPr>
          <p:nvPr>
            <p:ph type="sldNum" sz="quarter" idx="12"/>
          </p:nvPr>
        </p:nvSpPr>
        <p:spPr/>
        <p:txBody>
          <a:bodyPr/>
          <a:lstStyle/>
          <a:p>
            <a:fld id="{E0A67975-8775-DF44-8226-965E8C4F303F}" type="slidenum">
              <a:rPr lang="en-US" smtClean="0"/>
              <a:pPr/>
              <a:t>29</a:t>
            </a:fld>
            <a:endParaRPr lang="en-US"/>
          </a:p>
        </p:txBody>
      </p:sp>
      <p:pic>
        <p:nvPicPr>
          <p:cNvPr id="17" name="Picture 16" descr="exec dash 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9510" y="398884"/>
            <a:ext cx="4827211" cy="4744616"/>
          </a:xfrm>
          <a:prstGeom prst="rect">
            <a:avLst/>
          </a:prstGeom>
        </p:spPr>
      </p:pic>
      <p:sp>
        <p:nvSpPr>
          <p:cNvPr id="2" name="TextBox 1"/>
          <p:cNvSpPr txBox="1"/>
          <p:nvPr/>
        </p:nvSpPr>
        <p:spPr>
          <a:xfrm>
            <a:off x="385547" y="608822"/>
            <a:ext cx="3202148" cy="4462760"/>
          </a:xfrm>
          <a:prstGeom prst="rect">
            <a:avLst/>
          </a:prstGeom>
          <a:noFill/>
        </p:spPr>
        <p:txBody>
          <a:bodyPr wrap="square" rtlCol="0">
            <a:spAutoFit/>
          </a:bodyPr>
          <a:lstStyle/>
          <a:p>
            <a:r>
              <a:rPr lang="en-US" sz="1600" dirty="0" smtClean="0">
                <a:latin typeface="Open Sans Light"/>
                <a:cs typeface="Open Sans Light"/>
              </a:rPr>
              <a:t>Observations:</a:t>
            </a:r>
          </a:p>
          <a:p>
            <a:endParaRPr lang="en-US" sz="1400" dirty="0" smtClean="0">
              <a:latin typeface="Open Sans Light"/>
              <a:cs typeface="Open Sans Light"/>
            </a:endParaRPr>
          </a:p>
          <a:p>
            <a:pPr marL="285750" indent="-285750">
              <a:buFont typeface="Arial"/>
              <a:buChar char="•"/>
            </a:pPr>
            <a:r>
              <a:rPr lang="en-US" sz="1600" dirty="0" smtClean="0">
                <a:latin typeface="Open Sans Light"/>
                <a:cs typeface="Open Sans Light"/>
              </a:rPr>
              <a:t>YTD comparison shows drop in Solo volume impacting key program KPI’s</a:t>
            </a:r>
          </a:p>
          <a:p>
            <a:pPr marL="285750" indent="-285750">
              <a:buFont typeface="Arial"/>
              <a:buChar char="•"/>
            </a:pPr>
            <a:endParaRPr lang="en-US" sz="1000" dirty="0" smtClean="0">
              <a:latin typeface="Open Sans Light"/>
              <a:cs typeface="Open Sans Light"/>
            </a:endParaRPr>
          </a:p>
          <a:p>
            <a:pPr marL="285750" indent="-285750">
              <a:buFont typeface="Arial"/>
              <a:buChar char="•"/>
            </a:pPr>
            <a:r>
              <a:rPr lang="en-US" sz="1600" dirty="0" smtClean="0">
                <a:latin typeface="Open Sans Light"/>
                <a:cs typeface="Open Sans Light"/>
              </a:rPr>
              <a:t>eNews higher than avg. Open rates but CTO% declines resulting from fewer clicks and lack of MVP lift on overall campaign KPI’s</a:t>
            </a:r>
          </a:p>
          <a:p>
            <a:pPr marL="285750" indent="-285750">
              <a:buFont typeface="Arial"/>
              <a:buChar char="•"/>
            </a:pPr>
            <a:endParaRPr lang="en-US" sz="1000" dirty="0" smtClean="0">
              <a:latin typeface="Open Sans Light"/>
              <a:cs typeface="Open Sans Light"/>
            </a:endParaRPr>
          </a:p>
          <a:p>
            <a:pPr marL="285750" indent="-285750">
              <a:buFont typeface="Arial"/>
              <a:buChar char="•"/>
            </a:pPr>
            <a:r>
              <a:rPr lang="en-US" sz="1600" dirty="0" smtClean="0">
                <a:latin typeface="Open Sans Light"/>
                <a:cs typeface="Open Sans Light"/>
              </a:rPr>
              <a:t>Low performing offers contribute to Hotel Specials declines</a:t>
            </a:r>
          </a:p>
          <a:p>
            <a:pPr marL="285750" indent="-285750">
              <a:buFont typeface="Arial"/>
              <a:buChar char="•"/>
            </a:pPr>
            <a:endParaRPr lang="en-US" sz="1000" dirty="0" smtClean="0">
              <a:latin typeface="Open Sans Light"/>
              <a:cs typeface="Open Sans Light"/>
            </a:endParaRPr>
          </a:p>
          <a:p>
            <a:pPr marL="285750" indent="-285750">
              <a:buFont typeface="Arial"/>
              <a:buChar char="•"/>
            </a:pPr>
            <a:r>
              <a:rPr lang="en-US" sz="1600" dirty="0" smtClean="0">
                <a:latin typeface="Open Sans Light"/>
                <a:cs typeface="Open Sans Light"/>
              </a:rPr>
              <a:t>Lifecycle declines are being addressed with 2.0 Retrofit efforts </a:t>
            </a:r>
            <a:endParaRPr lang="en-US" sz="1600" dirty="0">
              <a:latin typeface="Open Sans Light"/>
              <a:cs typeface="Open Sans Light"/>
            </a:endParaRPr>
          </a:p>
        </p:txBody>
      </p:sp>
    </p:spTree>
    <p:extLst>
      <p:ext uri="{BB962C8B-B14F-4D97-AF65-F5344CB8AC3E}">
        <p14:creationId xmlns:p14="http://schemas.microsoft.com/office/powerpoint/2010/main" val="312919412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mtClean="0"/>
              <a:t>Q2 Engagement </a:t>
            </a:r>
          </a:p>
          <a:p>
            <a:r>
              <a:rPr lang="en-US" smtClean="0"/>
              <a:t>Performance</a:t>
            </a:r>
            <a:endParaRPr lang="en-US" dirty="0"/>
          </a:p>
        </p:txBody>
      </p:sp>
    </p:spTree>
    <p:extLst>
      <p:ext uri="{BB962C8B-B14F-4D97-AF65-F5344CB8AC3E}">
        <p14:creationId xmlns:p14="http://schemas.microsoft.com/office/powerpoint/2010/main" val="245086449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653237" y="4610077"/>
            <a:ext cx="1490763" cy="50980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100">
              <a:solidFill>
                <a:prstClr val="white"/>
              </a:solidFill>
            </a:endParaRPr>
          </a:p>
        </p:txBody>
      </p:sp>
      <p:sp>
        <p:nvSpPr>
          <p:cNvPr id="2" name="Text Placeholder 1"/>
          <p:cNvSpPr>
            <a:spLocks noGrp="1"/>
          </p:cNvSpPr>
          <p:nvPr>
            <p:ph type="body" sz="quarter" idx="10"/>
          </p:nvPr>
        </p:nvSpPr>
        <p:spPr/>
        <p:txBody>
          <a:bodyPr/>
          <a:lstStyle/>
          <a:p>
            <a:r>
              <a:rPr lang="en-US" dirty="0" smtClean="0"/>
              <a:t>Hotel specials ‘see all’ link analysis</a:t>
            </a:r>
            <a:endParaRPr lang="en-US" dirty="0"/>
          </a:p>
        </p:txBody>
      </p:sp>
      <p:sp>
        <p:nvSpPr>
          <p:cNvPr id="3" name="Slide Number Placeholder 2"/>
          <p:cNvSpPr>
            <a:spLocks noGrp="1"/>
          </p:cNvSpPr>
          <p:nvPr>
            <p:ph type="sldNum" sz="quarter" idx="12"/>
          </p:nvPr>
        </p:nvSpPr>
        <p:spPr/>
        <p:txBody>
          <a:bodyPr/>
          <a:lstStyle/>
          <a:p>
            <a:fld id="{E0A67975-8775-DF44-8226-965E8C4F303F}" type="slidenum">
              <a:rPr lang="en-US" smtClean="0"/>
              <a:pPr/>
              <a:t>30</a:t>
            </a:fld>
            <a:endParaRPr lang="en-US"/>
          </a:p>
        </p:txBody>
      </p:sp>
      <p:sp>
        <p:nvSpPr>
          <p:cNvPr id="6" name="Rectangle 5"/>
          <p:cNvSpPr/>
          <p:nvPr/>
        </p:nvSpPr>
        <p:spPr>
          <a:xfrm>
            <a:off x="385547" y="605432"/>
            <a:ext cx="8549871" cy="1107996"/>
          </a:xfrm>
          <a:prstGeom prst="rect">
            <a:avLst/>
          </a:prstGeom>
        </p:spPr>
        <p:txBody>
          <a:bodyPr wrap="square">
            <a:spAutoFit/>
          </a:bodyPr>
          <a:lstStyle/>
          <a:p>
            <a:r>
              <a:rPr lang="en-US" sz="1200" dirty="0" smtClean="0"/>
              <a:t>Top offer </a:t>
            </a:r>
            <a:r>
              <a:rPr lang="en-US" sz="1200" dirty="0"/>
              <a:t>section </a:t>
            </a:r>
            <a:r>
              <a:rPr lang="en-US" sz="1200" dirty="0" smtClean="0"/>
              <a:t>(just </a:t>
            </a:r>
            <a:r>
              <a:rPr lang="en-US" sz="1200" dirty="0"/>
              <a:t>headline, image, and </a:t>
            </a:r>
            <a:r>
              <a:rPr lang="en-US" sz="1200" dirty="0" smtClean="0"/>
              <a:t>CTA) shows double </a:t>
            </a:r>
            <a:r>
              <a:rPr lang="en-US" sz="1200" dirty="0"/>
              <a:t>digit increases YoY (see </a:t>
            </a:r>
            <a:r>
              <a:rPr lang="en-US" sz="1200" b="1" dirty="0"/>
              <a:t>blue</a:t>
            </a:r>
            <a:r>
              <a:rPr lang="en-US" sz="1200" dirty="0"/>
              <a:t> font</a:t>
            </a:r>
            <a:r>
              <a:rPr lang="en-US" sz="1200" dirty="0" smtClean="0"/>
              <a:t>)</a:t>
            </a:r>
            <a:r>
              <a:rPr lang="en-US" sz="1200" dirty="0"/>
              <a:t>;</a:t>
            </a:r>
            <a:r>
              <a:rPr lang="en-US" sz="1200" dirty="0" smtClean="0"/>
              <a:t> content links </a:t>
            </a:r>
            <a:r>
              <a:rPr lang="en-US" sz="1200" dirty="0"/>
              <a:t>directly to the generic landing </a:t>
            </a:r>
            <a:r>
              <a:rPr lang="en-US" sz="1200" dirty="0" smtClean="0"/>
              <a:t>page</a:t>
            </a:r>
            <a:endParaRPr lang="en-US" sz="1200" dirty="0"/>
          </a:p>
          <a:p>
            <a:r>
              <a:rPr lang="en-US" sz="1200" dirty="0"/>
              <a:t>S</a:t>
            </a:r>
            <a:r>
              <a:rPr lang="en-US" sz="1200" dirty="0" smtClean="0"/>
              <a:t>imilar </a:t>
            </a:r>
            <a:r>
              <a:rPr lang="en-US" sz="1200" dirty="0"/>
              <a:t>increases when including the ’See All’ links from other sections (see </a:t>
            </a:r>
            <a:r>
              <a:rPr lang="en-US" sz="1200" b="1" dirty="0"/>
              <a:t>purple</a:t>
            </a:r>
            <a:r>
              <a:rPr lang="en-US" sz="1200" dirty="0"/>
              <a:t> font</a:t>
            </a:r>
            <a:r>
              <a:rPr lang="en-US" sz="1200" dirty="0" smtClean="0"/>
              <a:t>); those that actually click are looking for deals and have a higher likelihood of booking.</a:t>
            </a:r>
          </a:p>
          <a:p>
            <a:endParaRPr lang="en-US" sz="500" u="sng" dirty="0" smtClean="0"/>
          </a:p>
          <a:p>
            <a:r>
              <a:rPr lang="en-US" sz="1200" u="sng" dirty="0" smtClean="0"/>
              <a:t>Report </a:t>
            </a:r>
            <a:r>
              <a:rPr lang="en-US" sz="1200" u="sng" dirty="0"/>
              <a:t>Data (used EIR data)</a:t>
            </a:r>
            <a:r>
              <a:rPr lang="en-US" sz="1200" u="sng" dirty="0" smtClean="0"/>
              <a:t>:</a:t>
            </a:r>
            <a:endParaRPr lang="en-US" sz="1200" u="sng" dirty="0"/>
          </a:p>
        </p:txBody>
      </p:sp>
      <p:pic>
        <p:nvPicPr>
          <p:cNvPr id="7" name="Picture 6" descr="H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47" y="1848202"/>
            <a:ext cx="8498456" cy="3095592"/>
          </a:xfrm>
          <a:prstGeom prst="rect">
            <a:avLst/>
          </a:prstGeom>
        </p:spPr>
      </p:pic>
    </p:spTree>
    <p:extLst>
      <p:ext uri="{BB962C8B-B14F-4D97-AF65-F5344CB8AC3E}">
        <p14:creationId xmlns:p14="http://schemas.microsoft.com/office/powerpoint/2010/main" val="192105621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2017 </a:t>
            </a:r>
            <a:r>
              <a:rPr lang="en-US" dirty="0"/>
              <a:t>MR Campaign Reviews</a:t>
            </a:r>
          </a:p>
        </p:txBody>
      </p:sp>
      <p:sp>
        <p:nvSpPr>
          <p:cNvPr id="3" name="Slide Number Placeholder 2"/>
          <p:cNvSpPr>
            <a:spLocks noGrp="1"/>
          </p:cNvSpPr>
          <p:nvPr>
            <p:ph type="sldNum" sz="quarter" idx="12"/>
          </p:nvPr>
        </p:nvSpPr>
        <p:spPr/>
        <p:txBody>
          <a:bodyPr/>
          <a:lstStyle/>
          <a:p>
            <a:fld id="{E0A67975-8775-DF44-8226-965E8C4F303F}" type="slidenum">
              <a:rPr lang="en-US"/>
              <a:pPr/>
              <a:t>31</a:t>
            </a:fld>
            <a:endParaRPr lang="en-US"/>
          </a:p>
        </p:txBody>
      </p:sp>
      <p:sp>
        <p:nvSpPr>
          <p:cNvPr id="4" name="Text Placeholder 3"/>
          <p:cNvSpPr>
            <a:spLocks noGrp="1"/>
          </p:cNvSpPr>
          <p:nvPr>
            <p:ph type="body" sz="quarter" idx="13"/>
          </p:nvPr>
        </p:nvSpPr>
        <p:spPr/>
        <p:txBody>
          <a:bodyPr>
            <a:normAutofit/>
          </a:bodyPr>
          <a:lstStyle/>
          <a:p>
            <a:r>
              <a:rPr lang="en-US" sz="2600" dirty="0" smtClean="0"/>
              <a:t>MRCC results against forecast (email)</a:t>
            </a:r>
            <a:endParaRPr lang="en-US" sz="2600" dirty="0"/>
          </a:p>
        </p:txBody>
      </p:sp>
      <p:pic>
        <p:nvPicPr>
          <p:cNvPr id="8"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6537" y="3321424"/>
            <a:ext cx="2600325" cy="1428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1675" y="1145966"/>
            <a:ext cx="4210050" cy="2008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513151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653237" y="4610077"/>
            <a:ext cx="1490763" cy="50980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100">
              <a:solidFill>
                <a:prstClr val="white"/>
              </a:solidFill>
            </a:endParaRPr>
          </a:p>
        </p:txBody>
      </p:sp>
      <p:sp>
        <p:nvSpPr>
          <p:cNvPr id="2" name="Text Placeholder 1"/>
          <p:cNvSpPr>
            <a:spLocks noGrp="1"/>
          </p:cNvSpPr>
          <p:nvPr>
            <p:ph type="body" sz="quarter" idx="10"/>
          </p:nvPr>
        </p:nvSpPr>
        <p:spPr/>
        <p:txBody>
          <a:bodyPr/>
          <a:lstStyle/>
          <a:p>
            <a:r>
              <a:rPr lang="en-US" dirty="0" smtClean="0"/>
              <a:t>Abandoned search section analysis</a:t>
            </a:r>
            <a:endParaRPr lang="en-US" dirty="0"/>
          </a:p>
        </p:txBody>
      </p:sp>
      <p:sp>
        <p:nvSpPr>
          <p:cNvPr id="3" name="Slide Number Placeholder 2"/>
          <p:cNvSpPr>
            <a:spLocks noGrp="1"/>
          </p:cNvSpPr>
          <p:nvPr>
            <p:ph type="sldNum" sz="quarter" idx="12"/>
          </p:nvPr>
        </p:nvSpPr>
        <p:spPr/>
        <p:txBody>
          <a:bodyPr/>
          <a:lstStyle/>
          <a:p>
            <a:fld id="{E0A67975-8775-DF44-8226-965E8C4F303F}" type="slidenum">
              <a:rPr lang="en-US" smtClean="0"/>
              <a:pPr/>
              <a:t>32</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165507470"/>
              </p:ext>
            </p:extLst>
          </p:nvPr>
        </p:nvGraphicFramePr>
        <p:xfrm>
          <a:off x="310833" y="470707"/>
          <a:ext cx="8667759" cy="4582878"/>
        </p:xfrm>
        <a:graphic>
          <a:graphicData uri="http://schemas.openxmlformats.org/drawingml/2006/table">
            <a:tbl>
              <a:tblPr/>
              <a:tblGrid>
                <a:gridCol w="1204383"/>
                <a:gridCol w="3518313"/>
                <a:gridCol w="1033682"/>
                <a:gridCol w="322433"/>
                <a:gridCol w="1043166"/>
                <a:gridCol w="322433"/>
                <a:gridCol w="844016"/>
                <a:gridCol w="379333"/>
              </a:tblGrid>
              <a:tr h="129011">
                <a:tc>
                  <a:txBody>
                    <a:bodyPr/>
                    <a:lstStyle/>
                    <a:p>
                      <a:pPr algn="l" fontAlgn="b"/>
                      <a:r>
                        <a:rPr lang="sk-SK" sz="800" b="0" i="0" u="none" strike="noStrike">
                          <a:solidFill>
                            <a:srgbClr val="000000"/>
                          </a:solidFill>
                          <a:effectLst/>
                          <a:latin typeface="Calibri"/>
                        </a:rPr>
                        <a:t> </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800" b="0" i="0" u="none" strike="noStrike">
                          <a:solidFill>
                            <a:srgbClr val="000000"/>
                          </a:solidFill>
                          <a:effectLst/>
                          <a:latin typeface="Calibri"/>
                        </a:rPr>
                        <a:t> </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6">
                  <a:txBody>
                    <a:bodyPr/>
                    <a:lstStyle/>
                    <a:p>
                      <a:pPr algn="ctr" fontAlgn="ctr"/>
                      <a:r>
                        <a:rPr lang="en-US" sz="800" b="1" i="0" u="none" strike="noStrike">
                          <a:solidFill>
                            <a:srgbClr val="000000"/>
                          </a:solidFill>
                          <a:effectLst/>
                          <a:latin typeface="Arial"/>
                        </a:rPr>
                        <a:t>TOTAL CLICKS</a:t>
                      </a:r>
                    </a:p>
                  </a:txBody>
                  <a:tcPr marL="6162" marR="6162" marT="6162"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66527">
                <a:tc>
                  <a:txBody>
                    <a:bodyPr/>
                    <a:lstStyle/>
                    <a:p>
                      <a:pPr algn="l" fontAlgn="b"/>
                      <a:r>
                        <a:rPr lang="sk-SK" sz="800" b="0" i="0" u="none" strike="noStrike">
                          <a:solidFill>
                            <a:srgbClr val="000000"/>
                          </a:solidFill>
                          <a:effectLst/>
                          <a:latin typeface="Calibri"/>
                        </a:rPr>
                        <a:t> </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Section Nm (group)</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Arial"/>
                        </a:rPr>
                        <a:t>May1-Jun27 </a:t>
                      </a:r>
                      <a:br>
                        <a:rPr lang="en-US" sz="800" b="0" i="0" u="none" strike="noStrike">
                          <a:solidFill>
                            <a:srgbClr val="000000"/>
                          </a:solidFill>
                          <a:effectLst/>
                          <a:latin typeface="Arial"/>
                        </a:rPr>
                      </a:br>
                      <a:r>
                        <a:rPr lang="en-US" sz="800" b="0" i="0" u="none" strike="noStrike">
                          <a:solidFill>
                            <a:srgbClr val="000000"/>
                          </a:solidFill>
                          <a:effectLst/>
                          <a:latin typeface="Arial"/>
                        </a:rPr>
                        <a:t>Avg / Month</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of Total</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is-IS" sz="800" b="0" i="0" u="none" strike="noStrike">
                          <a:solidFill>
                            <a:srgbClr val="000000"/>
                          </a:solidFill>
                          <a:effectLst/>
                          <a:latin typeface="Arial"/>
                        </a:rPr>
                        <a:t>Jun28-Jul30 2017</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of Total</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800" b="0" i="0" u="none" strike="noStrike">
                          <a:solidFill>
                            <a:srgbClr val="000000"/>
                          </a:solidFill>
                          <a:effectLst/>
                          <a:latin typeface="Arial"/>
                        </a:rPr>
                        <a:t>% Change</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a:endParaRPr>
                    </a:p>
                  </a:txBody>
                  <a:tcPr marL="6162" marR="6162" marT="6162" marB="0" anchor="b">
                    <a:lnL w="6350" cap="flat" cmpd="sng" algn="ctr">
                      <a:solidFill>
                        <a:srgbClr val="000000"/>
                      </a:solidFill>
                      <a:prstDash val="solid"/>
                      <a:round/>
                      <a:headEnd type="none" w="med" len="med"/>
                      <a:tailEnd type="none" w="med" len="med"/>
                    </a:lnL>
                    <a:lnR>
                      <a:noFill/>
                    </a:lnR>
                    <a:lnT>
                      <a:noFill/>
                    </a:lnT>
                    <a:lnB>
                      <a:noFill/>
                    </a:lnB>
                  </a:tcPr>
                </a:tc>
              </a:tr>
              <a:tr h="129011">
                <a:tc rowSpan="6">
                  <a:txBody>
                    <a:bodyPr/>
                    <a:lstStyle/>
                    <a:p>
                      <a:pPr algn="l" fontAlgn="t"/>
                      <a:r>
                        <a:rPr lang="en-US" sz="800" b="1" i="0" u="none" strike="noStrike">
                          <a:solidFill>
                            <a:srgbClr val="000000"/>
                          </a:solidFill>
                          <a:effectLst/>
                          <a:latin typeface="Arial"/>
                        </a:rPr>
                        <a:t>Clicks</a:t>
                      </a:r>
                    </a:p>
                  </a:txBody>
                  <a:tcPr marL="6162" marR="6162" marT="616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effectLst/>
                          <a:latin typeface="Arial"/>
                        </a:rPr>
                        <a:t>ACCOUNT BOX PERSONALIZATION, HEADER, PRE-HEADER</a:t>
                      </a:r>
                    </a:p>
                  </a:txBody>
                  <a:tcPr marL="6162" marR="6162" marT="616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s-CZ" sz="800" b="0" i="0" u="none" strike="noStrike">
                          <a:solidFill>
                            <a:srgbClr val="000000"/>
                          </a:solidFill>
                          <a:effectLst/>
                          <a:latin typeface="Arial"/>
                        </a:rPr>
                        <a:t>5,222</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15%</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is-IS" sz="800" b="0" i="0" u="none" strike="noStrike">
                          <a:solidFill>
                            <a:srgbClr val="000000"/>
                          </a:solidFill>
                          <a:effectLst/>
                          <a:latin typeface="Arial"/>
                        </a:rPr>
                        <a:t>2,205</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6%</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mr-IN" sz="800" b="0" i="0" u="none" strike="noStrike">
                          <a:solidFill>
                            <a:srgbClr val="000000"/>
                          </a:solidFill>
                          <a:effectLst/>
                          <a:latin typeface="Arial"/>
                        </a:rPr>
                        <a:t>-58%</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a:endParaRPr>
                    </a:p>
                  </a:txBody>
                  <a:tcPr marL="6162" marR="6162" marT="6162" marB="0" anchor="b">
                    <a:lnL w="6350" cap="flat" cmpd="sng" algn="ctr">
                      <a:solidFill>
                        <a:srgbClr val="000000"/>
                      </a:solidFill>
                      <a:prstDash val="solid"/>
                      <a:round/>
                      <a:headEnd type="none" w="med" len="med"/>
                      <a:tailEnd type="none" w="med" len="med"/>
                    </a:lnL>
                    <a:lnR>
                      <a:noFill/>
                    </a:lnR>
                    <a:lnT>
                      <a:noFill/>
                    </a:lnT>
                    <a:lnB>
                      <a:noFill/>
                    </a:lnB>
                  </a:tcPr>
                </a:tc>
              </a:tr>
              <a:tr h="129011">
                <a:tc vMerge="1">
                  <a:txBody>
                    <a:bodyPr/>
                    <a:lstStyle/>
                    <a:p>
                      <a:endParaRPr lang="en-US"/>
                    </a:p>
                  </a:txBody>
                  <a:tcPr/>
                </a:tc>
                <a:tc>
                  <a:txBody>
                    <a:bodyPr/>
                    <a:lstStyle/>
                    <a:p>
                      <a:pPr algn="l" fontAlgn="t"/>
                      <a:r>
                        <a:rPr lang="en-US" sz="800" b="0" i="0" u="none" strike="noStrike">
                          <a:solidFill>
                            <a:srgbClr val="000000"/>
                          </a:solidFill>
                          <a:effectLst/>
                          <a:latin typeface="Arial"/>
                        </a:rPr>
                        <a:t>BODY CTA, TOP IMAGE, TOP OFFERS</a:t>
                      </a:r>
                    </a:p>
                  </a:txBody>
                  <a:tcPr marL="6162" marR="6162" marT="616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s-CZ" sz="800" b="0" i="0" u="none" strike="noStrike">
                          <a:solidFill>
                            <a:srgbClr val="000000"/>
                          </a:solidFill>
                          <a:effectLst/>
                          <a:latin typeface="Arial"/>
                        </a:rPr>
                        <a:t>13,891</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40%</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is-IS" sz="800" b="0" i="0" u="none" strike="noStrike">
                          <a:solidFill>
                            <a:srgbClr val="000000"/>
                          </a:solidFill>
                          <a:effectLst/>
                          <a:latin typeface="Arial"/>
                        </a:rPr>
                        <a:t>20,106</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57%</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mr-IN" sz="800" b="0" i="0" u="none" strike="noStrike">
                          <a:solidFill>
                            <a:srgbClr val="000000"/>
                          </a:solidFill>
                          <a:effectLst/>
                          <a:latin typeface="Arial"/>
                        </a:rPr>
                        <a:t>45%</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800" b="0" i="0" u="none" strike="noStrike">
                        <a:solidFill>
                          <a:srgbClr val="000000"/>
                        </a:solidFill>
                        <a:effectLst/>
                        <a:latin typeface="Calibri"/>
                      </a:endParaRPr>
                    </a:p>
                  </a:txBody>
                  <a:tcPr marL="6162" marR="6162" marT="6162" marB="0" anchor="b">
                    <a:lnL w="6350" cap="flat" cmpd="sng" algn="ctr">
                      <a:solidFill>
                        <a:srgbClr val="000000"/>
                      </a:solidFill>
                      <a:prstDash val="solid"/>
                      <a:round/>
                      <a:headEnd type="none" w="med" len="med"/>
                      <a:tailEnd type="none" w="med" len="med"/>
                    </a:lnL>
                    <a:lnR>
                      <a:noFill/>
                    </a:lnR>
                    <a:lnT>
                      <a:noFill/>
                    </a:lnT>
                    <a:lnB>
                      <a:noFill/>
                    </a:lnB>
                  </a:tcPr>
                </a:tc>
              </a:tr>
              <a:tr h="129011">
                <a:tc vMerge="1">
                  <a:txBody>
                    <a:bodyPr/>
                    <a:lstStyle/>
                    <a:p>
                      <a:endParaRPr lang="en-US"/>
                    </a:p>
                  </a:txBody>
                  <a:tcPr/>
                </a:tc>
                <a:tc>
                  <a:txBody>
                    <a:bodyPr/>
                    <a:lstStyle/>
                    <a:p>
                      <a:pPr algn="l" fontAlgn="t"/>
                      <a:r>
                        <a:rPr lang="en-US" sz="800" b="0" i="0" u="none" strike="noStrike">
                          <a:solidFill>
                            <a:srgbClr val="000000"/>
                          </a:solidFill>
                          <a:effectLst/>
                          <a:latin typeface="Arial"/>
                        </a:rPr>
                        <a:t>PERSONALIZED DEALS</a:t>
                      </a:r>
                    </a:p>
                  </a:txBody>
                  <a:tcPr marL="6162" marR="6162" marT="616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i-FI" sz="800" b="0" i="0" u="none" strike="noStrike">
                          <a:solidFill>
                            <a:srgbClr val="000000"/>
                          </a:solidFill>
                          <a:effectLst/>
                          <a:latin typeface="Arial"/>
                        </a:rPr>
                        <a:t>11,876</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34%</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s-CZ" sz="800" b="0" i="0" u="none" strike="noStrike">
                          <a:solidFill>
                            <a:srgbClr val="000000"/>
                          </a:solidFill>
                          <a:effectLst/>
                          <a:latin typeface="Arial"/>
                        </a:rPr>
                        <a:t>11,485</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32%</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mr-IN" sz="800" b="0" i="0" u="none" strike="noStrike">
                          <a:solidFill>
                            <a:srgbClr val="000000"/>
                          </a:solidFill>
                          <a:effectLst/>
                          <a:latin typeface="Arial"/>
                        </a:rPr>
                        <a:t>-3%</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a:endParaRPr>
                    </a:p>
                  </a:txBody>
                  <a:tcPr marL="6162" marR="6162" marT="6162" marB="0" anchor="b">
                    <a:lnL w="6350" cap="flat" cmpd="sng" algn="ctr">
                      <a:solidFill>
                        <a:srgbClr val="000000"/>
                      </a:solidFill>
                      <a:prstDash val="solid"/>
                      <a:round/>
                      <a:headEnd type="none" w="med" len="med"/>
                      <a:tailEnd type="none" w="med" len="med"/>
                    </a:lnL>
                    <a:lnR>
                      <a:noFill/>
                    </a:lnR>
                    <a:lnT>
                      <a:noFill/>
                    </a:lnT>
                    <a:lnB>
                      <a:noFill/>
                    </a:lnB>
                  </a:tcPr>
                </a:tc>
              </a:tr>
              <a:tr h="129011">
                <a:tc vMerge="1">
                  <a:txBody>
                    <a:bodyPr/>
                    <a:lstStyle/>
                    <a:p>
                      <a:endParaRPr lang="en-US"/>
                    </a:p>
                  </a:txBody>
                  <a:tcPr/>
                </a:tc>
                <a:tc>
                  <a:txBody>
                    <a:bodyPr/>
                    <a:lstStyle/>
                    <a:p>
                      <a:pPr algn="l" fontAlgn="t"/>
                      <a:r>
                        <a:rPr lang="en-US" sz="800" b="0" i="0" u="none" strike="noStrike">
                          <a:solidFill>
                            <a:srgbClr val="000000"/>
                          </a:solidFill>
                          <a:effectLst/>
                          <a:latin typeface="Arial"/>
                        </a:rPr>
                        <a:t>SEARCH</a:t>
                      </a:r>
                    </a:p>
                  </a:txBody>
                  <a:tcPr marL="6162" marR="6162" marT="616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i-FI" sz="800" b="0" i="0" u="none" strike="noStrike">
                          <a:solidFill>
                            <a:srgbClr val="000000"/>
                          </a:solidFill>
                          <a:effectLst/>
                          <a:latin typeface="Arial"/>
                        </a:rPr>
                        <a:t>2,910</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8%</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0" i="0" u="none" strike="noStrike">
                          <a:solidFill>
                            <a:srgbClr val="000000"/>
                          </a:solidFill>
                          <a:effectLst/>
                          <a:latin typeface="Arial"/>
                        </a:rPr>
                        <a:t>415</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1%</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mr-IN" sz="800" b="0" i="0" u="none" strike="noStrike">
                          <a:solidFill>
                            <a:srgbClr val="000000"/>
                          </a:solidFill>
                          <a:effectLst/>
                          <a:latin typeface="Arial"/>
                        </a:rPr>
                        <a:t>-86%</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a:endParaRPr>
                    </a:p>
                  </a:txBody>
                  <a:tcPr marL="6162" marR="6162" marT="6162" marB="0" anchor="b">
                    <a:lnL w="6350" cap="flat" cmpd="sng" algn="ctr">
                      <a:solidFill>
                        <a:srgbClr val="000000"/>
                      </a:solidFill>
                      <a:prstDash val="solid"/>
                      <a:round/>
                      <a:headEnd type="none" w="med" len="med"/>
                      <a:tailEnd type="none" w="med" len="med"/>
                    </a:lnL>
                    <a:lnR>
                      <a:noFill/>
                    </a:lnR>
                    <a:lnT>
                      <a:noFill/>
                    </a:lnT>
                    <a:lnB>
                      <a:noFill/>
                    </a:lnB>
                  </a:tcPr>
                </a:tc>
              </a:tr>
              <a:tr h="129011">
                <a:tc vMerge="1">
                  <a:txBody>
                    <a:bodyPr/>
                    <a:lstStyle/>
                    <a:p>
                      <a:endParaRPr lang="en-US"/>
                    </a:p>
                  </a:txBody>
                  <a:tcPr/>
                </a:tc>
                <a:tc>
                  <a:txBody>
                    <a:bodyPr/>
                    <a:lstStyle/>
                    <a:p>
                      <a:pPr algn="l" fontAlgn="t"/>
                      <a:r>
                        <a:rPr lang="en-US" sz="800" b="0" i="0" u="none" strike="noStrike">
                          <a:solidFill>
                            <a:srgbClr val="000000"/>
                          </a:solidFill>
                          <a:effectLst/>
                          <a:latin typeface="Arial"/>
                        </a:rPr>
                        <a:t>BOTTOM OFFERS</a:t>
                      </a:r>
                    </a:p>
                  </a:txBody>
                  <a:tcPr marL="6162" marR="6162" marT="616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is-IS" sz="800" b="0" i="0" u="none" strike="noStrike">
                          <a:solidFill>
                            <a:srgbClr val="000000"/>
                          </a:solidFill>
                          <a:effectLst/>
                          <a:latin typeface="Arial"/>
                        </a:rPr>
                        <a:t>329</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1%</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0" i="0" u="none" strike="noStrike">
                          <a:solidFill>
                            <a:srgbClr val="000000"/>
                          </a:solidFill>
                          <a:effectLst/>
                          <a:latin typeface="Arial"/>
                        </a:rPr>
                        <a:t>845</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2%</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mr-IN" sz="800" b="0" i="0" u="none" strike="noStrike">
                          <a:solidFill>
                            <a:srgbClr val="000000"/>
                          </a:solidFill>
                          <a:effectLst/>
                          <a:latin typeface="Arial"/>
                        </a:rPr>
                        <a:t>157%</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800" b="0" i="0" u="none" strike="noStrike">
                        <a:solidFill>
                          <a:srgbClr val="000000"/>
                        </a:solidFill>
                        <a:effectLst/>
                        <a:latin typeface="Calibri"/>
                      </a:endParaRPr>
                    </a:p>
                  </a:txBody>
                  <a:tcPr marL="6162" marR="6162" marT="6162" marB="0" anchor="b">
                    <a:lnL w="6350" cap="flat" cmpd="sng" algn="ctr">
                      <a:solidFill>
                        <a:srgbClr val="000000"/>
                      </a:solidFill>
                      <a:prstDash val="solid"/>
                      <a:round/>
                      <a:headEnd type="none" w="med" len="med"/>
                      <a:tailEnd type="none" w="med" len="med"/>
                    </a:lnL>
                    <a:lnR>
                      <a:noFill/>
                    </a:lnR>
                    <a:lnT>
                      <a:noFill/>
                    </a:lnT>
                    <a:lnB>
                      <a:noFill/>
                    </a:lnB>
                  </a:tcPr>
                </a:tc>
              </a:tr>
              <a:tr h="129011">
                <a:tc vMerge="1">
                  <a:txBody>
                    <a:bodyPr/>
                    <a:lstStyle/>
                    <a:p>
                      <a:endParaRPr lang="en-US"/>
                    </a:p>
                  </a:txBody>
                  <a:tcPr/>
                </a:tc>
                <a:tc>
                  <a:txBody>
                    <a:bodyPr/>
                    <a:lstStyle/>
                    <a:p>
                      <a:pPr algn="l" fontAlgn="t"/>
                      <a:r>
                        <a:rPr lang="en-US" sz="800" b="0" i="0" u="none" strike="noStrike">
                          <a:solidFill>
                            <a:srgbClr val="000000"/>
                          </a:solidFill>
                          <a:effectLst/>
                          <a:latin typeface="Arial"/>
                        </a:rPr>
                        <a:t>FOOTER &amp; OPTOUT</a:t>
                      </a:r>
                    </a:p>
                  </a:txBody>
                  <a:tcPr marL="6162" marR="6162" marT="616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i-FI" sz="800" b="0" i="0" u="none" strike="noStrike">
                          <a:solidFill>
                            <a:srgbClr val="000000"/>
                          </a:solidFill>
                          <a:effectLst/>
                          <a:latin typeface="Arial"/>
                        </a:rPr>
                        <a:t>318</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1%</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0" i="0" u="none" strike="noStrike">
                          <a:solidFill>
                            <a:srgbClr val="000000"/>
                          </a:solidFill>
                          <a:effectLst/>
                          <a:latin typeface="Arial"/>
                        </a:rPr>
                        <a:t>447</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1%</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mr-IN" sz="800" b="0" i="0" u="none" strike="noStrike">
                          <a:solidFill>
                            <a:srgbClr val="000000"/>
                          </a:solidFill>
                          <a:effectLst/>
                          <a:latin typeface="Arial"/>
                        </a:rPr>
                        <a:t>41%</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a:endParaRPr>
                    </a:p>
                  </a:txBody>
                  <a:tcPr marL="6162" marR="6162" marT="6162" marB="0" anchor="b">
                    <a:lnL w="6350" cap="flat" cmpd="sng" algn="ctr">
                      <a:solidFill>
                        <a:srgbClr val="000000"/>
                      </a:solidFill>
                      <a:prstDash val="solid"/>
                      <a:round/>
                      <a:headEnd type="none" w="med" len="med"/>
                      <a:tailEnd type="none" w="med" len="med"/>
                    </a:lnL>
                    <a:lnR>
                      <a:noFill/>
                    </a:lnR>
                    <a:lnT>
                      <a:noFill/>
                    </a:lnT>
                    <a:lnB>
                      <a:noFill/>
                    </a:lnB>
                  </a:tcPr>
                </a:tc>
              </a:tr>
              <a:tr h="129011">
                <a:tc>
                  <a:txBody>
                    <a:bodyPr/>
                    <a:lstStyle/>
                    <a:p>
                      <a:pPr algn="l" fontAlgn="b"/>
                      <a:r>
                        <a:rPr lang="sk-SK" sz="800" b="0" i="0" u="none" strike="noStrike">
                          <a:solidFill>
                            <a:srgbClr val="000000"/>
                          </a:solidFill>
                          <a:effectLst/>
                          <a:latin typeface="Calibri"/>
                        </a:rPr>
                        <a:t> </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sk-SK" sz="800" b="0" i="0" u="none" strike="noStrike">
                          <a:solidFill>
                            <a:srgbClr val="000000"/>
                          </a:solidFill>
                          <a:effectLst/>
                          <a:latin typeface="Arial"/>
                        </a:rPr>
                        <a:t> </a:t>
                      </a:r>
                    </a:p>
                  </a:txBody>
                  <a:tcPr marL="6162" marR="6162" marT="616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800" b="0" i="0" u="none" strike="noStrike">
                          <a:solidFill>
                            <a:srgbClr val="000000"/>
                          </a:solidFill>
                          <a:effectLst/>
                          <a:latin typeface="Arial"/>
                        </a:rPr>
                        <a:t>34,545</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100%</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0" i="0" u="none" strike="noStrike">
                          <a:solidFill>
                            <a:srgbClr val="000000"/>
                          </a:solidFill>
                          <a:effectLst/>
                          <a:latin typeface="Arial"/>
                        </a:rPr>
                        <a:t>35,503</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100%</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mr-IN" sz="800" b="0" i="0" u="none" strike="noStrike">
                          <a:solidFill>
                            <a:srgbClr val="000000"/>
                          </a:solidFill>
                          <a:effectLst/>
                          <a:latin typeface="Arial"/>
                        </a:rPr>
                        <a:t>3%</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l" fontAlgn="b"/>
                      <a:endParaRPr lang="en-US" sz="800" b="0" i="0" u="none" strike="noStrike">
                        <a:solidFill>
                          <a:srgbClr val="000000"/>
                        </a:solidFill>
                        <a:effectLst/>
                        <a:latin typeface="Calibri"/>
                      </a:endParaRPr>
                    </a:p>
                  </a:txBody>
                  <a:tcPr marL="6162" marR="6162" marT="6162" marB="0" anchor="b">
                    <a:lnL w="6350" cap="flat" cmpd="sng" algn="ctr">
                      <a:solidFill>
                        <a:srgbClr val="000000"/>
                      </a:solidFill>
                      <a:prstDash val="solid"/>
                      <a:round/>
                      <a:headEnd type="none" w="med" len="med"/>
                      <a:tailEnd type="none" w="med" len="med"/>
                    </a:lnL>
                    <a:lnR>
                      <a:noFill/>
                    </a:lnR>
                    <a:lnT>
                      <a:noFill/>
                    </a:lnT>
                    <a:lnB>
                      <a:noFill/>
                    </a:lnB>
                  </a:tcPr>
                </a:tc>
              </a:tr>
              <a:tr h="129011">
                <a:tc>
                  <a:txBody>
                    <a:bodyPr/>
                    <a:lstStyle/>
                    <a:p>
                      <a:pPr algn="l" fontAlgn="b"/>
                      <a:endParaRPr lang="en-US" sz="800" b="0" i="0" u="none" strike="noStrike">
                        <a:solidFill>
                          <a:srgbClr val="000000"/>
                        </a:solidFill>
                        <a:effectLst/>
                        <a:latin typeface="Calibri"/>
                      </a:endParaRPr>
                    </a:p>
                  </a:txBody>
                  <a:tcPr marL="6162" marR="6162" marT="616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en-US" sz="800" b="0" i="0" u="none" strike="noStrike">
                        <a:solidFill>
                          <a:srgbClr val="000000"/>
                        </a:solidFill>
                        <a:effectLst/>
                        <a:latin typeface="Arial"/>
                      </a:endParaRPr>
                    </a:p>
                  </a:txBody>
                  <a:tcPr marL="6162" marR="6162" marT="6162"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800" b="0" i="0" u="none" strike="noStrike">
                        <a:solidFill>
                          <a:srgbClr val="000000"/>
                        </a:solidFill>
                        <a:effectLst/>
                        <a:latin typeface="Arial"/>
                      </a:endParaRPr>
                    </a:p>
                  </a:txBody>
                  <a:tcPr marL="6162" marR="6162" marT="616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Arial"/>
                      </a:endParaRPr>
                    </a:p>
                  </a:txBody>
                  <a:tcPr marL="6162" marR="6162" marT="616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Arial"/>
                      </a:endParaRPr>
                    </a:p>
                  </a:txBody>
                  <a:tcPr marL="6162" marR="6162" marT="616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Arial"/>
                      </a:endParaRPr>
                    </a:p>
                  </a:txBody>
                  <a:tcPr marL="6162" marR="6162" marT="616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Arial"/>
                      </a:endParaRPr>
                    </a:p>
                  </a:txBody>
                  <a:tcPr marL="6162" marR="6162" marT="616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a:endParaRPr>
                    </a:p>
                  </a:txBody>
                  <a:tcPr marL="6162" marR="6162" marT="6162" marB="0" anchor="b">
                    <a:lnL>
                      <a:noFill/>
                    </a:lnL>
                    <a:lnR>
                      <a:noFill/>
                    </a:lnR>
                    <a:lnT>
                      <a:noFill/>
                    </a:lnT>
                    <a:lnB>
                      <a:noFill/>
                    </a:lnB>
                  </a:tcPr>
                </a:tc>
              </a:tr>
              <a:tr h="129011">
                <a:tc>
                  <a:txBody>
                    <a:bodyPr/>
                    <a:lstStyle/>
                    <a:p>
                      <a:pPr algn="l" fontAlgn="b"/>
                      <a:r>
                        <a:rPr lang="sk-SK" sz="800" b="0" i="0" u="none" strike="noStrike">
                          <a:solidFill>
                            <a:srgbClr val="000000"/>
                          </a:solidFill>
                          <a:effectLst/>
                          <a:latin typeface="Calibri"/>
                        </a:rPr>
                        <a:t> </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sk-SK" sz="800" b="0" i="0" u="none" strike="noStrike">
                          <a:solidFill>
                            <a:srgbClr val="000000"/>
                          </a:solidFill>
                          <a:effectLst/>
                          <a:latin typeface="Arial"/>
                        </a:rPr>
                        <a:t> </a:t>
                      </a:r>
                    </a:p>
                  </a:txBody>
                  <a:tcPr marL="6162" marR="6162" marT="616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6">
                  <a:txBody>
                    <a:bodyPr/>
                    <a:lstStyle/>
                    <a:p>
                      <a:pPr algn="ctr" fontAlgn="ctr"/>
                      <a:r>
                        <a:rPr lang="en-US" sz="800" b="1" i="0" u="none" strike="noStrike">
                          <a:solidFill>
                            <a:srgbClr val="000000"/>
                          </a:solidFill>
                          <a:effectLst/>
                          <a:latin typeface="Arial"/>
                        </a:rPr>
                        <a:t>TOTAL ROOM NIGHTS</a:t>
                      </a:r>
                    </a:p>
                  </a:txBody>
                  <a:tcPr marL="6162" marR="6162" marT="6162"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66527">
                <a:tc>
                  <a:txBody>
                    <a:bodyPr/>
                    <a:lstStyle/>
                    <a:p>
                      <a:pPr algn="l" fontAlgn="b"/>
                      <a:r>
                        <a:rPr lang="sk-SK" sz="800" b="0" i="0" u="none" strike="noStrike">
                          <a:solidFill>
                            <a:srgbClr val="000000"/>
                          </a:solidFill>
                          <a:effectLst/>
                          <a:latin typeface="Calibri"/>
                        </a:rPr>
                        <a:t> </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Section Nm (group)</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Arial"/>
                        </a:rPr>
                        <a:t>May1-Jun27 </a:t>
                      </a:r>
                      <a:br>
                        <a:rPr lang="en-US" sz="800" b="0" i="0" u="none" strike="noStrike">
                          <a:solidFill>
                            <a:srgbClr val="000000"/>
                          </a:solidFill>
                          <a:effectLst/>
                          <a:latin typeface="Arial"/>
                        </a:rPr>
                      </a:br>
                      <a:r>
                        <a:rPr lang="en-US" sz="800" b="0" i="0" u="none" strike="noStrike">
                          <a:solidFill>
                            <a:srgbClr val="000000"/>
                          </a:solidFill>
                          <a:effectLst/>
                          <a:latin typeface="Arial"/>
                        </a:rPr>
                        <a:t>Avg / Month</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of Total</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is-IS" sz="800" b="0" i="0" u="none" strike="noStrike">
                          <a:solidFill>
                            <a:srgbClr val="000000"/>
                          </a:solidFill>
                          <a:effectLst/>
                          <a:latin typeface="Arial"/>
                        </a:rPr>
                        <a:t>Jun28-Jul30 2017</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of Total</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800" b="0" i="0" u="none" strike="noStrike">
                          <a:solidFill>
                            <a:srgbClr val="000000"/>
                          </a:solidFill>
                          <a:effectLst/>
                          <a:latin typeface="Arial"/>
                        </a:rPr>
                        <a:t>% Change</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a:endParaRPr>
                    </a:p>
                  </a:txBody>
                  <a:tcPr marL="6162" marR="6162" marT="6162" marB="0" anchor="b">
                    <a:lnL w="6350" cap="flat" cmpd="sng" algn="ctr">
                      <a:solidFill>
                        <a:srgbClr val="000000"/>
                      </a:solidFill>
                      <a:prstDash val="solid"/>
                      <a:round/>
                      <a:headEnd type="none" w="med" len="med"/>
                      <a:tailEnd type="none" w="med" len="med"/>
                    </a:lnL>
                    <a:lnR>
                      <a:noFill/>
                    </a:lnR>
                    <a:lnT>
                      <a:noFill/>
                    </a:lnT>
                    <a:lnB>
                      <a:noFill/>
                    </a:lnB>
                  </a:tcPr>
                </a:tc>
              </a:tr>
              <a:tr h="129011">
                <a:tc rowSpan="6">
                  <a:txBody>
                    <a:bodyPr/>
                    <a:lstStyle/>
                    <a:p>
                      <a:pPr algn="l" fontAlgn="t"/>
                      <a:r>
                        <a:rPr lang="en-US" sz="800" b="1" i="0" u="none" strike="noStrike">
                          <a:solidFill>
                            <a:srgbClr val="000000"/>
                          </a:solidFill>
                          <a:effectLst/>
                          <a:latin typeface="Arial"/>
                        </a:rPr>
                        <a:t>EIR Total Room Nights</a:t>
                      </a:r>
                    </a:p>
                  </a:txBody>
                  <a:tcPr marL="6162" marR="6162" marT="616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effectLst/>
                          <a:latin typeface="Arial"/>
                        </a:rPr>
                        <a:t>ACCOUNT BOX PERSONALIZATION, HEADER, PRE-HEADER</a:t>
                      </a:r>
                    </a:p>
                  </a:txBody>
                  <a:tcPr marL="6162" marR="6162" marT="616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i-FI" sz="800" b="0" i="0" u="none" strike="noStrike">
                          <a:solidFill>
                            <a:srgbClr val="000000"/>
                          </a:solidFill>
                          <a:effectLst/>
                          <a:latin typeface="Arial"/>
                        </a:rPr>
                        <a:t>1,743</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12%</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is-IS" sz="800" b="0" i="0" u="none" strike="noStrike">
                          <a:solidFill>
                            <a:srgbClr val="000000"/>
                          </a:solidFill>
                          <a:effectLst/>
                          <a:latin typeface="Arial"/>
                        </a:rPr>
                        <a:t>572</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4%</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mr-IN" sz="800" b="0" i="0" u="none" strike="noStrike">
                          <a:solidFill>
                            <a:srgbClr val="000000"/>
                          </a:solidFill>
                          <a:effectLst/>
                          <a:latin typeface="Arial"/>
                        </a:rPr>
                        <a:t>-67%</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a:endParaRPr>
                    </a:p>
                  </a:txBody>
                  <a:tcPr marL="6162" marR="6162" marT="6162" marB="0" anchor="b">
                    <a:lnL w="6350" cap="flat" cmpd="sng" algn="ctr">
                      <a:solidFill>
                        <a:srgbClr val="000000"/>
                      </a:solidFill>
                      <a:prstDash val="solid"/>
                      <a:round/>
                      <a:headEnd type="none" w="med" len="med"/>
                      <a:tailEnd type="none" w="med" len="med"/>
                    </a:lnL>
                    <a:lnR>
                      <a:noFill/>
                    </a:lnR>
                    <a:lnT>
                      <a:noFill/>
                    </a:lnT>
                    <a:lnB>
                      <a:noFill/>
                    </a:lnB>
                  </a:tcPr>
                </a:tc>
              </a:tr>
              <a:tr h="129011">
                <a:tc vMerge="1">
                  <a:txBody>
                    <a:bodyPr/>
                    <a:lstStyle/>
                    <a:p>
                      <a:endParaRPr lang="en-US"/>
                    </a:p>
                  </a:txBody>
                  <a:tcPr/>
                </a:tc>
                <a:tc>
                  <a:txBody>
                    <a:bodyPr/>
                    <a:lstStyle/>
                    <a:p>
                      <a:pPr algn="l" fontAlgn="t"/>
                      <a:r>
                        <a:rPr lang="en-US" sz="800" b="0" i="0" u="none" strike="noStrike">
                          <a:solidFill>
                            <a:srgbClr val="000000"/>
                          </a:solidFill>
                          <a:effectLst/>
                          <a:latin typeface="Arial"/>
                        </a:rPr>
                        <a:t>BODY CTA, TOP IMAGE, TOP OFFERS</a:t>
                      </a:r>
                    </a:p>
                  </a:txBody>
                  <a:tcPr marL="6162" marR="6162" marT="616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s-CZ" sz="800" b="0" i="0" u="none" strike="noStrike">
                          <a:solidFill>
                            <a:srgbClr val="000000"/>
                          </a:solidFill>
                          <a:effectLst/>
                          <a:latin typeface="Arial"/>
                        </a:rPr>
                        <a:t>6,544</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45%</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800" b="0" i="0" u="none" strike="noStrike">
                          <a:solidFill>
                            <a:srgbClr val="000000"/>
                          </a:solidFill>
                          <a:effectLst/>
                          <a:latin typeface="Arial"/>
                        </a:rPr>
                        <a:t>8,580</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60%</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mr-IN" sz="800" b="0" i="0" u="none" strike="noStrike">
                          <a:solidFill>
                            <a:srgbClr val="000000"/>
                          </a:solidFill>
                          <a:effectLst/>
                          <a:latin typeface="Arial"/>
                        </a:rPr>
                        <a:t>31%</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800" b="0" i="0" u="none" strike="noStrike">
                        <a:solidFill>
                          <a:srgbClr val="000000"/>
                        </a:solidFill>
                        <a:effectLst/>
                        <a:latin typeface="Calibri"/>
                      </a:endParaRPr>
                    </a:p>
                  </a:txBody>
                  <a:tcPr marL="6162" marR="6162" marT="6162" marB="0" anchor="b">
                    <a:lnL w="6350" cap="flat" cmpd="sng" algn="ctr">
                      <a:solidFill>
                        <a:srgbClr val="000000"/>
                      </a:solidFill>
                      <a:prstDash val="solid"/>
                      <a:round/>
                      <a:headEnd type="none" w="med" len="med"/>
                      <a:tailEnd type="none" w="med" len="med"/>
                    </a:lnL>
                    <a:lnR>
                      <a:noFill/>
                    </a:lnR>
                    <a:lnT>
                      <a:noFill/>
                    </a:lnT>
                    <a:lnB>
                      <a:noFill/>
                    </a:lnB>
                  </a:tcPr>
                </a:tc>
              </a:tr>
              <a:tr h="129011">
                <a:tc vMerge="1">
                  <a:txBody>
                    <a:bodyPr/>
                    <a:lstStyle/>
                    <a:p>
                      <a:endParaRPr lang="en-US"/>
                    </a:p>
                  </a:txBody>
                  <a:tcPr/>
                </a:tc>
                <a:tc>
                  <a:txBody>
                    <a:bodyPr/>
                    <a:lstStyle/>
                    <a:p>
                      <a:pPr algn="l" fontAlgn="t"/>
                      <a:r>
                        <a:rPr lang="en-US" sz="800" b="0" i="0" u="none" strike="noStrike">
                          <a:solidFill>
                            <a:srgbClr val="000000"/>
                          </a:solidFill>
                          <a:effectLst/>
                          <a:latin typeface="Arial"/>
                        </a:rPr>
                        <a:t>PERSONALIZED DEALS</a:t>
                      </a:r>
                    </a:p>
                  </a:txBody>
                  <a:tcPr marL="6162" marR="6162" marT="616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uk-UA" sz="800" b="0" i="0" u="none" strike="noStrike">
                          <a:solidFill>
                            <a:srgbClr val="000000"/>
                          </a:solidFill>
                          <a:effectLst/>
                          <a:latin typeface="Arial"/>
                        </a:rPr>
                        <a:t>4,843</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33%</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uk-UA" sz="800" b="0" i="0" u="none" strike="noStrike">
                          <a:solidFill>
                            <a:srgbClr val="000000"/>
                          </a:solidFill>
                          <a:effectLst/>
                          <a:latin typeface="Arial"/>
                        </a:rPr>
                        <a:t>4,475</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32%</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mr-IN" sz="800" b="0" i="0" u="none" strike="noStrike">
                          <a:solidFill>
                            <a:srgbClr val="000000"/>
                          </a:solidFill>
                          <a:effectLst/>
                          <a:latin typeface="Arial"/>
                        </a:rPr>
                        <a:t>-8%</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a:endParaRPr>
                    </a:p>
                  </a:txBody>
                  <a:tcPr marL="6162" marR="6162" marT="6162" marB="0" anchor="b">
                    <a:lnL w="6350" cap="flat" cmpd="sng" algn="ctr">
                      <a:solidFill>
                        <a:srgbClr val="000000"/>
                      </a:solidFill>
                      <a:prstDash val="solid"/>
                      <a:round/>
                      <a:headEnd type="none" w="med" len="med"/>
                      <a:tailEnd type="none" w="med" len="med"/>
                    </a:lnL>
                    <a:lnR>
                      <a:noFill/>
                    </a:lnR>
                    <a:lnT>
                      <a:noFill/>
                    </a:lnT>
                    <a:lnB>
                      <a:noFill/>
                    </a:lnB>
                  </a:tcPr>
                </a:tc>
              </a:tr>
              <a:tr h="129011">
                <a:tc vMerge="1">
                  <a:txBody>
                    <a:bodyPr/>
                    <a:lstStyle/>
                    <a:p>
                      <a:endParaRPr lang="en-US"/>
                    </a:p>
                  </a:txBody>
                  <a:tcPr/>
                </a:tc>
                <a:tc>
                  <a:txBody>
                    <a:bodyPr/>
                    <a:lstStyle/>
                    <a:p>
                      <a:pPr algn="l" fontAlgn="t"/>
                      <a:r>
                        <a:rPr lang="en-US" sz="800" b="0" i="0" u="none" strike="noStrike">
                          <a:solidFill>
                            <a:srgbClr val="000000"/>
                          </a:solidFill>
                          <a:effectLst/>
                          <a:latin typeface="Arial"/>
                        </a:rPr>
                        <a:t>SEARCH</a:t>
                      </a:r>
                    </a:p>
                  </a:txBody>
                  <a:tcPr marL="6162" marR="6162" marT="616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i-FI" sz="800" b="0" i="0" u="none" strike="noStrike">
                          <a:solidFill>
                            <a:srgbClr val="000000"/>
                          </a:solidFill>
                          <a:effectLst/>
                          <a:latin typeface="Arial"/>
                        </a:rPr>
                        <a:t>1,139</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8%</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s-CZ" sz="800" b="0" i="0" u="none" strike="noStrike">
                          <a:solidFill>
                            <a:srgbClr val="000000"/>
                          </a:solidFill>
                          <a:effectLst/>
                          <a:latin typeface="Arial"/>
                        </a:rPr>
                        <a:t>183</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1%</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mr-IN" sz="800" b="0" i="0" u="none" strike="noStrike">
                          <a:solidFill>
                            <a:srgbClr val="000000"/>
                          </a:solidFill>
                          <a:effectLst/>
                          <a:latin typeface="Arial"/>
                        </a:rPr>
                        <a:t>-84%</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a:endParaRPr>
                    </a:p>
                  </a:txBody>
                  <a:tcPr marL="6162" marR="6162" marT="6162" marB="0" anchor="b">
                    <a:lnL w="6350" cap="flat" cmpd="sng" algn="ctr">
                      <a:solidFill>
                        <a:srgbClr val="000000"/>
                      </a:solidFill>
                      <a:prstDash val="solid"/>
                      <a:round/>
                      <a:headEnd type="none" w="med" len="med"/>
                      <a:tailEnd type="none" w="med" len="med"/>
                    </a:lnL>
                    <a:lnR>
                      <a:noFill/>
                    </a:lnR>
                    <a:lnT>
                      <a:noFill/>
                    </a:lnT>
                    <a:lnB>
                      <a:noFill/>
                    </a:lnB>
                  </a:tcPr>
                </a:tc>
              </a:tr>
              <a:tr h="129011">
                <a:tc vMerge="1">
                  <a:txBody>
                    <a:bodyPr/>
                    <a:lstStyle/>
                    <a:p>
                      <a:endParaRPr lang="en-US"/>
                    </a:p>
                  </a:txBody>
                  <a:tcPr/>
                </a:tc>
                <a:tc>
                  <a:txBody>
                    <a:bodyPr/>
                    <a:lstStyle/>
                    <a:p>
                      <a:pPr algn="l" fontAlgn="t"/>
                      <a:r>
                        <a:rPr lang="en-US" sz="800" b="0" i="0" u="none" strike="noStrike">
                          <a:solidFill>
                            <a:srgbClr val="000000"/>
                          </a:solidFill>
                          <a:effectLst/>
                          <a:latin typeface="Arial"/>
                        </a:rPr>
                        <a:t>BOTTOM OFFERS</a:t>
                      </a:r>
                    </a:p>
                  </a:txBody>
                  <a:tcPr marL="6162" marR="6162" marT="616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cs-CZ" sz="800" b="0" i="0" u="none" strike="noStrike">
                          <a:solidFill>
                            <a:srgbClr val="000000"/>
                          </a:solidFill>
                          <a:effectLst/>
                          <a:latin typeface="Arial"/>
                        </a:rPr>
                        <a:t>136</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1%</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is-IS" sz="800" b="0" i="0" u="none" strike="noStrike">
                          <a:solidFill>
                            <a:srgbClr val="000000"/>
                          </a:solidFill>
                          <a:effectLst/>
                          <a:latin typeface="Arial"/>
                        </a:rPr>
                        <a:t>320</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2%</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mr-IN" sz="800" b="0" i="0" u="none" strike="noStrike">
                          <a:solidFill>
                            <a:srgbClr val="000000"/>
                          </a:solidFill>
                          <a:effectLst/>
                          <a:latin typeface="Arial"/>
                        </a:rPr>
                        <a:t>135%</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800" b="0" i="0" u="none" strike="noStrike">
                        <a:solidFill>
                          <a:srgbClr val="000000"/>
                        </a:solidFill>
                        <a:effectLst/>
                        <a:latin typeface="Calibri"/>
                      </a:endParaRPr>
                    </a:p>
                  </a:txBody>
                  <a:tcPr marL="6162" marR="6162" marT="6162" marB="0" anchor="b">
                    <a:lnL w="6350" cap="flat" cmpd="sng" algn="ctr">
                      <a:solidFill>
                        <a:srgbClr val="000000"/>
                      </a:solidFill>
                      <a:prstDash val="solid"/>
                      <a:round/>
                      <a:headEnd type="none" w="med" len="med"/>
                      <a:tailEnd type="none" w="med" len="med"/>
                    </a:lnL>
                    <a:lnR>
                      <a:noFill/>
                    </a:lnR>
                    <a:lnT>
                      <a:noFill/>
                    </a:lnT>
                    <a:lnB>
                      <a:noFill/>
                    </a:lnB>
                  </a:tcPr>
                </a:tc>
              </a:tr>
              <a:tr h="129011">
                <a:tc vMerge="1">
                  <a:txBody>
                    <a:bodyPr/>
                    <a:lstStyle/>
                    <a:p>
                      <a:endParaRPr lang="en-US"/>
                    </a:p>
                  </a:txBody>
                  <a:tcPr/>
                </a:tc>
                <a:tc>
                  <a:txBody>
                    <a:bodyPr/>
                    <a:lstStyle/>
                    <a:p>
                      <a:pPr algn="l" fontAlgn="t"/>
                      <a:r>
                        <a:rPr lang="en-US" sz="800" b="0" i="0" u="none" strike="noStrike">
                          <a:solidFill>
                            <a:srgbClr val="000000"/>
                          </a:solidFill>
                          <a:effectLst/>
                          <a:latin typeface="Arial"/>
                        </a:rPr>
                        <a:t>FOOTER &amp; OPTOUT</a:t>
                      </a:r>
                    </a:p>
                  </a:txBody>
                  <a:tcPr marL="6162" marR="6162" marT="616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fi-FI" sz="800" b="0" i="0" u="none" strike="noStrike">
                          <a:solidFill>
                            <a:srgbClr val="000000"/>
                          </a:solidFill>
                          <a:effectLst/>
                          <a:latin typeface="Arial"/>
                        </a:rPr>
                        <a:t>102</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1%</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is-IS" sz="800" b="0" i="0" u="none" strike="noStrike">
                          <a:solidFill>
                            <a:srgbClr val="000000"/>
                          </a:solidFill>
                          <a:effectLst/>
                          <a:latin typeface="Arial"/>
                        </a:rPr>
                        <a:t>68</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0%</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mr-IN" sz="800" b="0" i="0" u="none" strike="noStrike">
                          <a:solidFill>
                            <a:srgbClr val="000000"/>
                          </a:solidFill>
                          <a:effectLst/>
                          <a:latin typeface="Arial"/>
                        </a:rPr>
                        <a:t>-33%</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a:endParaRPr>
                    </a:p>
                  </a:txBody>
                  <a:tcPr marL="6162" marR="6162" marT="6162" marB="0" anchor="b">
                    <a:lnL w="6350" cap="flat" cmpd="sng" algn="ctr">
                      <a:solidFill>
                        <a:srgbClr val="000000"/>
                      </a:solidFill>
                      <a:prstDash val="solid"/>
                      <a:round/>
                      <a:headEnd type="none" w="med" len="med"/>
                      <a:tailEnd type="none" w="med" len="med"/>
                    </a:lnL>
                    <a:lnR>
                      <a:noFill/>
                    </a:lnR>
                    <a:lnT>
                      <a:noFill/>
                    </a:lnT>
                    <a:lnB>
                      <a:noFill/>
                    </a:lnB>
                  </a:tcPr>
                </a:tc>
              </a:tr>
              <a:tr h="129011">
                <a:tc>
                  <a:txBody>
                    <a:bodyPr/>
                    <a:lstStyle/>
                    <a:p>
                      <a:pPr algn="l" fontAlgn="b"/>
                      <a:r>
                        <a:rPr lang="sk-SK" sz="800" b="0" i="0" u="none" strike="noStrike">
                          <a:solidFill>
                            <a:srgbClr val="000000"/>
                          </a:solidFill>
                          <a:effectLst/>
                          <a:latin typeface="Calibri"/>
                        </a:rPr>
                        <a:t> </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sk-SK" sz="800" b="0" i="0" u="none" strike="noStrike">
                          <a:solidFill>
                            <a:srgbClr val="000000"/>
                          </a:solidFill>
                          <a:effectLst/>
                          <a:latin typeface="Arial"/>
                        </a:rPr>
                        <a:t> </a:t>
                      </a:r>
                    </a:p>
                  </a:txBody>
                  <a:tcPr marL="6162" marR="6162" marT="616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is-IS" sz="800" b="0" i="0" u="none" strike="noStrike">
                          <a:solidFill>
                            <a:srgbClr val="000000"/>
                          </a:solidFill>
                          <a:effectLst/>
                          <a:latin typeface="Arial"/>
                        </a:rPr>
                        <a:t>14,507</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100%</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800" b="0" i="0" u="none" strike="noStrike">
                          <a:solidFill>
                            <a:srgbClr val="000000"/>
                          </a:solidFill>
                          <a:effectLst/>
                          <a:latin typeface="Arial"/>
                        </a:rPr>
                        <a:t>14,198</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100%</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mr-IN" sz="800" b="0" i="0" u="none" strike="noStrike">
                          <a:solidFill>
                            <a:srgbClr val="000000"/>
                          </a:solidFill>
                          <a:effectLst/>
                          <a:latin typeface="Arial"/>
                        </a:rPr>
                        <a:t>-2%</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l" fontAlgn="b"/>
                      <a:endParaRPr lang="en-US" sz="800" b="0" i="0" u="none" strike="noStrike">
                        <a:solidFill>
                          <a:srgbClr val="000000"/>
                        </a:solidFill>
                        <a:effectLst/>
                        <a:latin typeface="Calibri"/>
                      </a:endParaRPr>
                    </a:p>
                  </a:txBody>
                  <a:tcPr marL="6162" marR="6162" marT="6162" marB="0" anchor="b">
                    <a:lnL w="6350" cap="flat" cmpd="sng" algn="ctr">
                      <a:solidFill>
                        <a:srgbClr val="000000"/>
                      </a:solidFill>
                      <a:prstDash val="solid"/>
                      <a:round/>
                      <a:headEnd type="none" w="med" len="med"/>
                      <a:tailEnd type="none" w="med" len="med"/>
                    </a:lnL>
                    <a:lnR>
                      <a:noFill/>
                    </a:lnR>
                    <a:lnT>
                      <a:noFill/>
                    </a:lnT>
                    <a:lnB>
                      <a:noFill/>
                    </a:lnB>
                  </a:tcPr>
                </a:tc>
              </a:tr>
              <a:tr h="129011">
                <a:tc>
                  <a:txBody>
                    <a:bodyPr/>
                    <a:lstStyle/>
                    <a:p>
                      <a:pPr algn="l" fontAlgn="b"/>
                      <a:endParaRPr lang="en-US" sz="800" b="0" i="0" u="none" strike="noStrike">
                        <a:solidFill>
                          <a:srgbClr val="000000"/>
                        </a:solidFill>
                        <a:effectLst/>
                        <a:latin typeface="Calibri"/>
                      </a:endParaRPr>
                    </a:p>
                  </a:txBody>
                  <a:tcPr marL="6162" marR="6162" marT="6162"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endParaRPr lang="en-US" sz="800" b="0" i="0" u="none" strike="noStrike">
                        <a:solidFill>
                          <a:srgbClr val="000000"/>
                        </a:solidFill>
                        <a:effectLst/>
                        <a:latin typeface="Arial"/>
                      </a:endParaRPr>
                    </a:p>
                  </a:txBody>
                  <a:tcPr marL="6162" marR="6162" marT="6162"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800" b="0" i="0" u="none" strike="noStrike">
                        <a:solidFill>
                          <a:srgbClr val="000000"/>
                        </a:solidFill>
                        <a:effectLst/>
                        <a:latin typeface="Arial"/>
                      </a:endParaRPr>
                    </a:p>
                  </a:txBody>
                  <a:tcPr marL="6162" marR="6162" marT="616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Arial"/>
                      </a:endParaRPr>
                    </a:p>
                  </a:txBody>
                  <a:tcPr marL="6162" marR="6162" marT="616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Arial"/>
                      </a:endParaRPr>
                    </a:p>
                  </a:txBody>
                  <a:tcPr marL="6162" marR="6162" marT="616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Arial"/>
                      </a:endParaRPr>
                    </a:p>
                  </a:txBody>
                  <a:tcPr marL="6162" marR="6162" marT="616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n-US" sz="800" b="0" i="0" u="none" strike="noStrike">
                        <a:solidFill>
                          <a:srgbClr val="000000"/>
                        </a:solidFill>
                        <a:effectLst/>
                        <a:latin typeface="Arial"/>
                      </a:endParaRPr>
                    </a:p>
                  </a:txBody>
                  <a:tcPr marL="6162" marR="6162" marT="6162"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a:endParaRPr>
                    </a:p>
                  </a:txBody>
                  <a:tcPr marL="6162" marR="6162" marT="6162" marB="0" anchor="b">
                    <a:lnL>
                      <a:noFill/>
                    </a:lnL>
                    <a:lnR>
                      <a:noFill/>
                    </a:lnR>
                    <a:lnT>
                      <a:noFill/>
                    </a:lnT>
                    <a:lnB>
                      <a:noFill/>
                    </a:lnB>
                  </a:tcPr>
                </a:tc>
              </a:tr>
              <a:tr h="129011">
                <a:tc>
                  <a:txBody>
                    <a:bodyPr/>
                    <a:lstStyle/>
                    <a:p>
                      <a:pPr algn="l" fontAlgn="b"/>
                      <a:r>
                        <a:rPr lang="sk-SK" sz="800" b="0" i="0" u="none" strike="noStrike">
                          <a:solidFill>
                            <a:srgbClr val="000000"/>
                          </a:solidFill>
                          <a:effectLst/>
                          <a:latin typeface="Calibri"/>
                        </a:rPr>
                        <a:t> </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sk-SK" sz="800" b="0" i="0" u="none" strike="noStrike">
                          <a:solidFill>
                            <a:srgbClr val="000000"/>
                          </a:solidFill>
                          <a:effectLst/>
                          <a:latin typeface="Arial"/>
                        </a:rPr>
                        <a:t> </a:t>
                      </a:r>
                    </a:p>
                  </a:txBody>
                  <a:tcPr marL="6162" marR="6162" marT="616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6">
                  <a:txBody>
                    <a:bodyPr/>
                    <a:lstStyle/>
                    <a:p>
                      <a:pPr algn="ctr" fontAlgn="ctr"/>
                      <a:r>
                        <a:rPr lang="en-US" sz="800" b="1" i="0" u="none" strike="noStrike">
                          <a:solidFill>
                            <a:srgbClr val="000000"/>
                          </a:solidFill>
                          <a:effectLst/>
                          <a:latin typeface="Arial"/>
                        </a:rPr>
                        <a:t>TOTAL REVENUE</a:t>
                      </a:r>
                    </a:p>
                  </a:txBody>
                  <a:tcPr marL="6162" marR="6162" marT="6162"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66527">
                <a:tc>
                  <a:txBody>
                    <a:bodyPr/>
                    <a:lstStyle/>
                    <a:p>
                      <a:pPr algn="l" fontAlgn="b"/>
                      <a:r>
                        <a:rPr lang="sk-SK" sz="800" b="0" i="0" u="none" strike="noStrike">
                          <a:solidFill>
                            <a:srgbClr val="000000"/>
                          </a:solidFill>
                          <a:effectLst/>
                          <a:latin typeface="Calibri"/>
                        </a:rPr>
                        <a:t> </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Arial"/>
                        </a:rPr>
                        <a:t>Section Nm (group)</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800" b="0" i="0" u="none" strike="noStrike">
                          <a:solidFill>
                            <a:srgbClr val="000000"/>
                          </a:solidFill>
                          <a:effectLst/>
                          <a:latin typeface="Arial"/>
                        </a:rPr>
                        <a:t>May1-Jun27 </a:t>
                      </a:r>
                      <a:br>
                        <a:rPr lang="en-US" sz="800" b="0" i="0" u="none" strike="noStrike">
                          <a:solidFill>
                            <a:srgbClr val="000000"/>
                          </a:solidFill>
                          <a:effectLst/>
                          <a:latin typeface="Arial"/>
                        </a:rPr>
                      </a:br>
                      <a:r>
                        <a:rPr lang="en-US" sz="800" b="0" i="0" u="none" strike="noStrike">
                          <a:solidFill>
                            <a:srgbClr val="000000"/>
                          </a:solidFill>
                          <a:effectLst/>
                          <a:latin typeface="Arial"/>
                        </a:rPr>
                        <a:t>Avg / Month</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of Total</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is-IS" sz="800" b="0" i="0" u="none" strike="noStrike">
                          <a:solidFill>
                            <a:srgbClr val="000000"/>
                          </a:solidFill>
                          <a:effectLst/>
                          <a:latin typeface="Arial"/>
                        </a:rPr>
                        <a:t>Jun28-Jul30 2017</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800" b="0" i="0" u="none" strike="noStrike">
                          <a:solidFill>
                            <a:srgbClr val="000000"/>
                          </a:solidFill>
                          <a:effectLst/>
                          <a:latin typeface="Calibri"/>
                        </a:rPr>
                        <a:t>% of Total</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08080"/>
                    </a:solidFill>
                  </a:tcPr>
                </a:tc>
                <a:tc>
                  <a:txBody>
                    <a:bodyPr/>
                    <a:lstStyle/>
                    <a:p>
                      <a:pPr algn="ctr" fontAlgn="b"/>
                      <a:r>
                        <a:rPr lang="en-US" sz="800" b="0" i="0" u="none" strike="noStrike">
                          <a:solidFill>
                            <a:srgbClr val="000000"/>
                          </a:solidFill>
                          <a:effectLst/>
                          <a:latin typeface="Arial"/>
                        </a:rPr>
                        <a:t>% Change</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a:endParaRPr>
                    </a:p>
                  </a:txBody>
                  <a:tcPr marL="6162" marR="6162" marT="6162" marB="0" anchor="b">
                    <a:lnL w="6350" cap="flat" cmpd="sng" algn="ctr">
                      <a:solidFill>
                        <a:srgbClr val="000000"/>
                      </a:solidFill>
                      <a:prstDash val="solid"/>
                      <a:round/>
                      <a:headEnd type="none" w="med" len="med"/>
                      <a:tailEnd type="none" w="med" len="med"/>
                    </a:lnL>
                    <a:lnR>
                      <a:noFill/>
                    </a:lnR>
                    <a:lnT>
                      <a:noFill/>
                    </a:lnT>
                    <a:lnB>
                      <a:noFill/>
                    </a:lnB>
                  </a:tcPr>
                </a:tc>
              </a:tr>
              <a:tr h="129011">
                <a:tc rowSpan="6">
                  <a:txBody>
                    <a:bodyPr/>
                    <a:lstStyle/>
                    <a:p>
                      <a:pPr algn="l" fontAlgn="t"/>
                      <a:r>
                        <a:rPr lang="en-US" sz="800" b="1" i="0" u="none" strike="noStrike">
                          <a:solidFill>
                            <a:srgbClr val="000000"/>
                          </a:solidFill>
                          <a:effectLst/>
                          <a:latin typeface="Arial"/>
                        </a:rPr>
                        <a:t>EIR Total Revenue</a:t>
                      </a:r>
                    </a:p>
                  </a:txBody>
                  <a:tcPr marL="6162" marR="6162" marT="616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800" b="0" i="0" u="none" strike="noStrike">
                          <a:solidFill>
                            <a:srgbClr val="000000"/>
                          </a:solidFill>
                          <a:effectLst/>
                          <a:latin typeface="Arial"/>
                        </a:rPr>
                        <a:t>ACCOUNT BOX PERSONALIZATION, HEADER, PRE-HEADER</a:t>
                      </a:r>
                    </a:p>
                  </a:txBody>
                  <a:tcPr marL="6162" marR="6162" marT="616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0" i="0" u="none" strike="noStrike">
                          <a:solidFill>
                            <a:srgbClr val="000000"/>
                          </a:solidFill>
                          <a:effectLst/>
                          <a:latin typeface="Arial"/>
                        </a:rPr>
                        <a:t> $274,930 </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11%</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0" i="0" u="none" strike="noStrike">
                          <a:solidFill>
                            <a:srgbClr val="000000"/>
                          </a:solidFill>
                          <a:effectLst/>
                          <a:latin typeface="Arial"/>
                        </a:rPr>
                        <a:t> $82,485 </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4%</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mr-IN" sz="800" b="0" i="0" u="none" strike="noStrike">
                          <a:solidFill>
                            <a:srgbClr val="000000"/>
                          </a:solidFill>
                          <a:effectLst/>
                          <a:latin typeface="Arial"/>
                        </a:rPr>
                        <a:t>-70%</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a:endParaRPr>
                    </a:p>
                  </a:txBody>
                  <a:tcPr marL="6162" marR="6162" marT="6162" marB="0" anchor="b">
                    <a:lnL w="6350" cap="flat" cmpd="sng" algn="ctr">
                      <a:solidFill>
                        <a:srgbClr val="000000"/>
                      </a:solidFill>
                      <a:prstDash val="solid"/>
                      <a:round/>
                      <a:headEnd type="none" w="med" len="med"/>
                      <a:tailEnd type="none" w="med" len="med"/>
                    </a:lnL>
                    <a:lnR>
                      <a:noFill/>
                    </a:lnR>
                    <a:lnT>
                      <a:noFill/>
                    </a:lnT>
                    <a:lnB>
                      <a:noFill/>
                    </a:lnB>
                  </a:tcPr>
                </a:tc>
              </a:tr>
              <a:tr h="129011">
                <a:tc vMerge="1">
                  <a:txBody>
                    <a:bodyPr/>
                    <a:lstStyle/>
                    <a:p>
                      <a:endParaRPr lang="en-US"/>
                    </a:p>
                  </a:txBody>
                  <a:tcPr/>
                </a:tc>
                <a:tc>
                  <a:txBody>
                    <a:bodyPr/>
                    <a:lstStyle/>
                    <a:p>
                      <a:pPr algn="l" fontAlgn="t"/>
                      <a:r>
                        <a:rPr lang="en-US" sz="800" b="0" i="0" u="none" strike="noStrike">
                          <a:solidFill>
                            <a:srgbClr val="000000"/>
                          </a:solidFill>
                          <a:effectLst/>
                          <a:latin typeface="Arial"/>
                        </a:rPr>
                        <a:t>BODY CTA, TOP IMAGE, TOP OFFERS</a:t>
                      </a:r>
                    </a:p>
                  </a:txBody>
                  <a:tcPr marL="6162" marR="6162" marT="616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0" i="0" u="none" strike="noStrike">
                          <a:solidFill>
                            <a:srgbClr val="000000"/>
                          </a:solidFill>
                          <a:effectLst/>
                          <a:latin typeface="Arial"/>
                        </a:rPr>
                        <a:t> $1,141,652 </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46%</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0" i="0" u="none" strike="noStrike">
                          <a:solidFill>
                            <a:srgbClr val="000000"/>
                          </a:solidFill>
                          <a:effectLst/>
                          <a:latin typeface="Arial"/>
                        </a:rPr>
                        <a:t> $1,439,247 </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62%</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mr-IN" sz="800" b="0" i="0" u="none" strike="noStrike">
                          <a:solidFill>
                            <a:srgbClr val="000000"/>
                          </a:solidFill>
                          <a:effectLst/>
                          <a:latin typeface="Arial"/>
                        </a:rPr>
                        <a:t>26%</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800" b="0" i="0" u="none" strike="noStrike">
                        <a:solidFill>
                          <a:srgbClr val="000000"/>
                        </a:solidFill>
                        <a:effectLst/>
                        <a:latin typeface="Calibri"/>
                      </a:endParaRPr>
                    </a:p>
                  </a:txBody>
                  <a:tcPr marL="6162" marR="6162" marT="6162" marB="0" anchor="b">
                    <a:lnL w="6350" cap="flat" cmpd="sng" algn="ctr">
                      <a:solidFill>
                        <a:srgbClr val="000000"/>
                      </a:solidFill>
                      <a:prstDash val="solid"/>
                      <a:round/>
                      <a:headEnd type="none" w="med" len="med"/>
                      <a:tailEnd type="none" w="med" len="med"/>
                    </a:lnL>
                    <a:lnR>
                      <a:noFill/>
                    </a:lnR>
                    <a:lnT>
                      <a:noFill/>
                    </a:lnT>
                    <a:lnB>
                      <a:noFill/>
                    </a:lnB>
                  </a:tcPr>
                </a:tc>
              </a:tr>
              <a:tr h="129011">
                <a:tc vMerge="1">
                  <a:txBody>
                    <a:bodyPr/>
                    <a:lstStyle/>
                    <a:p>
                      <a:endParaRPr lang="en-US"/>
                    </a:p>
                  </a:txBody>
                  <a:tcPr/>
                </a:tc>
                <a:tc>
                  <a:txBody>
                    <a:bodyPr/>
                    <a:lstStyle/>
                    <a:p>
                      <a:pPr algn="l" fontAlgn="t"/>
                      <a:r>
                        <a:rPr lang="en-US" sz="800" b="0" i="0" u="none" strike="noStrike">
                          <a:solidFill>
                            <a:srgbClr val="000000"/>
                          </a:solidFill>
                          <a:effectLst/>
                          <a:latin typeface="Arial"/>
                        </a:rPr>
                        <a:t>PERSONALIZED DEALS</a:t>
                      </a:r>
                    </a:p>
                  </a:txBody>
                  <a:tcPr marL="6162" marR="6162" marT="616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0" i="0" u="none" strike="noStrike">
                          <a:solidFill>
                            <a:srgbClr val="000000"/>
                          </a:solidFill>
                          <a:effectLst/>
                          <a:latin typeface="Arial"/>
                        </a:rPr>
                        <a:t> $807,607 </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33%</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0" i="0" u="none" strike="noStrike">
                          <a:solidFill>
                            <a:srgbClr val="000000"/>
                          </a:solidFill>
                          <a:effectLst/>
                          <a:latin typeface="Arial"/>
                        </a:rPr>
                        <a:t> $710,552 </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31%</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mr-IN" sz="800" b="0" i="0" u="none" strike="noStrike">
                          <a:solidFill>
                            <a:srgbClr val="000000"/>
                          </a:solidFill>
                          <a:effectLst/>
                          <a:latin typeface="Arial"/>
                        </a:rPr>
                        <a:t>-12%</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a:endParaRPr>
                    </a:p>
                  </a:txBody>
                  <a:tcPr marL="6162" marR="6162" marT="6162" marB="0" anchor="b">
                    <a:lnL w="6350" cap="flat" cmpd="sng" algn="ctr">
                      <a:solidFill>
                        <a:srgbClr val="000000"/>
                      </a:solidFill>
                      <a:prstDash val="solid"/>
                      <a:round/>
                      <a:headEnd type="none" w="med" len="med"/>
                      <a:tailEnd type="none" w="med" len="med"/>
                    </a:lnL>
                    <a:lnR>
                      <a:noFill/>
                    </a:lnR>
                    <a:lnT>
                      <a:noFill/>
                    </a:lnT>
                    <a:lnB>
                      <a:noFill/>
                    </a:lnB>
                  </a:tcPr>
                </a:tc>
              </a:tr>
              <a:tr h="129011">
                <a:tc vMerge="1">
                  <a:txBody>
                    <a:bodyPr/>
                    <a:lstStyle/>
                    <a:p>
                      <a:endParaRPr lang="en-US"/>
                    </a:p>
                  </a:txBody>
                  <a:tcPr/>
                </a:tc>
                <a:tc>
                  <a:txBody>
                    <a:bodyPr/>
                    <a:lstStyle/>
                    <a:p>
                      <a:pPr algn="l" fontAlgn="t"/>
                      <a:r>
                        <a:rPr lang="en-US" sz="800" b="0" i="0" u="none" strike="noStrike">
                          <a:solidFill>
                            <a:srgbClr val="000000"/>
                          </a:solidFill>
                          <a:effectLst/>
                          <a:latin typeface="Arial"/>
                        </a:rPr>
                        <a:t>SEARCH</a:t>
                      </a:r>
                    </a:p>
                  </a:txBody>
                  <a:tcPr marL="6162" marR="6162" marT="616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0" i="0" u="none" strike="noStrike">
                          <a:solidFill>
                            <a:srgbClr val="000000"/>
                          </a:solidFill>
                          <a:effectLst/>
                          <a:latin typeface="Arial"/>
                        </a:rPr>
                        <a:t> $208,283 </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8%</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0" i="0" u="none" strike="noStrike">
                          <a:solidFill>
                            <a:srgbClr val="000000"/>
                          </a:solidFill>
                          <a:effectLst/>
                          <a:latin typeface="Arial"/>
                        </a:rPr>
                        <a:t> $29,252 </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1%</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mr-IN" sz="800" b="0" i="0" u="none" strike="noStrike">
                          <a:solidFill>
                            <a:srgbClr val="000000"/>
                          </a:solidFill>
                          <a:effectLst/>
                          <a:latin typeface="Arial"/>
                        </a:rPr>
                        <a:t>-86%</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a:endParaRPr>
                    </a:p>
                  </a:txBody>
                  <a:tcPr marL="6162" marR="6162" marT="6162" marB="0" anchor="b">
                    <a:lnL w="6350" cap="flat" cmpd="sng" algn="ctr">
                      <a:solidFill>
                        <a:srgbClr val="000000"/>
                      </a:solidFill>
                      <a:prstDash val="solid"/>
                      <a:round/>
                      <a:headEnd type="none" w="med" len="med"/>
                      <a:tailEnd type="none" w="med" len="med"/>
                    </a:lnL>
                    <a:lnR>
                      <a:noFill/>
                    </a:lnR>
                    <a:lnT>
                      <a:noFill/>
                    </a:lnT>
                    <a:lnB>
                      <a:noFill/>
                    </a:lnB>
                  </a:tcPr>
                </a:tc>
              </a:tr>
              <a:tr h="129011">
                <a:tc vMerge="1">
                  <a:txBody>
                    <a:bodyPr/>
                    <a:lstStyle/>
                    <a:p>
                      <a:endParaRPr lang="en-US"/>
                    </a:p>
                  </a:txBody>
                  <a:tcPr/>
                </a:tc>
                <a:tc>
                  <a:txBody>
                    <a:bodyPr/>
                    <a:lstStyle/>
                    <a:p>
                      <a:pPr algn="l" fontAlgn="t"/>
                      <a:r>
                        <a:rPr lang="en-US" sz="800" b="0" i="0" u="none" strike="noStrike">
                          <a:solidFill>
                            <a:srgbClr val="000000"/>
                          </a:solidFill>
                          <a:effectLst/>
                          <a:latin typeface="Arial"/>
                        </a:rPr>
                        <a:t>BOTTOM OFFERS</a:t>
                      </a:r>
                    </a:p>
                  </a:txBody>
                  <a:tcPr marL="6162" marR="6162" marT="616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0" i="0" u="none" strike="noStrike">
                          <a:solidFill>
                            <a:srgbClr val="000000"/>
                          </a:solidFill>
                          <a:effectLst/>
                          <a:latin typeface="Arial"/>
                        </a:rPr>
                        <a:t> $19,865 </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1%</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0" i="0" u="none" strike="noStrike">
                          <a:solidFill>
                            <a:srgbClr val="000000"/>
                          </a:solidFill>
                          <a:effectLst/>
                          <a:latin typeface="Arial"/>
                        </a:rPr>
                        <a:t> $43,041 </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2%</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mr-IN" sz="800" b="0" i="0" u="none" strike="noStrike">
                          <a:solidFill>
                            <a:srgbClr val="000000"/>
                          </a:solidFill>
                          <a:effectLst/>
                          <a:latin typeface="Arial"/>
                        </a:rPr>
                        <a:t>117%</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endParaRPr lang="en-US" sz="800" b="0" i="0" u="none" strike="noStrike">
                        <a:solidFill>
                          <a:srgbClr val="000000"/>
                        </a:solidFill>
                        <a:effectLst/>
                        <a:latin typeface="Calibri"/>
                      </a:endParaRPr>
                    </a:p>
                  </a:txBody>
                  <a:tcPr marL="6162" marR="6162" marT="6162" marB="0" anchor="b">
                    <a:lnL w="6350" cap="flat" cmpd="sng" algn="ctr">
                      <a:solidFill>
                        <a:srgbClr val="000000"/>
                      </a:solidFill>
                      <a:prstDash val="solid"/>
                      <a:round/>
                      <a:headEnd type="none" w="med" len="med"/>
                      <a:tailEnd type="none" w="med" len="med"/>
                    </a:lnL>
                    <a:lnR>
                      <a:noFill/>
                    </a:lnR>
                    <a:lnT>
                      <a:noFill/>
                    </a:lnT>
                    <a:lnB>
                      <a:noFill/>
                    </a:lnB>
                  </a:tcPr>
                </a:tc>
              </a:tr>
              <a:tr h="129011">
                <a:tc vMerge="1">
                  <a:txBody>
                    <a:bodyPr/>
                    <a:lstStyle/>
                    <a:p>
                      <a:endParaRPr lang="en-US"/>
                    </a:p>
                  </a:txBody>
                  <a:tcPr/>
                </a:tc>
                <a:tc>
                  <a:txBody>
                    <a:bodyPr/>
                    <a:lstStyle/>
                    <a:p>
                      <a:pPr algn="l" fontAlgn="t"/>
                      <a:r>
                        <a:rPr lang="en-US" sz="800" b="0" i="0" u="none" strike="noStrike">
                          <a:solidFill>
                            <a:srgbClr val="000000"/>
                          </a:solidFill>
                          <a:effectLst/>
                          <a:latin typeface="Arial"/>
                        </a:rPr>
                        <a:t>FOOTER &amp; OPTOUT</a:t>
                      </a:r>
                    </a:p>
                  </a:txBody>
                  <a:tcPr marL="6162" marR="6162" marT="616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0" i="0" u="none" strike="noStrike">
                          <a:solidFill>
                            <a:srgbClr val="000000"/>
                          </a:solidFill>
                          <a:effectLst/>
                          <a:latin typeface="Arial"/>
                        </a:rPr>
                        <a:t> $17,652 </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1%</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0" i="0" u="none" strike="noStrike">
                          <a:solidFill>
                            <a:srgbClr val="000000"/>
                          </a:solidFill>
                          <a:effectLst/>
                          <a:latin typeface="Arial"/>
                        </a:rPr>
                        <a:t> $17,584 </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1%</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mr-IN" sz="800" b="0" i="0" u="none" strike="noStrike">
                          <a:solidFill>
                            <a:srgbClr val="000000"/>
                          </a:solidFill>
                          <a:effectLst/>
                          <a:latin typeface="Arial"/>
                        </a:rPr>
                        <a:t>0%</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a:endParaRPr>
                    </a:p>
                  </a:txBody>
                  <a:tcPr marL="6162" marR="6162" marT="6162" marB="0" anchor="b">
                    <a:lnL w="6350" cap="flat" cmpd="sng" algn="ctr">
                      <a:solidFill>
                        <a:srgbClr val="000000"/>
                      </a:solidFill>
                      <a:prstDash val="solid"/>
                      <a:round/>
                      <a:headEnd type="none" w="med" len="med"/>
                      <a:tailEnd type="none" w="med" len="med"/>
                    </a:lnL>
                    <a:lnR>
                      <a:noFill/>
                    </a:lnR>
                    <a:lnT>
                      <a:noFill/>
                    </a:lnT>
                    <a:lnB>
                      <a:noFill/>
                    </a:lnB>
                  </a:tcPr>
                </a:tc>
              </a:tr>
              <a:tr h="129011">
                <a:tc>
                  <a:txBody>
                    <a:bodyPr/>
                    <a:lstStyle/>
                    <a:p>
                      <a:pPr algn="l" fontAlgn="b"/>
                      <a:r>
                        <a:rPr lang="sk-SK" sz="800" b="0" i="0" u="none" strike="noStrike">
                          <a:solidFill>
                            <a:srgbClr val="000000"/>
                          </a:solidFill>
                          <a:effectLst/>
                          <a:latin typeface="Calibri"/>
                        </a:rPr>
                        <a:t> </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sk-SK" sz="800" b="0" i="0" u="none" strike="noStrike">
                          <a:solidFill>
                            <a:srgbClr val="000000"/>
                          </a:solidFill>
                          <a:effectLst/>
                          <a:latin typeface="Calibri"/>
                        </a:rPr>
                        <a:t> </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0" i="0" u="none" strike="noStrike">
                          <a:solidFill>
                            <a:srgbClr val="000000"/>
                          </a:solidFill>
                          <a:effectLst/>
                          <a:latin typeface="Arial"/>
                        </a:rPr>
                        <a:t> $2,469,989 </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100%</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800" b="0" i="0" u="none" strike="noStrike">
                          <a:solidFill>
                            <a:srgbClr val="000000"/>
                          </a:solidFill>
                          <a:effectLst/>
                          <a:latin typeface="Arial"/>
                        </a:rPr>
                        <a:t> $2,322,162 </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mr-IN" sz="800" b="0" i="0" u="none" strike="noStrike">
                          <a:solidFill>
                            <a:srgbClr val="000000"/>
                          </a:solidFill>
                          <a:effectLst/>
                          <a:latin typeface="Calibri"/>
                        </a:rPr>
                        <a:t>100%</a:t>
                      </a:r>
                    </a:p>
                  </a:txBody>
                  <a:tcPr marL="6162" marR="6162" marT="616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mr-IN" sz="800" b="0" i="0" u="none" strike="noStrike">
                          <a:solidFill>
                            <a:srgbClr val="000000"/>
                          </a:solidFill>
                          <a:effectLst/>
                          <a:latin typeface="Arial"/>
                        </a:rPr>
                        <a:t>-6%</a:t>
                      </a:r>
                    </a:p>
                  </a:txBody>
                  <a:tcPr marL="6162" marR="6162" marT="61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l" fontAlgn="b"/>
                      <a:endParaRPr lang="en-US" sz="800" b="0" i="0" u="none" strike="noStrike">
                        <a:solidFill>
                          <a:srgbClr val="000000"/>
                        </a:solidFill>
                        <a:effectLst/>
                        <a:latin typeface="Calibri"/>
                      </a:endParaRPr>
                    </a:p>
                  </a:txBody>
                  <a:tcPr marL="6162" marR="6162" marT="6162" marB="0" anchor="b">
                    <a:lnL w="6350" cap="flat" cmpd="sng" algn="ctr">
                      <a:solidFill>
                        <a:srgbClr val="000000"/>
                      </a:solidFill>
                      <a:prstDash val="solid"/>
                      <a:round/>
                      <a:headEnd type="none" w="med" len="med"/>
                      <a:tailEnd type="none" w="med" len="med"/>
                    </a:lnL>
                    <a:lnR>
                      <a:noFill/>
                    </a:lnR>
                    <a:lnT>
                      <a:noFill/>
                    </a:lnT>
                    <a:lnB>
                      <a:noFill/>
                    </a:lnB>
                  </a:tcPr>
                </a:tc>
              </a:tr>
              <a:tr h="129011">
                <a:tc>
                  <a:txBody>
                    <a:bodyPr/>
                    <a:lstStyle/>
                    <a:p>
                      <a:pPr algn="l" fontAlgn="b"/>
                      <a:endParaRPr lang="en-US" sz="800" b="0" i="0" u="none" strike="noStrike">
                        <a:solidFill>
                          <a:srgbClr val="000000"/>
                        </a:solidFill>
                        <a:effectLst/>
                        <a:latin typeface="Calibri"/>
                      </a:endParaRPr>
                    </a:p>
                  </a:txBody>
                  <a:tcPr marL="6162" marR="6162" marT="616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a:endParaRPr>
                    </a:p>
                  </a:txBody>
                  <a:tcPr marL="6162" marR="6162" marT="616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a:endParaRPr>
                    </a:p>
                  </a:txBody>
                  <a:tcPr marL="6162" marR="6162" marT="616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a:endParaRPr>
                    </a:p>
                  </a:txBody>
                  <a:tcPr marL="6162" marR="6162" marT="616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a:endParaRPr>
                    </a:p>
                  </a:txBody>
                  <a:tcPr marL="6162" marR="6162" marT="616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a:endParaRPr>
                    </a:p>
                  </a:txBody>
                  <a:tcPr marL="6162" marR="6162" marT="616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a:solidFill>
                          <a:srgbClr val="000000"/>
                        </a:solidFill>
                        <a:effectLst/>
                        <a:latin typeface="Calibri"/>
                      </a:endParaRPr>
                    </a:p>
                  </a:txBody>
                  <a:tcPr marL="6162" marR="6162" marT="6162"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800" b="0" i="0" u="none" strike="noStrike" dirty="0">
                        <a:solidFill>
                          <a:srgbClr val="000000"/>
                        </a:solidFill>
                        <a:effectLst/>
                        <a:latin typeface="Calibri"/>
                      </a:endParaRPr>
                    </a:p>
                  </a:txBody>
                  <a:tcPr marL="6162" marR="6162" marT="6162" marB="0" anchor="b">
                    <a:lnL>
                      <a:noFill/>
                    </a:lnL>
                    <a:lnR>
                      <a:noFill/>
                    </a:lnR>
                    <a:lnT>
                      <a:noFill/>
                    </a:lnT>
                    <a:lnB>
                      <a:noFill/>
                    </a:lnB>
                  </a:tcPr>
                </a:tc>
              </a:tr>
            </a:tbl>
          </a:graphicData>
        </a:graphic>
      </p:graphicFrame>
    </p:spTree>
    <p:extLst>
      <p:ext uri="{BB962C8B-B14F-4D97-AF65-F5344CB8AC3E}">
        <p14:creationId xmlns:p14="http://schemas.microsoft.com/office/powerpoint/2010/main" val="33287856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800" y="1474495"/>
            <a:ext cx="1733198" cy="1998955"/>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pic>
        <p:nvPicPr>
          <p:cNvPr id="2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729" y="2559050"/>
            <a:ext cx="1714040" cy="46208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err="1" smtClean="0"/>
              <a:t>eNEws</a:t>
            </a:r>
            <a:r>
              <a:rPr lang="en-US" dirty="0" smtClean="0"/>
              <a:t>: MVP</a:t>
            </a:r>
            <a:endParaRPr lang="en-US" dirty="0"/>
          </a:p>
        </p:txBody>
      </p:sp>
      <p:sp>
        <p:nvSpPr>
          <p:cNvPr id="3" name="Slide Number Placeholder 2"/>
          <p:cNvSpPr>
            <a:spLocks noGrp="1"/>
          </p:cNvSpPr>
          <p:nvPr>
            <p:ph type="sldNum" sz="quarter" idx="12"/>
          </p:nvPr>
        </p:nvSpPr>
        <p:spPr/>
        <p:txBody>
          <a:bodyPr/>
          <a:lstStyle/>
          <a:p>
            <a:fld id="{E0A67975-8775-DF44-8226-965E8C4F303F}" type="slidenum">
              <a:rPr lang="en-US"/>
              <a:pPr/>
              <a:t>33</a:t>
            </a:fld>
            <a:endParaRPr lang="en-US"/>
          </a:p>
        </p:txBody>
      </p:sp>
      <p:sp>
        <p:nvSpPr>
          <p:cNvPr id="4" name="Text Placeholder 3"/>
          <p:cNvSpPr>
            <a:spLocks noGrp="1"/>
          </p:cNvSpPr>
          <p:nvPr>
            <p:ph type="body" sz="quarter" idx="13"/>
          </p:nvPr>
        </p:nvSpPr>
        <p:spPr>
          <a:xfrm>
            <a:off x="268524" y="531149"/>
            <a:ext cx="6284675" cy="692638"/>
          </a:xfrm>
        </p:spPr>
        <p:txBody>
          <a:bodyPr>
            <a:normAutofit/>
          </a:bodyPr>
          <a:lstStyle/>
          <a:p>
            <a:r>
              <a:rPr lang="en-US" sz="2400" dirty="0" smtClean="0"/>
              <a:t>Overview of MVP experiences</a:t>
            </a:r>
            <a:endParaRPr lang="en-US" sz="2400" dirty="0"/>
          </a:p>
        </p:txBody>
      </p:sp>
      <p:sp>
        <p:nvSpPr>
          <p:cNvPr id="5" name="Text Placeholder 4"/>
          <p:cNvSpPr>
            <a:spLocks noGrp="1"/>
          </p:cNvSpPr>
          <p:nvPr>
            <p:ph type="body" sz="quarter" idx="14"/>
          </p:nvPr>
        </p:nvSpPr>
        <p:spPr>
          <a:xfrm>
            <a:off x="6705600" y="572406"/>
            <a:ext cx="2354580" cy="4171044"/>
          </a:xfrm>
        </p:spPr>
        <p:txBody>
          <a:bodyPr>
            <a:normAutofit fontScale="92500" lnSpcReduction="10000"/>
          </a:bodyPr>
          <a:lstStyle/>
          <a:p>
            <a:pPr marL="0" indent="0">
              <a:buNone/>
            </a:pPr>
            <a:r>
              <a:rPr lang="en-US" sz="1500" b="1" dirty="0"/>
              <a:t>BAU: </a:t>
            </a:r>
            <a:r>
              <a:rPr lang="en-US" sz="1500" b="1" dirty="0" smtClean="0"/>
              <a:t>Curated offers </a:t>
            </a:r>
            <a:endParaRPr lang="en-US" sz="1500" dirty="0" smtClean="0"/>
          </a:p>
          <a:p>
            <a:pPr marL="166688" indent="-166688">
              <a:buClr>
                <a:srgbClr val="0070C0"/>
              </a:buClr>
            </a:pPr>
            <a:r>
              <a:rPr lang="en-US" sz="1400" dirty="0" smtClean="0"/>
              <a:t>MRCC (targeted by region)</a:t>
            </a:r>
          </a:p>
          <a:p>
            <a:pPr marL="166688" indent="-166688">
              <a:buClr>
                <a:srgbClr val="0070C0"/>
              </a:buClr>
            </a:pPr>
            <a:r>
              <a:rPr lang="en-US" sz="1400" dirty="0" smtClean="0"/>
              <a:t>Hertz/RAF (targeted?)</a:t>
            </a:r>
          </a:p>
          <a:p>
            <a:pPr marL="166688" indent="-166688">
              <a:buClr>
                <a:srgbClr val="0070C0"/>
              </a:buClr>
            </a:pPr>
            <a:r>
              <a:rPr lang="en-US" sz="1400" dirty="0" smtClean="0"/>
              <a:t>Moments (targeted by pts)</a:t>
            </a:r>
          </a:p>
          <a:p>
            <a:pPr marL="0" indent="0">
              <a:buNone/>
            </a:pPr>
            <a:endParaRPr lang="en-US" sz="1500" b="1" dirty="0" smtClean="0"/>
          </a:p>
          <a:p>
            <a:pPr marL="0" indent="0">
              <a:buNone/>
            </a:pPr>
            <a:r>
              <a:rPr lang="en-US" sz="1500" b="1" dirty="0" smtClean="0"/>
              <a:t>Optimize</a:t>
            </a:r>
            <a:r>
              <a:rPr lang="en-US" sz="1500" dirty="0"/>
              <a:t>: MVP-</a:t>
            </a:r>
            <a:r>
              <a:rPr lang="en-US" sz="1500" dirty="0" err="1"/>
              <a:t>decisioned</a:t>
            </a:r>
            <a:r>
              <a:rPr lang="en-US" sz="1500" dirty="0"/>
              <a:t> </a:t>
            </a:r>
            <a:r>
              <a:rPr lang="en-US" sz="1500" dirty="0" smtClean="0"/>
              <a:t>offers (</a:t>
            </a:r>
            <a:r>
              <a:rPr lang="en-US" sz="1500" dirty="0" err="1" smtClean="0"/>
              <a:t>tbd</a:t>
            </a:r>
            <a:r>
              <a:rPr lang="en-US" sz="1500" dirty="0" smtClean="0"/>
              <a:t>)</a:t>
            </a:r>
            <a:endParaRPr lang="en-US" sz="1500" dirty="0"/>
          </a:p>
          <a:p>
            <a:pPr marL="166688" indent="-166688">
              <a:buClr>
                <a:srgbClr val="0070C0"/>
              </a:buClr>
            </a:pPr>
            <a:r>
              <a:rPr lang="en-US" sz="1400" dirty="0"/>
              <a:t>April did not leverage M.com </a:t>
            </a:r>
            <a:r>
              <a:rPr lang="en-US" sz="1400" dirty="0" smtClean="0"/>
              <a:t>results</a:t>
            </a:r>
          </a:p>
          <a:p>
            <a:pPr marL="166688" indent="-166688">
              <a:buClr>
                <a:srgbClr val="0070C0"/>
              </a:buClr>
            </a:pPr>
            <a:endParaRPr lang="en-US" sz="1400" dirty="0"/>
          </a:p>
          <a:p>
            <a:pPr marL="0" indent="0">
              <a:buNone/>
            </a:pPr>
            <a:r>
              <a:rPr lang="en-US" sz="1500" b="1" dirty="0"/>
              <a:t>Random: </a:t>
            </a:r>
            <a:r>
              <a:rPr lang="en-US" sz="1500" dirty="0"/>
              <a:t>Random rotation of </a:t>
            </a:r>
            <a:r>
              <a:rPr lang="en-US" sz="1500" dirty="0" smtClean="0"/>
              <a:t>all MVP offers</a:t>
            </a:r>
          </a:p>
          <a:p>
            <a:pPr marL="0" indent="0">
              <a:buNone/>
            </a:pPr>
            <a:endParaRPr lang="en-US" sz="1500" dirty="0"/>
          </a:p>
          <a:p>
            <a:pPr marL="0" indent="0">
              <a:buNone/>
            </a:pPr>
            <a:r>
              <a:rPr lang="en-US" sz="1500" dirty="0" smtClean="0"/>
              <a:t>MVP Offer types: 29 total</a:t>
            </a:r>
          </a:p>
          <a:p>
            <a:pPr marL="166688" indent="-166688">
              <a:buClr>
                <a:srgbClr val="0070C0"/>
              </a:buClr>
            </a:pPr>
            <a:r>
              <a:rPr lang="en-US" sz="1400" dirty="0"/>
              <a:t>MR travel deals &amp; destination lead rates</a:t>
            </a:r>
          </a:p>
          <a:p>
            <a:pPr marL="166688" indent="-166688">
              <a:buClr>
                <a:srgbClr val="0070C0"/>
              </a:buClr>
            </a:pPr>
            <a:r>
              <a:rPr lang="en-US" sz="1400" dirty="0" smtClean="0"/>
              <a:t>RC </a:t>
            </a:r>
            <a:r>
              <a:rPr lang="en-US" sz="1400" dirty="0"/>
              <a:t>Offers &amp; benefits</a:t>
            </a:r>
          </a:p>
          <a:p>
            <a:pPr marL="166688" indent="-166688">
              <a:buClr>
                <a:srgbClr val="0070C0"/>
              </a:buClr>
            </a:pPr>
            <a:r>
              <a:rPr lang="en-US" sz="1400" dirty="0" smtClean="0"/>
              <a:t>MR evergreen benefits</a:t>
            </a:r>
          </a:p>
          <a:p>
            <a:pPr marL="166688" indent="-166688">
              <a:buClr>
                <a:srgbClr val="0070C0"/>
              </a:buClr>
            </a:pPr>
            <a:r>
              <a:rPr lang="en-US" sz="1400" dirty="0" smtClean="0"/>
              <a:t>Partner offers</a:t>
            </a:r>
            <a:endParaRPr lang="en-US" sz="1400" dirty="0"/>
          </a:p>
          <a:p>
            <a:pPr marL="0" indent="0">
              <a:buNone/>
            </a:pPr>
            <a:endParaRPr lang="en-US" sz="1500" dirty="0" smtClean="0"/>
          </a:p>
          <a:p>
            <a:pPr marL="0" indent="0">
              <a:buNone/>
            </a:pPr>
            <a:endParaRPr lang="en-US" sz="1500" dirty="0" smtClean="0"/>
          </a:p>
          <a:p>
            <a:endParaRPr lang="en-US" sz="1500" dirty="0" smtClean="0"/>
          </a:p>
          <a:p>
            <a:pPr marL="0" indent="0">
              <a:buNone/>
            </a:pPr>
            <a:endParaRPr lang="en-US" sz="1500" dirty="0"/>
          </a:p>
          <a:p>
            <a:pPr marL="0" indent="0">
              <a:buNone/>
            </a:pPr>
            <a:endParaRPr lang="en-US" sz="1100" dirty="0" smtClean="0">
              <a:solidFill>
                <a:srgbClr val="00B050"/>
              </a:solidFill>
            </a:endParaRPr>
          </a:p>
        </p:txBody>
      </p:sp>
      <p:sp>
        <p:nvSpPr>
          <p:cNvPr id="9" name="Text Placeholder 4"/>
          <p:cNvSpPr txBox="1">
            <a:spLocks/>
          </p:cNvSpPr>
          <p:nvPr/>
        </p:nvSpPr>
        <p:spPr>
          <a:xfrm>
            <a:off x="38100" y="1042281"/>
            <a:ext cx="3611315" cy="256198"/>
          </a:xfrm>
          <a:prstGeom prst="rect">
            <a:avLst/>
          </a:prstGeom>
          <a:ln>
            <a:noFill/>
          </a:ln>
        </p:spPr>
        <p:txBody>
          <a:bodyPr vert="horz" lIns="91440" tIns="45720" rIns="91440" bIns="45720" rtlCol="0">
            <a:noAutofit/>
          </a:bodyPr>
          <a:lstStyle>
            <a:lvl1pPr marL="342900" indent="-342900" algn="l" defTabSz="457200" rtl="0" eaLnBrk="1" latinLnBrk="0" hangingPunct="1">
              <a:spcBef>
                <a:spcPct val="20000"/>
              </a:spcBef>
              <a:buClr>
                <a:srgbClr val="2196E1"/>
              </a:buClr>
              <a:buFont typeface="Arial"/>
              <a:buChar char="•"/>
              <a:defRPr sz="2400" kern="1200" baseline="0">
                <a:solidFill>
                  <a:schemeClr val="tx1"/>
                </a:solidFill>
                <a:latin typeface="Open Sans Light"/>
                <a:ea typeface="+mn-ea"/>
                <a:cs typeface="Open Sans Light"/>
              </a:defRPr>
            </a:lvl1pPr>
            <a:lvl2pPr marL="742950" indent="-285750" algn="l" defTabSz="457200" rtl="0" eaLnBrk="1" latinLnBrk="0" hangingPunct="1">
              <a:spcBef>
                <a:spcPct val="20000"/>
              </a:spcBef>
              <a:buClr>
                <a:srgbClr val="2196E1"/>
              </a:buClr>
              <a:buSzPct val="80000"/>
              <a:buFont typeface="Courier New"/>
              <a:buChar char="o"/>
              <a:defRPr sz="1800" kern="1200" baseline="0">
                <a:solidFill>
                  <a:schemeClr val="tx1"/>
                </a:solidFill>
                <a:latin typeface="Open Sans Light"/>
                <a:ea typeface="+mn-ea"/>
                <a:cs typeface="Open Sans Light"/>
              </a:defRPr>
            </a:lvl2pPr>
            <a:lvl3pPr marL="1143000" indent="-228600" algn="l" defTabSz="457200" rtl="0" eaLnBrk="1" latinLnBrk="0" hangingPunct="1">
              <a:spcBef>
                <a:spcPct val="20000"/>
              </a:spcBef>
              <a:buClr>
                <a:srgbClr val="B3B300"/>
              </a:buClr>
              <a:buFont typeface="Wingdings" charset="2"/>
              <a:buChar char="§"/>
              <a:defRPr sz="1800" kern="1200" baseline="0">
                <a:solidFill>
                  <a:schemeClr val="tx1"/>
                </a:solidFill>
                <a:latin typeface="Open Sans Light"/>
                <a:ea typeface="+mn-ea"/>
                <a:cs typeface="Open Sans Light"/>
              </a:defRPr>
            </a:lvl3pPr>
            <a:lvl4pPr marL="1600200" indent="-228600" algn="l" defTabSz="457200" rtl="0" eaLnBrk="1" latinLnBrk="0" hangingPunct="1">
              <a:spcBef>
                <a:spcPct val="20000"/>
              </a:spcBef>
              <a:buClr>
                <a:srgbClr val="B3B300"/>
              </a:buClr>
              <a:buFont typeface="Arial"/>
              <a:buChar char="•"/>
              <a:defRPr sz="1400" kern="1200" baseline="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1800" kern="1200" baseline="0">
                <a:solidFill>
                  <a:schemeClr val="tx1"/>
                </a:solidFill>
                <a:latin typeface="Open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100" b="1" dirty="0" smtClean="0">
                <a:solidFill>
                  <a:prstClr val="black"/>
                </a:solidFill>
              </a:rPr>
              <a:t>(1) BAU: Curated Offers (with dynamic targeting)</a:t>
            </a:r>
            <a:endParaRPr lang="en-US" sz="1100" b="1" dirty="0">
              <a:solidFill>
                <a:prstClr val="black"/>
              </a:solidFill>
            </a:endParaRPr>
          </a:p>
        </p:txBody>
      </p:sp>
      <p:pic>
        <p:nvPicPr>
          <p:cNvPr id="12"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89219" y="1896835"/>
            <a:ext cx="1898296" cy="496721"/>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3" name="Picture 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89219" y="3134818"/>
            <a:ext cx="1898296" cy="509377"/>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4" name="Picture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6044" y="3754413"/>
            <a:ext cx="1877321" cy="463076"/>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6"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67200" y="3432045"/>
            <a:ext cx="2159331" cy="553129"/>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8"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67200" y="2091060"/>
            <a:ext cx="2155785" cy="528309"/>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9"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67200" y="1509603"/>
            <a:ext cx="2155786" cy="535401"/>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67200" y="2728928"/>
            <a:ext cx="2152237" cy="570857"/>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1" name="Text Placeholder 4"/>
          <p:cNvSpPr txBox="1">
            <a:spLocks/>
          </p:cNvSpPr>
          <p:nvPr/>
        </p:nvSpPr>
        <p:spPr>
          <a:xfrm>
            <a:off x="3990975" y="1042281"/>
            <a:ext cx="2432011" cy="310269"/>
          </a:xfrm>
          <a:prstGeom prst="rect">
            <a:avLst/>
          </a:prstGeom>
          <a:ln>
            <a:noFill/>
          </a:ln>
        </p:spPr>
        <p:txBody>
          <a:bodyPr vert="horz" lIns="91440" tIns="45720" rIns="91440" bIns="45720" rtlCol="0">
            <a:noAutofit/>
          </a:bodyPr>
          <a:lstStyle>
            <a:lvl1pPr marL="342900" indent="-342900" algn="l" defTabSz="457200" rtl="0" eaLnBrk="1" latinLnBrk="0" hangingPunct="1">
              <a:spcBef>
                <a:spcPct val="20000"/>
              </a:spcBef>
              <a:buClr>
                <a:srgbClr val="2196E1"/>
              </a:buClr>
              <a:buFont typeface="Arial"/>
              <a:buChar char="•"/>
              <a:defRPr sz="2400" kern="1200" baseline="0">
                <a:solidFill>
                  <a:schemeClr val="tx1"/>
                </a:solidFill>
                <a:latin typeface="Open Sans Light"/>
                <a:ea typeface="+mn-ea"/>
                <a:cs typeface="Open Sans Light"/>
              </a:defRPr>
            </a:lvl1pPr>
            <a:lvl2pPr marL="742950" indent="-285750" algn="l" defTabSz="457200" rtl="0" eaLnBrk="1" latinLnBrk="0" hangingPunct="1">
              <a:spcBef>
                <a:spcPct val="20000"/>
              </a:spcBef>
              <a:buClr>
                <a:srgbClr val="2196E1"/>
              </a:buClr>
              <a:buSzPct val="80000"/>
              <a:buFont typeface="Courier New"/>
              <a:buChar char="o"/>
              <a:defRPr sz="1800" kern="1200" baseline="0">
                <a:solidFill>
                  <a:schemeClr val="tx1"/>
                </a:solidFill>
                <a:latin typeface="Open Sans Light"/>
                <a:ea typeface="+mn-ea"/>
                <a:cs typeface="Open Sans Light"/>
              </a:defRPr>
            </a:lvl2pPr>
            <a:lvl3pPr marL="1143000" indent="-228600" algn="l" defTabSz="457200" rtl="0" eaLnBrk="1" latinLnBrk="0" hangingPunct="1">
              <a:spcBef>
                <a:spcPct val="20000"/>
              </a:spcBef>
              <a:buClr>
                <a:srgbClr val="B3B300"/>
              </a:buClr>
              <a:buFont typeface="Wingdings" charset="2"/>
              <a:buChar char="§"/>
              <a:defRPr sz="1800" kern="1200" baseline="0">
                <a:solidFill>
                  <a:schemeClr val="tx1"/>
                </a:solidFill>
                <a:latin typeface="Open Sans Light"/>
                <a:ea typeface="+mn-ea"/>
                <a:cs typeface="Open Sans Light"/>
              </a:defRPr>
            </a:lvl3pPr>
            <a:lvl4pPr marL="1600200" indent="-228600" algn="l" defTabSz="457200" rtl="0" eaLnBrk="1" latinLnBrk="0" hangingPunct="1">
              <a:spcBef>
                <a:spcPct val="20000"/>
              </a:spcBef>
              <a:buClr>
                <a:srgbClr val="B3B300"/>
              </a:buClr>
              <a:buFont typeface="Arial"/>
              <a:buChar char="•"/>
              <a:defRPr sz="1400" kern="1200" baseline="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1800" kern="1200" baseline="0">
                <a:solidFill>
                  <a:schemeClr val="tx1"/>
                </a:solidFill>
                <a:latin typeface="Open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100" b="1" dirty="0" smtClean="0">
                <a:solidFill>
                  <a:prstClr val="black"/>
                </a:solidFill>
              </a:rPr>
              <a:t>Sample of 22 other MVP Offers:</a:t>
            </a:r>
          </a:p>
          <a:p>
            <a:pPr marL="0" indent="0" algn="ctr">
              <a:buFont typeface="Arial"/>
              <a:buNone/>
            </a:pPr>
            <a:r>
              <a:rPr lang="en-US" sz="1100" b="1" dirty="0" smtClean="0">
                <a:solidFill>
                  <a:prstClr val="black"/>
                </a:solidFill>
              </a:rPr>
              <a:t>(2) Optimize &amp; (3) Random</a:t>
            </a:r>
            <a:endParaRPr lang="en-US" sz="1100" b="1" dirty="0">
              <a:solidFill>
                <a:prstClr val="black"/>
              </a:solidFill>
            </a:endParaRPr>
          </a:p>
        </p:txBody>
      </p:sp>
      <p:sp>
        <p:nvSpPr>
          <p:cNvPr id="6" name="Oval 5"/>
          <p:cNvSpPr/>
          <p:nvPr/>
        </p:nvSpPr>
        <p:spPr>
          <a:xfrm>
            <a:off x="152400" y="2025650"/>
            <a:ext cx="215441" cy="223927"/>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dirty="0">
                <a:solidFill>
                  <a:prstClr val="white"/>
                </a:solidFill>
                <a:latin typeface="Open Sans Light"/>
              </a:rPr>
              <a:t>1a</a:t>
            </a:r>
          </a:p>
        </p:txBody>
      </p:sp>
      <p:sp>
        <p:nvSpPr>
          <p:cNvPr id="22" name="Oval 21"/>
          <p:cNvSpPr/>
          <p:nvPr/>
        </p:nvSpPr>
        <p:spPr>
          <a:xfrm>
            <a:off x="152400" y="2550629"/>
            <a:ext cx="215441" cy="223927"/>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dirty="0">
                <a:solidFill>
                  <a:prstClr val="white"/>
                </a:solidFill>
                <a:latin typeface="Open Sans Light"/>
              </a:rPr>
              <a:t>2a</a:t>
            </a:r>
          </a:p>
        </p:txBody>
      </p:sp>
      <p:sp>
        <p:nvSpPr>
          <p:cNvPr id="23" name="Oval 22"/>
          <p:cNvSpPr/>
          <p:nvPr/>
        </p:nvSpPr>
        <p:spPr>
          <a:xfrm>
            <a:off x="152400" y="3001028"/>
            <a:ext cx="215441" cy="223927"/>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dirty="0">
                <a:solidFill>
                  <a:prstClr val="white"/>
                </a:solidFill>
                <a:latin typeface="Open Sans Light"/>
              </a:rPr>
              <a:t>3a</a:t>
            </a:r>
          </a:p>
        </p:txBody>
      </p:sp>
      <p:sp>
        <p:nvSpPr>
          <p:cNvPr id="24" name="Oval 23"/>
          <p:cNvSpPr/>
          <p:nvPr/>
        </p:nvSpPr>
        <p:spPr>
          <a:xfrm>
            <a:off x="1676400" y="1873250"/>
            <a:ext cx="215441" cy="223927"/>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dirty="0">
                <a:solidFill>
                  <a:prstClr val="white"/>
                </a:solidFill>
                <a:latin typeface="Open Sans Light"/>
              </a:rPr>
              <a:t>1b</a:t>
            </a:r>
          </a:p>
        </p:txBody>
      </p:sp>
      <p:sp>
        <p:nvSpPr>
          <p:cNvPr id="25" name="Oval 24"/>
          <p:cNvSpPr/>
          <p:nvPr/>
        </p:nvSpPr>
        <p:spPr>
          <a:xfrm>
            <a:off x="1681498" y="3125293"/>
            <a:ext cx="215441" cy="223927"/>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dirty="0">
                <a:solidFill>
                  <a:prstClr val="white"/>
                </a:solidFill>
                <a:latin typeface="Open Sans Light"/>
              </a:rPr>
              <a:t>3b</a:t>
            </a:r>
          </a:p>
        </p:txBody>
      </p:sp>
      <p:sp>
        <p:nvSpPr>
          <p:cNvPr id="26" name="Oval 25"/>
          <p:cNvSpPr/>
          <p:nvPr/>
        </p:nvSpPr>
        <p:spPr>
          <a:xfrm>
            <a:off x="1676399" y="3702050"/>
            <a:ext cx="215441" cy="223927"/>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dirty="0">
                <a:solidFill>
                  <a:prstClr val="white"/>
                </a:solidFill>
                <a:latin typeface="Open Sans Light"/>
              </a:rPr>
              <a:t>3c</a:t>
            </a:r>
          </a:p>
        </p:txBody>
      </p:sp>
      <p:pic>
        <p:nvPicPr>
          <p:cNvPr id="102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67200" y="4151775"/>
            <a:ext cx="2197431" cy="560306"/>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74594" y="2476915"/>
            <a:ext cx="1888771" cy="553454"/>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3" name="Oval 32"/>
          <p:cNvSpPr/>
          <p:nvPr/>
        </p:nvSpPr>
        <p:spPr>
          <a:xfrm>
            <a:off x="1689559" y="2444750"/>
            <a:ext cx="215441" cy="223927"/>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dirty="0">
                <a:solidFill>
                  <a:prstClr val="white"/>
                </a:solidFill>
                <a:latin typeface="Open Sans Light"/>
              </a:rPr>
              <a:t>2b</a:t>
            </a:r>
          </a:p>
        </p:txBody>
      </p:sp>
    </p:spTree>
    <p:extLst>
      <p:ext uri="{BB962C8B-B14F-4D97-AF65-F5344CB8AC3E}">
        <p14:creationId xmlns:p14="http://schemas.microsoft.com/office/powerpoint/2010/main" val="16044749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MVP: </a:t>
            </a:r>
            <a:r>
              <a:rPr lang="en-US" dirty="0" err="1" smtClean="0"/>
              <a:t>enews</a:t>
            </a:r>
            <a:r>
              <a:rPr lang="en-US" dirty="0" smtClean="0"/>
              <a:t> campaign level</a:t>
            </a:r>
            <a:endParaRPr lang="en-US" dirty="0"/>
          </a:p>
        </p:txBody>
      </p:sp>
      <p:sp>
        <p:nvSpPr>
          <p:cNvPr id="3" name="Slide Number Placeholder 2"/>
          <p:cNvSpPr>
            <a:spLocks noGrp="1"/>
          </p:cNvSpPr>
          <p:nvPr>
            <p:ph type="sldNum" sz="quarter" idx="12"/>
          </p:nvPr>
        </p:nvSpPr>
        <p:spPr/>
        <p:txBody>
          <a:bodyPr/>
          <a:lstStyle/>
          <a:p>
            <a:fld id="{E0A67975-8775-DF44-8226-965E8C4F303F}" type="slidenum">
              <a:rPr lang="en-US"/>
              <a:pPr/>
              <a:t>34</a:t>
            </a:fld>
            <a:endParaRPr lang="en-US"/>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496" y="533400"/>
            <a:ext cx="3924336" cy="1896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170" y="3105149"/>
            <a:ext cx="3899520" cy="1875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47396" y="533400"/>
            <a:ext cx="3903066"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Placeholder 4"/>
          <p:cNvSpPr txBox="1">
            <a:spLocks/>
          </p:cNvSpPr>
          <p:nvPr/>
        </p:nvSpPr>
        <p:spPr>
          <a:xfrm>
            <a:off x="2315503" y="533400"/>
            <a:ext cx="838200" cy="3429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2196E1"/>
              </a:buClr>
              <a:buFont typeface="Arial"/>
              <a:buChar char="•"/>
              <a:defRPr sz="1800" kern="1200" baseline="0">
                <a:solidFill>
                  <a:schemeClr val="tx1"/>
                </a:solidFill>
                <a:latin typeface="Open Sans Light"/>
                <a:ea typeface="+mn-ea"/>
                <a:cs typeface="Open Sans Light"/>
              </a:defRPr>
            </a:lvl1pPr>
            <a:lvl2pPr marL="742950" indent="-285750" algn="l" defTabSz="457200" rtl="0" eaLnBrk="1" latinLnBrk="0" hangingPunct="1">
              <a:spcBef>
                <a:spcPct val="20000"/>
              </a:spcBef>
              <a:buClr>
                <a:srgbClr val="2196E1"/>
              </a:buClr>
              <a:buSzPct val="80000"/>
              <a:buFont typeface="Courier New"/>
              <a:buChar char="o"/>
              <a:defRPr sz="1800" kern="1200" baseline="0">
                <a:solidFill>
                  <a:schemeClr val="tx1"/>
                </a:solidFill>
                <a:latin typeface="Open Sans Light"/>
                <a:ea typeface="+mn-ea"/>
                <a:cs typeface="Open Sans Light"/>
              </a:defRPr>
            </a:lvl2pPr>
            <a:lvl3pPr marL="1143000" indent="-228600" algn="l" defTabSz="457200" rtl="0" eaLnBrk="1" latinLnBrk="0" hangingPunct="1">
              <a:spcBef>
                <a:spcPct val="20000"/>
              </a:spcBef>
              <a:buClr>
                <a:srgbClr val="B3B300"/>
              </a:buClr>
              <a:buFont typeface="Wingdings" charset="2"/>
              <a:buChar char="§"/>
              <a:defRPr sz="1400" kern="1200" baseline="0">
                <a:solidFill>
                  <a:schemeClr val="tx1"/>
                </a:solidFill>
                <a:latin typeface="Open Sans Light"/>
                <a:ea typeface="+mn-ea"/>
                <a:cs typeface="Open Sans Light"/>
              </a:defRPr>
            </a:lvl3pPr>
            <a:lvl4pPr marL="1600200" indent="-228600" algn="l" defTabSz="457200" rtl="0" eaLnBrk="1" latinLnBrk="0" hangingPunct="1">
              <a:spcBef>
                <a:spcPct val="20000"/>
              </a:spcBef>
              <a:buClr>
                <a:srgbClr val="B3B300"/>
              </a:buClr>
              <a:buFont typeface="Arial"/>
              <a:buChar char="•"/>
              <a:defRPr sz="1400" kern="1200" baseline="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1800" kern="1200" baseline="0">
                <a:solidFill>
                  <a:schemeClr val="tx1"/>
                </a:solidFill>
                <a:latin typeface="Open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t>CTO%</a:t>
            </a:r>
          </a:p>
        </p:txBody>
      </p:sp>
      <p:sp>
        <p:nvSpPr>
          <p:cNvPr id="10" name="Text Placeholder 4"/>
          <p:cNvSpPr txBox="1">
            <a:spLocks/>
          </p:cNvSpPr>
          <p:nvPr/>
        </p:nvSpPr>
        <p:spPr>
          <a:xfrm>
            <a:off x="2506743" y="3116912"/>
            <a:ext cx="838200" cy="3429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2196E1"/>
              </a:buClr>
              <a:buFont typeface="Arial"/>
              <a:buChar char="•"/>
              <a:defRPr sz="1800" kern="1200" baseline="0">
                <a:solidFill>
                  <a:schemeClr val="tx1"/>
                </a:solidFill>
                <a:latin typeface="Open Sans Light"/>
                <a:ea typeface="+mn-ea"/>
                <a:cs typeface="Open Sans Light"/>
              </a:defRPr>
            </a:lvl1pPr>
            <a:lvl2pPr marL="742950" indent="-285750" algn="l" defTabSz="457200" rtl="0" eaLnBrk="1" latinLnBrk="0" hangingPunct="1">
              <a:spcBef>
                <a:spcPct val="20000"/>
              </a:spcBef>
              <a:buClr>
                <a:srgbClr val="2196E1"/>
              </a:buClr>
              <a:buSzPct val="80000"/>
              <a:buFont typeface="Courier New"/>
              <a:buChar char="o"/>
              <a:defRPr sz="1800" kern="1200" baseline="0">
                <a:solidFill>
                  <a:schemeClr val="tx1"/>
                </a:solidFill>
                <a:latin typeface="Open Sans Light"/>
                <a:ea typeface="+mn-ea"/>
                <a:cs typeface="Open Sans Light"/>
              </a:defRPr>
            </a:lvl2pPr>
            <a:lvl3pPr marL="1143000" indent="-228600" algn="l" defTabSz="457200" rtl="0" eaLnBrk="1" latinLnBrk="0" hangingPunct="1">
              <a:spcBef>
                <a:spcPct val="20000"/>
              </a:spcBef>
              <a:buClr>
                <a:srgbClr val="B3B300"/>
              </a:buClr>
              <a:buFont typeface="Wingdings" charset="2"/>
              <a:buChar char="§"/>
              <a:defRPr sz="1400" kern="1200" baseline="0">
                <a:solidFill>
                  <a:schemeClr val="tx1"/>
                </a:solidFill>
                <a:latin typeface="Open Sans Light"/>
                <a:ea typeface="+mn-ea"/>
                <a:cs typeface="Open Sans Light"/>
              </a:defRPr>
            </a:lvl3pPr>
            <a:lvl4pPr marL="1600200" indent="-228600" algn="l" defTabSz="457200" rtl="0" eaLnBrk="1" latinLnBrk="0" hangingPunct="1">
              <a:spcBef>
                <a:spcPct val="20000"/>
              </a:spcBef>
              <a:buClr>
                <a:srgbClr val="B3B300"/>
              </a:buClr>
              <a:buFont typeface="Arial"/>
              <a:buChar char="•"/>
              <a:defRPr sz="1400" kern="1200" baseline="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1800" kern="1200" baseline="0">
                <a:solidFill>
                  <a:schemeClr val="tx1"/>
                </a:solidFill>
                <a:latin typeface="Open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t>Conv%</a:t>
            </a:r>
          </a:p>
        </p:txBody>
      </p:sp>
      <p:sp>
        <p:nvSpPr>
          <p:cNvPr id="11" name="Text Placeholder 4"/>
          <p:cNvSpPr txBox="1">
            <a:spLocks/>
          </p:cNvSpPr>
          <p:nvPr/>
        </p:nvSpPr>
        <p:spPr>
          <a:xfrm>
            <a:off x="6358359" y="522790"/>
            <a:ext cx="1981200" cy="3429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2196E1"/>
              </a:buClr>
              <a:buFont typeface="Arial"/>
              <a:buChar char="•"/>
              <a:defRPr sz="1800" kern="1200" baseline="0">
                <a:solidFill>
                  <a:schemeClr val="tx1"/>
                </a:solidFill>
                <a:latin typeface="Open Sans Light"/>
                <a:ea typeface="+mn-ea"/>
                <a:cs typeface="Open Sans Light"/>
              </a:defRPr>
            </a:lvl1pPr>
            <a:lvl2pPr marL="742950" indent="-285750" algn="l" defTabSz="457200" rtl="0" eaLnBrk="1" latinLnBrk="0" hangingPunct="1">
              <a:spcBef>
                <a:spcPct val="20000"/>
              </a:spcBef>
              <a:buClr>
                <a:srgbClr val="2196E1"/>
              </a:buClr>
              <a:buSzPct val="80000"/>
              <a:buFont typeface="Courier New"/>
              <a:buChar char="o"/>
              <a:defRPr sz="1800" kern="1200" baseline="0">
                <a:solidFill>
                  <a:schemeClr val="tx1"/>
                </a:solidFill>
                <a:latin typeface="Open Sans Light"/>
                <a:ea typeface="+mn-ea"/>
                <a:cs typeface="Open Sans Light"/>
              </a:defRPr>
            </a:lvl2pPr>
            <a:lvl3pPr marL="1143000" indent="-228600" algn="l" defTabSz="457200" rtl="0" eaLnBrk="1" latinLnBrk="0" hangingPunct="1">
              <a:spcBef>
                <a:spcPct val="20000"/>
              </a:spcBef>
              <a:buClr>
                <a:srgbClr val="B3B300"/>
              </a:buClr>
              <a:buFont typeface="Wingdings" charset="2"/>
              <a:buChar char="§"/>
              <a:defRPr sz="1400" kern="1200" baseline="0">
                <a:solidFill>
                  <a:schemeClr val="tx1"/>
                </a:solidFill>
                <a:latin typeface="Open Sans Light"/>
                <a:ea typeface="+mn-ea"/>
                <a:cs typeface="Open Sans Light"/>
              </a:defRPr>
            </a:lvl3pPr>
            <a:lvl4pPr marL="1600200" indent="-228600" algn="l" defTabSz="457200" rtl="0" eaLnBrk="1" latinLnBrk="0" hangingPunct="1">
              <a:spcBef>
                <a:spcPct val="20000"/>
              </a:spcBef>
              <a:buClr>
                <a:srgbClr val="B3B300"/>
              </a:buClr>
              <a:buFont typeface="Arial"/>
              <a:buChar char="•"/>
              <a:defRPr sz="1400" kern="1200" baseline="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1800" kern="1200" baseline="0">
                <a:solidFill>
                  <a:schemeClr val="tx1"/>
                </a:solidFill>
                <a:latin typeface="Open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t>Booking per Delivered</a:t>
            </a:r>
          </a:p>
        </p:txBody>
      </p:sp>
    </p:spTree>
    <p:extLst>
      <p:ext uri="{BB962C8B-B14F-4D97-AF65-F5344CB8AC3E}">
        <p14:creationId xmlns:p14="http://schemas.microsoft.com/office/powerpoint/2010/main" val="249205243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MVP: </a:t>
            </a:r>
            <a:r>
              <a:rPr lang="en-US" dirty="0" err="1" smtClean="0"/>
              <a:t>enews</a:t>
            </a:r>
            <a:r>
              <a:rPr lang="en-US" dirty="0" smtClean="0"/>
              <a:t> rewards link level </a:t>
            </a:r>
            <a:endParaRPr lang="en-US" dirty="0"/>
          </a:p>
        </p:txBody>
      </p:sp>
      <p:sp>
        <p:nvSpPr>
          <p:cNvPr id="3" name="Slide Number Placeholder 2"/>
          <p:cNvSpPr>
            <a:spLocks noGrp="1"/>
          </p:cNvSpPr>
          <p:nvPr>
            <p:ph type="sldNum" sz="quarter" idx="12"/>
          </p:nvPr>
        </p:nvSpPr>
        <p:spPr/>
        <p:txBody>
          <a:bodyPr/>
          <a:lstStyle/>
          <a:p>
            <a:fld id="{E0A67975-8775-DF44-8226-965E8C4F303F}" type="slidenum">
              <a:rPr lang="en-US"/>
              <a:pPr/>
              <a:t>35</a:t>
            </a:fld>
            <a:endParaRPr lang="en-US"/>
          </a:p>
        </p:txBody>
      </p:sp>
      <p:sp>
        <p:nvSpPr>
          <p:cNvPr id="4" name="Text Placeholder 3"/>
          <p:cNvSpPr>
            <a:spLocks noGrp="1"/>
          </p:cNvSpPr>
          <p:nvPr>
            <p:ph type="body" sz="quarter" idx="13"/>
          </p:nvPr>
        </p:nvSpPr>
        <p:spPr>
          <a:xfrm>
            <a:off x="385547" y="485775"/>
            <a:ext cx="8549000" cy="561457"/>
          </a:xfrm>
        </p:spPr>
        <p:txBody>
          <a:bodyPr>
            <a:noAutofit/>
          </a:bodyPr>
          <a:lstStyle/>
          <a:p>
            <a:r>
              <a:rPr lang="en-US" sz="1800" dirty="0" smtClean="0"/>
              <a:t>Rewards Section revenue has not increased with MVP</a:t>
            </a:r>
            <a:endParaRPr lang="en-US" sz="1800" dirty="0"/>
          </a:p>
        </p:txBody>
      </p:sp>
      <p:sp>
        <p:nvSpPr>
          <p:cNvPr id="27" name="Text Placeholder 4"/>
          <p:cNvSpPr txBox="1">
            <a:spLocks/>
          </p:cNvSpPr>
          <p:nvPr/>
        </p:nvSpPr>
        <p:spPr>
          <a:xfrm>
            <a:off x="2362200" y="857250"/>
            <a:ext cx="4019550" cy="40005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2196E1"/>
              </a:buClr>
              <a:buFont typeface="Arial"/>
              <a:buChar char="•"/>
              <a:defRPr sz="1800" kern="1200" baseline="0">
                <a:solidFill>
                  <a:schemeClr val="tx1"/>
                </a:solidFill>
                <a:latin typeface="Open Sans Light"/>
                <a:ea typeface="+mn-ea"/>
                <a:cs typeface="Open Sans Light"/>
              </a:defRPr>
            </a:lvl1pPr>
            <a:lvl2pPr marL="742950" indent="-285750" algn="l" defTabSz="457200" rtl="0" eaLnBrk="1" latinLnBrk="0" hangingPunct="1">
              <a:spcBef>
                <a:spcPct val="20000"/>
              </a:spcBef>
              <a:buClr>
                <a:srgbClr val="2196E1"/>
              </a:buClr>
              <a:buSzPct val="80000"/>
              <a:buFont typeface="Courier New"/>
              <a:buChar char="o"/>
              <a:defRPr sz="1800" kern="1200" baseline="0">
                <a:solidFill>
                  <a:schemeClr val="tx1"/>
                </a:solidFill>
                <a:latin typeface="Open Sans Light"/>
                <a:ea typeface="+mn-ea"/>
                <a:cs typeface="Open Sans Light"/>
              </a:defRPr>
            </a:lvl2pPr>
            <a:lvl3pPr marL="1143000" indent="-228600" algn="l" defTabSz="457200" rtl="0" eaLnBrk="1" latinLnBrk="0" hangingPunct="1">
              <a:spcBef>
                <a:spcPct val="20000"/>
              </a:spcBef>
              <a:buClr>
                <a:srgbClr val="B3B300"/>
              </a:buClr>
              <a:buFont typeface="Wingdings" charset="2"/>
              <a:buChar char="§"/>
              <a:defRPr sz="1400" kern="1200" baseline="0">
                <a:solidFill>
                  <a:schemeClr val="tx1"/>
                </a:solidFill>
                <a:latin typeface="Open Sans Light"/>
                <a:ea typeface="+mn-ea"/>
                <a:cs typeface="Open Sans Light"/>
              </a:defRPr>
            </a:lvl3pPr>
            <a:lvl4pPr marL="1600200" indent="-228600" algn="l" defTabSz="457200" rtl="0" eaLnBrk="1" latinLnBrk="0" hangingPunct="1">
              <a:spcBef>
                <a:spcPct val="20000"/>
              </a:spcBef>
              <a:buClr>
                <a:srgbClr val="B3B300"/>
              </a:buClr>
              <a:buFont typeface="Arial"/>
              <a:buChar char="•"/>
              <a:defRPr sz="1400" kern="1200" baseline="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1800" kern="1200" baseline="0">
                <a:solidFill>
                  <a:schemeClr val="tx1"/>
                </a:solidFill>
                <a:latin typeface="Open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b="1" dirty="0" smtClean="0"/>
              <a:t>Rewards section Revenue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799" y="1606550"/>
            <a:ext cx="6019799" cy="294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473389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May eNews: MVP</a:t>
            </a:r>
            <a:endParaRPr lang="en-US" dirty="0"/>
          </a:p>
        </p:txBody>
      </p:sp>
      <p:sp>
        <p:nvSpPr>
          <p:cNvPr id="3" name="Slide Number Placeholder 2"/>
          <p:cNvSpPr>
            <a:spLocks noGrp="1"/>
          </p:cNvSpPr>
          <p:nvPr>
            <p:ph type="sldNum" sz="quarter" idx="12"/>
          </p:nvPr>
        </p:nvSpPr>
        <p:spPr/>
        <p:txBody>
          <a:bodyPr/>
          <a:lstStyle/>
          <a:p>
            <a:fld id="{E0A67975-8775-DF44-8226-965E8C4F303F}" type="slidenum">
              <a:rPr lang="en-US"/>
              <a:pPr/>
              <a:t>36</a:t>
            </a:fld>
            <a:endParaRPr lang="en-US"/>
          </a:p>
        </p:txBody>
      </p:sp>
      <p:sp>
        <p:nvSpPr>
          <p:cNvPr id="4" name="Text Placeholder 3"/>
          <p:cNvSpPr>
            <a:spLocks noGrp="1"/>
          </p:cNvSpPr>
          <p:nvPr>
            <p:ph type="body" sz="quarter" idx="13"/>
          </p:nvPr>
        </p:nvSpPr>
        <p:spPr>
          <a:xfrm>
            <a:off x="385763" y="531149"/>
            <a:ext cx="6092941" cy="692638"/>
          </a:xfrm>
        </p:spPr>
        <p:txBody>
          <a:bodyPr>
            <a:noAutofit/>
          </a:bodyPr>
          <a:lstStyle/>
          <a:p>
            <a:r>
              <a:rPr lang="en-US" sz="2400" dirty="0" smtClean="0"/>
              <a:t>MVP showed signs of improvement in eNews</a:t>
            </a:r>
            <a:endParaRPr lang="en-US" sz="2400" dirty="0"/>
          </a:p>
        </p:txBody>
      </p:sp>
      <p:sp>
        <p:nvSpPr>
          <p:cNvPr id="5" name="Text Placeholder 4"/>
          <p:cNvSpPr>
            <a:spLocks noGrp="1"/>
          </p:cNvSpPr>
          <p:nvPr>
            <p:ph type="body" sz="quarter" idx="14"/>
          </p:nvPr>
        </p:nvSpPr>
        <p:spPr>
          <a:xfrm>
            <a:off x="6629400" y="361950"/>
            <a:ext cx="2514600" cy="4171044"/>
          </a:xfrm>
        </p:spPr>
        <p:txBody>
          <a:bodyPr>
            <a:normAutofit/>
          </a:bodyPr>
          <a:lstStyle/>
          <a:p>
            <a:pPr marL="0" indent="0">
              <a:buNone/>
            </a:pPr>
            <a:r>
              <a:rPr lang="en-US" sz="1400" b="1" dirty="0" smtClean="0"/>
              <a:t>MVP as a placement is improving</a:t>
            </a:r>
          </a:p>
          <a:p>
            <a:pPr marL="169863" indent="-169863"/>
            <a:r>
              <a:rPr lang="en-US" sz="1200" dirty="0" smtClean="0"/>
              <a:t>Top Offer2 generated </a:t>
            </a:r>
            <a:r>
              <a:rPr lang="en-US" sz="1200" dirty="0"/>
              <a:t>the most clicks since Jun </a:t>
            </a:r>
            <a:r>
              <a:rPr lang="en-US" sz="1200" dirty="0" smtClean="0"/>
              <a:t>’16</a:t>
            </a:r>
          </a:p>
          <a:p>
            <a:pPr marL="169863" indent="-169863"/>
            <a:r>
              <a:rPr lang="en-US" sz="1200" dirty="0" smtClean="0"/>
              <a:t>MVP offers in Rewards generated 4% </a:t>
            </a:r>
            <a:r>
              <a:rPr lang="en-US" sz="1200" dirty="0"/>
              <a:t>more clicks </a:t>
            </a:r>
            <a:r>
              <a:rPr lang="en-US" sz="1200" dirty="0" err="1" smtClean="0"/>
              <a:t>MoM</a:t>
            </a:r>
            <a:r>
              <a:rPr lang="en-US" sz="1200" dirty="0" smtClean="0"/>
              <a:t> </a:t>
            </a:r>
          </a:p>
          <a:p>
            <a:pPr marL="0" indent="0">
              <a:buNone/>
            </a:pPr>
            <a:r>
              <a:rPr lang="en-US" sz="1400" b="1" dirty="0" smtClean="0"/>
              <a:t>More prominent placement means greater impact for dynamic content </a:t>
            </a:r>
            <a:endParaRPr lang="en-US" sz="1400" dirty="0" smtClean="0"/>
          </a:p>
          <a:p>
            <a:pPr marL="0" indent="0">
              <a:buNone/>
            </a:pPr>
            <a:endParaRPr lang="en-US" sz="1400" b="1" dirty="0" smtClean="0"/>
          </a:p>
          <a:p>
            <a:pPr marL="0" indent="0">
              <a:buNone/>
            </a:pPr>
            <a:r>
              <a:rPr lang="en-US" sz="1400" b="1" dirty="0" smtClean="0"/>
              <a:t>Optimize group outperformed Random &amp; BAU</a:t>
            </a:r>
          </a:p>
          <a:p>
            <a:pPr marL="169863" indent="-169863"/>
            <a:r>
              <a:rPr lang="en-US" sz="1200" dirty="0" smtClean="0"/>
              <a:t>Higher Rev/Del </a:t>
            </a:r>
            <a:r>
              <a:rPr lang="en-US" sz="1200" dirty="0"/>
              <a:t>than Random (+15%) &amp; BAU (+8%)</a:t>
            </a:r>
          </a:p>
          <a:p>
            <a:pPr marL="169863" indent="-169863"/>
            <a:r>
              <a:rPr lang="en-US" sz="1200" dirty="0"/>
              <a:t>At both campaign and MVP section level</a:t>
            </a:r>
          </a:p>
        </p:txBody>
      </p:sp>
      <p:sp>
        <p:nvSpPr>
          <p:cNvPr id="11" name="Text Placeholder 4"/>
          <p:cNvSpPr txBox="1">
            <a:spLocks/>
          </p:cNvSpPr>
          <p:nvPr/>
        </p:nvSpPr>
        <p:spPr>
          <a:xfrm>
            <a:off x="647700" y="3497580"/>
            <a:ext cx="3848102" cy="1441574"/>
          </a:xfrm>
          <a:prstGeom prst="rect">
            <a:avLst/>
          </a:prstGeom>
          <a:ln>
            <a:solidFill>
              <a:schemeClr val="accent1">
                <a:shade val="95000"/>
                <a:satMod val="105000"/>
              </a:schemeClr>
            </a:solidFill>
          </a:ln>
        </p:spPr>
        <p:txBody>
          <a:bodyPr vert="horz" lIns="91440" tIns="45720" rIns="91440" bIns="45720" rtlCol="0">
            <a:normAutofit/>
          </a:bodyPr>
          <a:lstStyle>
            <a:lvl1pPr marL="342900" indent="-342900" algn="l" defTabSz="457200" rtl="0" eaLnBrk="1" latinLnBrk="0" hangingPunct="1">
              <a:spcBef>
                <a:spcPct val="20000"/>
              </a:spcBef>
              <a:buClr>
                <a:srgbClr val="2196E1"/>
              </a:buClr>
              <a:buFont typeface="Arial"/>
              <a:buChar char="•"/>
              <a:defRPr sz="1800" kern="1200" baseline="0">
                <a:solidFill>
                  <a:schemeClr val="tx1"/>
                </a:solidFill>
                <a:latin typeface="Open Sans Light"/>
                <a:ea typeface="+mn-ea"/>
                <a:cs typeface="Open Sans Light"/>
              </a:defRPr>
            </a:lvl1pPr>
            <a:lvl2pPr marL="742950" indent="-285750" algn="l" defTabSz="457200" rtl="0" eaLnBrk="1" latinLnBrk="0" hangingPunct="1">
              <a:spcBef>
                <a:spcPct val="20000"/>
              </a:spcBef>
              <a:buClr>
                <a:srgbClr val="2196E1"/>
              </a:buClr>
              <a:buSzPct val="80000"/>
              <a:buFont typeface="Courier New"/>
              <a:buChar char="o"/>
              <a:defRPr sz="1800" kern="1200" baseline="0">
                <a:solidFill>
                  <a:schemeClr val="tx1"/>
                </a:solidFill>
                <a:latin typeface="Open Sans Light"/>
                <a:ea typeface="+mn-ea"/>
                <a:cs typeface="Open Sans Light"/>
              </a:defRPr>
            </a:lvl2pPr>
            <a:lvl3pPr marL="1143000" indent="-228600" algn="l" defTabSz="457200" rtl="0" eaLnBrk="1" latinLnBrk="0" hangingPunct="1">
              <a:spcBef>
                <a:spcPct val="20000"/>
              </a:spcBef>
              <a:buClr>
                <a:srgbClr val="B3B300"/>
              </a:buClr>
              <a:buFont typeface="Wingdings" charset="2"/>
              <a:buChar char="§"/>
              <a:defRPr sz="1400" kern="1200" baseline="0">
                <a:solidFill>
                  <a:schemeClr val="tx1"/>
                </a:solidFill>
                <a:latin typeface="Open Sans Light"/>
                <a:ea typeface="+mn-ea"/>
                <a:cs typeface="Open Sans Light"/>
              </a:defRPr>
            </a:lvl3pPr>
            <a:lvl4pPr marL="1600200" indent="-228600" algn="l" defTabSz="457200" rtl="0" eaLnBrk="1" latinLnBrk="0" hangingPunct="1">
              <a:spcBef>
                <a:spcPct val="20000"/>
              </a:spcBef>
              <a:buClr>
                <a:srgbClr val="B3B300"/>
              </a:buClr>
              <a:buFont typeface="Arial"/>
              <a:buChar char="•"/>
              <a:defRPr sz="1400" kern="1200" baseline="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1800" kern="1200" baseline="0">
                <a:solidFill>
                  <a:schemeClr val="tx1"/>
                </a:solidFill>
                <a:latin typeface="Open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100" u="sng" dirty="0" smtClean="0">
                <a:solidFill>
                  <a:prstClr val="black"/>
                </a:solidFill>
              </a:rPr>
              <a:t>Segment</a:t>
            </a:r>
            <a:r>
              <a:rPr lang="en-US" sz="1100" dirty="0" smtClean="0">
                <a:solidFill>
                  <a:prstClr val="black"/>
                </a:solidFill>
              </a:rPr>
              <a:t>		</a:t>
            </a:r>
            <a:r>
              <a:rPr lang="en-US" sz="1100" u="sng" dirty="0" smtClean="0">
                <a:solidFill>
                  <a:prstClr val="black"/>
                </a:solidFill>
              </a:rPr>
              <a:t>Experience</a:t>
            </a:r>
          </a:p>
          <a:p>
            <a:pPr marL="0" indent="0">
              <a:buFont typeface="Arial"/>
              <a:buNone/>
            </a:pPr>
            <a:r>
              <a:rPr lang="en-US" sz="1100" dirty="0" smtClean="0">
                <a:solidFill>
                  <a:prstClr val="black"/>
                </a:solidFill>
              </a:rPr>
              <a:t>Optimize:  	MVP-</a:t>
            </a:r>
            <a:r>
              <a:rPr lang="en-US" sz="1100" dirty="0" err="1" smtClean="0">
                <a:solidFill>
                  <a:prstClr val="black"/>
                </a:solidFill>
              </a:rPr>
              <a:t>decisioned</a:t>
            </a:r>
            <a:r>
              <a:rPr lang="en-US" sz="1100" dirty="0" smtClean="0">
                <a:solidFill>
                  <a:prstClr val="black"/>
                </a:solidFill>
              </a:rPr>
              <a:t> offers</a:t>
            </a:r>
          </a:p>
          <a:p>
            <a:pPr marL="0" indent="0">
              <a:buFont typeface="Arial"/>
              <a:buNone/>
            </a:pPr>
            <a:r>
              <a:rPr lang="en-US" sz="1100" dirty="0" smtClean="0">
                <a:solidFill>
                  <a:prstClr val="black"/>
                </a:solidFill>
              </a:rPr>
              <a:t>Random:  	Random rotation of MVP offers</a:t>
            </a:r>
          </a:p>
          <a:p>
            <a:pPr marL="0" indent="0">
              <a:buFont typeface="Arial"/>
              <a:buNone/>
            </a:pPr>
            <a:r>
              <a:rPr lang="en-US" sz="1100" dirty="0" smtClean="0">
                <a:solidFill>
                  <a:prstClr val="black"/>
                </a:solidFill>
              </a:rPr>
              <a:t>BAU:	      	Curated, fixed, Offers (with targeting) </a:t>
            </a:r>
          </a:p>
          <a:p>
            <a:pPr lvl="2">
              <a:buClr>
                <a:srgbClr val="0070C0"/>
              </a:buClr>
            </a:pPr>
            <a:r>
              <a:rPr lang="en-US" sz="1050" dirty="0" smtClean="0">
                <a:solidFill>
                  <a:prstClr val="black"/>
                </a:solidFill>
              </a:rPr>
              <a:t>MRCC</a:t>
            </a:r>
          </a:p>
          <a:p>
            <a:pPr lvl="2">
              <a:buClr>
                <a:srgbClr val="0070C0"/>
              </a:buClr>
            </a:pPr>
            <a:r>
              <a:rPr lang="en-US" sz="1050" dirty="0" smtClean="0">
                <a:solidFill>
                  <a:prstClr val="black"/>
                </a:solidFill>
              </a:rPr>
              <a:t>Hertz/RAF </a:t>
            </a:r>
          </a:p>
          <a:p>
            <a:pPr lvl="2">
              <a:buClr>
                <a:srgbClr val="0070C0"/>
              </a:buClr>
            </a:pPr>
            <a:r>
              <a:rPr lang="en-US" sz="1050" dirty="0" smtClean="0">
                <a:solidFill>
                  <a:prstClr val="black"/>
                </a:solidFill>
              </a:rPr>
              <a:t>Moments</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04950"/>
            <a:ext cx="5791200" cy="1360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23838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7714" y="1344751"/>
            <a:ext cx="2956260" cy="227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0605" y="1358835"/>
            <a:ext cx="2838450" cy="4279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362354"/>
            <a:ext cx="2898432" cy="4381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0"/>
          </p:nvPr>
        </p:nvSpPr>
        <p:spPr/>
        <p:txBody>
          <a:bodyPr/>
          <a:lstStyle/>
          <a:p>
            <a:r>
              <a:rPr lang="en-US" dirty="0" smtClean="0"/>
              <a:t>May eNews</a:t>
            </a:r>
            <a:r>
              <a:rPr lang="en-US" dirty="0"/>
              <a:t>: MVP</a:t>
            </a:r>
          </a:p>
        </p:txBody>
      </p:sp>
      <p:sp>
        <p:nvSpPr>
          <p:cNvPr id="3" name="Slide Number Placeholder 2"/>
          <p:cNvSpPr>
            <a:spLocks noGrp="1"/>
          </p:cNvSpPr>
          <p:nvPr>
            <p:ph type="sldNum" sz="quarter" idx="12"/>
          </p:nvPr>
        </p:nvSpPr>
        <p:spPr/>
        <p:txBody>
          <a:bodyPr/>
          <a:lstStyle/>
          <a:p>
            <a:fld id="{E0A67975-8775-DF44-8226-965E8C4F303F}" type="slidenum">
              <a:rPr lang="en-US"/>
              <a:pPr/>
              <a:t>37</a:t>
            </a:fld>
            <a:endParaRPr lang="en-US"/>
          </a:p>
        </p:txBody>
      </p:sp>
      <p:sp>
        <p:nvSpPr>
          <p:cNvPr id="4" name="Text Placeholder 3"/>
          <p:cNvSpPr>
            <a:spLocks noGrp="1"/>
          </p:cNvSpPr>
          <p:nvPr>
            <p:ph type="body" sz="quarter" idx="13"/>
          </p:nvPr>
        </p:nvSpPr>
        <p:spPr>
          <a:xfrm>
            <a:off x="344429" y="514350"/>
            <a:ext cx="8628696" cy="714375"/>
          </a:xfrm>
        </p:spPr>
        <p:txBody>
          <a:bodyPr>
            <a:noAutofit/>
          </a:bodyPr>
          <a:lstStyle/>
          <a:p>
            <a:r>
              <a:rPr lang="en-US" sz="1800" dirty="0" smtClean="0"/>
              <a:t>MVP decisions </a:t>
            </a:r>
            <a:r>
              <a:rPr lang="en-US" sz="1800" dirty="0"/>
              <a:t>appeared to result in offers being displayed more often to the right audience</a:t>
            </a:r>
          </a:p>
        </p:txBody>
      </p:sp>
      <p:sp>
        <p:nvSpPr>
          <p:cNvPr id="19" name="Rectangle 18"/>
          <p:cNvSpPr/>
          <p:nvPr/>
        </p:nvSpPr>
        <p:spPr>
          <a:xfrm rot="10800000">
            <a:off x="0" y="3816981"/>
            <a:ext cx="9143999" cy="1529718"/>
          </a:xfrm>
          <a:prstGeom prst="rect">
            <a:avLst/>
          </a:prstGeom>
          <a:gradFill>
            <a:gsLst>
              <a:gs pos="0">
                <a:schemeClr val="bg1">
                  <a:alpha val="0"/>
                </a:schemeClr>
              </a:gs>
              <a:gs pos="19000">
                <a:schemeClr val="bg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Right Arrow 5"/>
          <p:cNvSpPr/>
          <p:nvPr/>
        </p:nvSpPr>
        <p:spPr>
          <a:xfrm rot="10800000">
            <a:off x="2858281" y="1817189"/>
            <a:ext cx="152400" cy="1524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rot="10800000">
            <a:off x="2858281" y="2110559"/>
            <a:ext cx="152400" cy="1524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ight Arrow 37"/>
          <p:cNvSpPr/>
          <p:nvPr/>
        </p:nvSpPr>
        <p:spPr>
          <a:xfrm rot="10800000">
            <a:off x="2857501" y="2396309"/>
            <a:ext cx="152400" cy="1524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ight Arrow 38"/>
          <p:cNvSpPr/>
          <p:nvPr/>
        </p:nvSpPr>
        <p:spPr>
          <a:xfrm rot="10800000">
            <a:off x="5836920" y="1786710"/>
            <a:ext cx="152400" cy="1524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rot="10800000">
            <a:off x="5836920" y="1931489"/>
            <a:ext cx="152400" cy="1524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ight Arrow 40"/>
          <p:cNvSpPr/>
          <p:nvPr/>
        </p:nvSpPr>
        <p:spPr>
          <a:xfrm rot="10800000">
            <a:off x="5836920" y="2083889"/>
            <a:ext cx="152400" cy="1524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p:cNvSpPr/>
          <p:nvPr/>
        </p:nvSpPr>
        <p:spPr>
          <a:xfrm rot="10800000">
            <a:off x="8934764" y="1799408"/>
            <a:ext cx="152400" cy="1524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p:cNvSpPr/>
          <p:nvPr/>
        </p:nvSpPr>
        <p:spPr>
          <a:xfrm rot="10800000">
            <a:off x="8938260" y="1946729"/>
            <a:ext cx="152400" cy="1524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ight Arrow 43"/>
          <p:cNvSpPr/>
          <p:nvPr/>
        </p:nvSpPr>
        <p:spPr>
          <a:xfrm rot="10800000">
            <a:off x="8923020" y="2426788"/>
            <a:ext cx="152400" cy="1524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4"/>
          <p:cNvSpPr txBox="1">
            <a:spLocks/>
          </p:cNvSpPr>
          <p:nvPr/>
        </p:nvSpPr>
        <p:spPr>
          <a:xfrm>
            <a:off x="344429" y="4191634"/>
            <a:ext cx="8515664" cy="8883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2196E1"/>
              </a:buClr>
              <a:buFont typeface="Arial"/>
              <a:buChar char="•"/>
              <a:defRPr sz="1800" kern="1200" baseline="0">
                <a:solidFill>
                  <a:schemeClr val="tx1"/>
                </a:solidFill>
                <a:latin typeface="Open Sans Light"/>
                <a:ea typeface="+mn-ea"/>
                <a:cs typeface="Open Sans Light"/>
              </a:defRPr>
            </a:lvl1pPr>
            <a:lvl2pPr marL="742950" indent="-285750" algn="l" defTabSz="457200" rtl="0" eaLnBrk="1" latinLnBrk="0" hangingPunct="1">
              <a:spcBef>
                <a:spcPct val="20000"/>
              </a:spcBef>
              <a:buClr>
                <a:srgbClr val="2196E1"/>
              </a:buClr>
              <a:buSzPct val="80000"/>
              <a:buFont typeface="Courier New"/>
              <a:buChar char="o"/>
              <a:defRPr sz="1800" kern="1200" baseline="0">
                <a:solidFill>
                  <a:schemeClr val="tx1"/>
                </a:solidFill>
                <a:latin typeface="Open Sans Light"/>
                <a:ea typeface="+mn-ea"/>
                <a:cs typeface="Open Sans Light"/>
              </a:defRPr>
            </a:lvl2pPr>
            <a:lvl3pPr marL="1143000" indent="-228600" algn="l" defTabSz="457200" rtl="0" eaLnBrk="1" latinLnBrk="0" hangingPunct="1">
              <a:spcBef>
                <a:spcPct val="20000"/>
              </a:spcBef>
              <a:buClr>
                <a:srgbClr val="B3B300"/>
              </a:buClr>
              <a:buFont typeface="Wingdings" charset="2"/>
              <a:buChar char="§"/>
              <a:defRPr sz="1400" kern="1200" baseline="0">
                <a:solidFill>
                  <a:schemeClr val="tx1"/>
                </a:solidFill>
                <a:latin typeface="Open Sans Light"/>
                <a:ea typeface="+mn-ea"/>
                <a:cs typeface="Open Sans Light"/>
              </a:defRPr>
            </a:lvl3pPr>
            <a:lvl4pPr marL="1600200" indent="-228600" algn="l" defTabSz="457200" rtl="0" eaLnBrk="1" latinLnBrk="0" hangingPunct="1">
              <a:spcBef>
                <a:spcPct val="20000"/>
              </a:spcBef>
              <a:buClr>
                <a:srgbClr val="B3B300"/>
              </a:buClr>
              <a:buFont typeface="Arial"/>
              <a:buChar char="•"/>
              <a:defRPr sz="1400" kern="1200" baseline="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1800" kern="1200" baseline="0">
                <a:solidFill>
                  <a:schemeClr val="tx1"/>
                </a:solidFill>
                <a:latin typeface="Open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rgbClr val="00B050"/>
                </a:solidFill>
                <a:latin typeface="Open Sans"/>
              </a:rPr>
              <a:t>	</a:t>
            </a:r>
            <a:r>
              <a:rPr lang="en-US" sz="1200" dirty="0" smtClean="0">
                <a:solidFill>
                  <a:sysClr val="windowText" lastClr="000000"/>
                </a:solidFill>
                <a:latin typeface="Open Sans"/>
              </a:rPr>
              <a:t>Top </a:t>
            </a:r>
            <a:r>
              <a:rPr lang="en-US" sz="1200" dirty="0">
                <a:solidFill>
                  <a:sysClr val="windowText" lastClr="000000"/>
                </a:solidFill>
                <a:latin typeface="Open Sans"/>
              </a:rPr>
              <a:t>Offer 2 MVP </a:t>
            </a:r>
            <a:r>
              <a:rPr lang="en-US" sz="1200" dirty="0" smtClean="0">
                <a:solidFill>
                  <a:sysClr val="windowText" lastClr="000000"/>
                </a:solidFill>
                <a:latin typeface="Open Sans"/>
              </a:rPr>
              <a:t>Offer</a:t>
            </a:r>
          </a:p>
          <a:p>
            <a:pPr marL="0" indent="0">
              <a:buNone/>
            </a:pPr>
            <a:r>
              <a:rPr lang="en-US" sz="1200" dirty="0">
                <a:solidFill>
                  <a:sysClr val="windowText" lastClr="000000"/>
                </a:solidFill>
                <a:latin typeface="Open Sans"/>
              </a:rPr>
              <a:t>	</a:t>
            </a:r>
            <a:r>
              <a:rPr lang="en-US" sz="1200" dirty="0" smtClean="0">
                <a:solidFill>
                  <a:sysClr val="windowText" lastClr="000000"/>
                </a:solidFill>
                <a:latin typeface="Open Sans"/>
              </a:rPr>
              <a:t>Offers generating high revenue, suggesting MVP optimization</a:t>
            </a:r>
            <a:endParaRPr lang="en-US" sz="1200" dirty="0">
              <a:solidFill>
                <a:sysClr val="windowText" lastClr="000000"/>
              </a:solidFill>
              <a:latin typeface="Open Sans"/>
            </a:endParaRPr>
          </a:p>
        </p:txBody>
      </p:sp>
      <p:sp>
        <p:nvSpPr>
          <p:cNvPr id="22" name="Right Arrow 21"/>
          <p:cNvSpPr/>
          <p:nvPr/>
        </p:nvSpPr>
        <p:spPr>
          <a:xfrm rot="10800000">
            <a:off x="634194" y="4270730"/>
            <a:ext cx="152400" cy="152400"/>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10800000">
            <a:off x="630211" y="4474285"/>
            <a:ext cx="152400" cy="1524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rot="10800000">
            <a:off x="2858281" y="1969589"/>
            <a:ext cx="152400" cy="1524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25" name="Right Arrow 24"/>
          <p:cNvSpPr/>
          <p:nvPr/>
        </p:nvSpPr>
        <p:spPr>
          <a:xfrm rot="10800000">
            <a:off x="2858281" y="2264864"/>
            <a:ext cx="152400" cy="1524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26" name="Right Arrow 25"/>
          <p:cNvSpPr/>
          <p:nvPr/>
        </p:nvSpPr>
        <p:spPr>
          <a:xfrm rot="10800000">
            <a:off x="2867806" y="2541089"/>
            <a:ext cx="152400" cy="1524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29" name="Right Arrow 28"/>
          <p:cNvSpPr/>
          <p:nvPr/>
        </p:nvSpPr>
        <p:spPr>
          <a:xfrm rot="10800000">
            <a:off x="5812855" y="3785234"/>
            <a:ext cx="152400" cy="1524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30" name="Right Arrow 29"/>
          <p:cNvSpPr/>
          <p:nvPr/>
        </p:nvSpPr>
        <p:spPr>
          <a:xfrm rot="10800000">
            <a:off x="5831905" y="2779213"/>
            <a:ext cx="152400" cy="1524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Tree>
    <p:extLst>
      <p:ext uri="{BB962C8B-B14F-4D97-AF65-F5344CB8AC3E}">
        <p14:creationId xmlns:p14="http://schemas.microsoft.com/office/powerpoint/2010/main" val="306665345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June </a:t>
            </a:r>
            <a:r>
              <a:rPr lang="en-US" dirty="0" err="1" smtClean="0"/>
              <a:t>enews</a:t>
            </a:r>
            <a:r>
              <a:rPr lang="en-US" dirty="0" smtClean="0"/>
              <a:t>: MVP</a:t>
            </a:r>
            <a:endParaRPr lang="en-US" dirty="0"/>
          </a:p>
        </p:txBody>
      </p:sp>
      <p:sp>
        <p:nvSpPr>
          <p:cNvPr id="3" name="Slide Number Placeholder 2"/>
          <p:cNvSpPr>
            <a:spLocks noGrp="1"/>
          </p:cNvSpPr>
          <p:nvPr>
            <p:ph type="sldNum" sz="quarter" idx="12"/>
          </p:nvPr>
        </p:nvSpPr>
        <p:spPr/>
        <p:txBody>
          <a:bodyPr/>
          <a:lstStyle/>
          <a:p>
            <a:fld id="{E0A67975-8775-DF44-8226-965E8C4F303F}" type="slidenum">
              <a:rPr lang="en-US"/>
              <a:pPr/>
              <a:t>38</a:t>
            </a:fld>
            <a:endParaRPr lang="en-US"/>
          </a:p>
        </p:txBody>
      </p:sp>
      <p:sp>
        <p:nvSpPr>
          <p:cNvPr id="4" name="Text Placeholder 3"/>
          <p:cNvSpPr>
            <a:spLocks noGrp="1"/>
          </p:cNvSpPr>
          <p:nvPr>
            <p:ph type="body" sz="quarter" idx="13"/>
          </p:nvPr>
        </p:nvSpPr>
        <p:spPr>
          <a:xfrm>
            <a:off x="385763" y="531149"/>
            <a:ext cx="6015037" cy="692638"/>
          </a:xfrm>
        </p:spPr>
        <p:txBody>
          <a:bodyPr>
            <a:normAutofit fontScale="92500" lnSpcReduction="20000"/>
          </a:bodyPr>
          <a:lstStyle/>
          <a:p>
            <a:r>
              <a:rPr lang="en-US" sz="2400" dirty="0" smtClean="0"/>
              <a:t>Optimize generated a higher CTO% &amp; Conv% at a section level </a:t>
            </a:r>
          </a:p>
          <a:p>
            <a:endParaRPr lang="en-US" sz="2400" dirty="0"/>
          </a:p>
        </p:txBody>
      </p:sp>
      <p:sp>
        <p:nvSpPr>
          <p:cNvPr id="5" name="Text Placeholder 4"/>
          <p:cNvSpPr>
            <a:spLocks noGrp="1"/>
          </p:cNvSpPr>
          <p:nvPr>
            <p:ph type="body" sz="quarter" idx="14"/>
          </p:nvPr>
        </p:nvSpPr>
        <p:spPr>
          <a:xfrm>
            <a:off x="6705600" y="572406"/>
            <a:ext cx="2354580" cy="4171044"/>
          </a:xfrm>
        </p:spPr>
        <p:txBody>
          <a:bodyPr>
            <a:normAutofit/>
          </a:bodyPr>
          <a:lstStyle/>
          <a:p>
            <a:pPr marL="0" indent="0">
              <a:buNone/>
            </a:pPr>
            <a:r>
              <a:rPr lang="en-US" sz="1400" dirty="0" smtClean="0"/>
              <a:t>Conv% results were mixed: Optimize group Conv% differed at the campaign &amp; MVP section level  </a:t>
            </a:r>
          </a:p>
          <a:p>
            <a:pPr marL="114300" indent="-114300">
              <a:buFont typeface="Arial" pitchFamily="34" charset="0"/>
              <a:buChar char="•"/>
            </a:pPr>
            <a:r>
              <a:rPr lang="en-US" sz="1200" dirty="0" smtClean="0"/>
              <a:t>Optimize group generated the lowest campaign level Conv% but the highest MVP section level Conv%</a:t>
            </a:r>
            <a:endParaRPr lang="en-US" sz="1300" dirty="0" smtClean="0"/>
          </a:p>
          <a:p>
            <a:pPr marL="517525" lvl="1" indent="-117475">
              <a:buFont typeface="Courier New" pitchFamily="49" charset="0"/>
              <a:buChar char="o"/>
            </a:pPr>
            <a:endParaRPr lang="en-US" sz="1050" dirty="0" smtClean="0">
              <a:solidFill>
                <a:srgbClr val="00B050"/>
              </a:solidFill>
            </a:endParaRPr>
          </a:p>
          <a:p>
            <a:pPr marL="0" indent="0">
              <a:buNone/>
            </a:pPr>
            <a:r>
              <a:rPr lang="en-US" sz="1400" dirty="0" smtClean="0"/>
              <a:t>Optimize group generated the highest CTO% on a campaign and MVP section level</a:t>
            </a:r>
          </a:p>
          <a:p>
            <a:pPr marL="0" indent="0">
              <a:buNone/>
            </a:pPr>
            <a:endParaRPr lang="en-US" sz="1400" dirty="0" smtClean="0"/>
          </a:p>
          <a:p>
            <a:pPr marL="0" indent="0">
              <a:buNone/>
            </a:pPr>
            <a:r>
              <a:rPr lang="en-US" sz="1400" dirty="0" smtClean="0"/>
              <a:t>Offer quality may not have been as compelling as previous months</a:t>
            </a:r>
            <a:endParaRPr lang="en-US" sz="1400" dirty="0"/>
          </a:p>
        </p:txBody>
      </p:sp>
      <p:pic>
        <p:nvPicPr>
          <p:cNvPr id="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510" y="1657350"/>
            <a:ext cx="6220448"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987322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June </a:t>
            </a:r>
            <a:r>
              <a:rPr lang="en-US" dirty="0" err="1" smtClean="0"/>
              <a:t>enews</a:t>
            </a:r>
            <a:r>
              <a:rPr lang="en-US" dirty="0" smtClean="0"/>
              <a:t>: MVP Top Offer 2</a:t>
            </a:r>
            <a:endParaRPr lang="en-US" dirty="0"/>
          </a:p>
        </p:txBody>
      </p:sp>
      <p:sp>
        <p:nvSpPr>
          <p:cNvPr id="3" name="Slide Number Placeholder 2"/>
          <p:cNvSpPr>
            <a:spLocks noGrp="1"/>
          </p:cNvSpPr>
          <p:nvPr>
            <p:ph type="sldNum" sz="quarter" idx="12"/>
          </p:nvPr>
        </p:nvSpPr>
        <p:spPr/>
        <p:txBody>
          <a:bodyPr/>
          <a:lstStyle/>
          <a:p>
            <a:fld id="{E0A67975-8775-DF44-8226-965E8C4F303F}" type="slidenum">
              <a:rPr lang="en-US"/>
              <a:pPr/>
              <a:t>39</a:t>
            </a:fld>
            <a:endParaRPr lang="en-US"/>
          </a:p>
        </p:txBody>
      </p:sp>
      <p:sp>
        <p:nvSpPr>
          <p:cNvPr id="4" name="Text Placeholder 3"/>
          <p:cNvSpPr>
            <a:spLocks noGrp="1"/>
          </p:cNvSpPr>
          <p:nvPr>
            <p:ph type="body" sz="quarter" idx="13"/>
          </p:nvPr>
        </p:nvSpPr>
        <p:spPr>
          <a:xfrm>
            <a:off x="385763" y="531149"/>
            <a:ext cx="5938837" cy="692638"/>
          </a:xfrm>
        </p:spPr>
        <p:txBody>
          <a:bodyPr>
            <a:normAutofit fontScale="92500" lnSpcReduction="20000"/>
          </a:bodyPr>
          <a:lstStyle/>
          <a:p>
            <a:r>
              <a:rPr lang="en-US" sz="2400" dirty="0" smtClean="0"/>
              <a:t>offers in Top Offer2  did not generate the same clicks &amp; revenue as May</a:t>
            </a:r>
            <a:endParaRPr lang="en-US" sz="2400" dirty="0"/>
          </a:p>
        </p:txBody>
      </p:sp>
      <p:sp>
        <p:nvSpPr>
          <p:cNvPr id="5" name="Text Placeholder 4"/>
          <p:cNvSpPr>
            <a:spLocks noGrp="1"/>
          </p:cNvSpPr>
          <p:nvPr>
            <p:ph type="body" sz="quarter" idx="14"/>
          </p:nvPr>
        </p:nvSpPr>
        <p:spPr>
          <a:xfrm>
            <a:off x="6705600" y="572406"/>
            <a:ext cx="2354580" cy="4171044"/>
          </a:xfrm>
        </p:spPr>
        <p:txBody>
          <a:bodyPr>
            <a:normAutofit fontScale="77500" lnSpcReduction="20000"/>
          </a:bodyPr>
          <a:lstStyle/>
          <a:p>
            <a:pPr marL="0" indent="0">
              <a:buNone/>
            </a:pPr>
            <a:r>
              <a:rPr lang="en-US" sz="1400" dirty="0" smtClean="0"/>
              <a:t>There were significant differences in clicks &amp; revenue between </a:t>
            </a:r>
            <a:r>
              <a:rPr lang="en-US" sz="1400" b="1" dirty="0" smtClean="0"/>
              <a:t>Top Offer 2 </a:t>
            </a:r>
            <a:r>
              <a:rPr lang="en-US" sz="1400" dirty="0" smtClean="0"/>
              <a:t>content from May; considerations:</a:t>
            </a:r>
          </a:p>
          <a:p>
            <a:pPr marL="114300" indent="-114300"/>
            <a:r>
              <a:rPr lang="en-US" sz="1400" dirty="0" smtClean="0"/>
              <a:t>Offer type</a:t>
            </a:r>
          </a:p>
          <a:p>
            <a:pPr marL="114300" indent="-114300"/>
            <a:r>
              <a:rPr lang="en-US" sz="1400" dirty="0" smtClean="0"/>
              <a:t>MegaBonus cannibalization</a:t>
            </a:r>
          </a:p>
          <a:p>
            <a:pPr marL="114300" indent="-114300"/>
            <a:r>
              <a:rPr lang="en-US" sz="1400" dirty="0"/>
              <a:t>Technical issues?</a:t>
            </a:r>
          </a:p>
          <a:p>
            <a:pPr marL="0" indent="0">
              <a:buNone/>
            </a:pPr>
            <a:endParaRPr lang="en-US" sz="1400" dirty="0" smtClean="0"/>
          </a:p>
          <a:p>
            <a:pPr marL="0" indent="0">
              <a:buNone/>
            </a:pPr>
            <a:r>
              <a:rPr lang="en-US" sz="1400" dirty="0" smtClean="0"/>
              <a:t>Differences in offers</a:t>
            </a:r>
          </a:p>
          <a:p>
            <a:pPr marL="114300" indent="-114300"/>
            <a:r>
              <a:rPr lang="en-US" sz="1400" dirty="0" smtClean="0"/>
              <a:t>Non-booking CTAs: MRCC generated significantly more clicks &amp; revenue than NBA Sweeps </a:t>
            </a:r>
          </a:p>
          <a:p>
            <a:pPr marL="114300" indent="-114300"/>
            <a:r>
              <a:rPr lang="en-US" sz="1400" dirty="0" smtClean="0"/>
              <a:t>May featured more resort offers</a:t>
            </a:r>
          </a:p>
          <a:p>
            <a:pPr marL="0" indent="0">
              <a:buNone/>
            </a:pPr>
            <a:endParaRPr lang="en-US" sz="1400" dirty="0" smtClean="0"/>
          </a:p>
          <a:p>
            <a:pPr marL="0" indent="0">
              <a:buNone/>
            </a:pPr>
            <a:r>
              <a:rPr lang="en-US" sz="1400" b="1" dirty="0" smtClean="0"/>
              <a:t>We need to understand the following</a:t>
            </a:r>
          </a:p>
          <a:p>
            <a:pPr marL="114300" indent="-114300"/>
            <a:r>
              <a:rPr lang="en-US" sz="1400" dirty="0"/>
              <a:t>How does new content (e.g. Sweeps) get shown in Optimize group</a:t>
            </a:r>
            <a:r>
              <a:rPr lang="en-US" sz="1400" dirty="0" smtClean="0"/>
              <a:t>?</a:t>
            </a:r>
          </a:p>
          <a:p>
            <a:pPr marL="114300" indent="-114300"/>
            <a:r>
              <a:rPr lang="en-US" sz="1400" dirty="0" smtClean="0"/>
              <a:t>How are Top Offer2 &amp; rewards synchronized?</a:t>
            </a:r>
            <a:endParaRPr lang="en-US" sz="1400" dirty="0"/>
          </a:p>
          <a:p>
            <a:pPr marL="0" indent="0">
              <a:buNone/>
            </a:pPr>
            <a:endParaRPr lang="en-US" sz="1400" dirty="0" smtClean="0"/>
          </a:p>
          <a:p>
            <a:pPr marL="0" indent="0">
              <a:buNone/>
            </a:pPr>
            <a:r>
              <a:rPr lang="en-US" sz="1400" b="1" dirty="0" smtClean="0"/>
              <a:t>Reporting requests: </a:t>
            </a:r>
          </a:p>
          <a:p>
            <a:pPr marL="114300" indent="-114300"/>
            <a:r>
              <a:rPr lang="en-US" sz="1400" dirty="0" smtClean="0"/>
              <a:t>Offers not showing up in report</a:t>
            </a:r>
          </a:p>
          <a:p>
            <a:pPr marL="114300" indent="-114300"/>
            <a:r>
              <a:rPr lang="en-US" sz="1400" dirty="0" smtClean="0"/>
              <a:t>Need month timestamp</a:t>
            </a:r>
          </a:p>
          <a:p>
            <a:endParaRPr lang="en-US" sz="1400" b="1" dirty="0" smtClean="0">
              <a:solidFill>
                <a:srgbClr val="00B050"/>
              </a:solidFill>
            </a:endParaRPr>
          </a:p>
          <a:p>
            <a:endParaRPr lang="en-US" sz="1400" b="1" dirty="0" smtClean="0">
              <a:solidFill>
                <a:srgbClr val="00B050"/>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14" y="1276350"/>
            <a:ext cx="6112086" cy="3658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68245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a:bodyPr>
          <a:lstStyle/>
          <a:p>
            <a:r>
              <a:rPr lang="en-US" dirty="0" smtClean="0"/>
              <a:t>Email performance</a:t>
            </a:r>
            <a:endParaRPr lang="en-US" dirty="0"/>
          </a:p>
        </p:txBody>
      </p:sp>
      <p:sp>
        <p:nvSpPr>
          <p:cNvPr id="3" name="Slide Number Placeholder 2"/>
          <p:cNvSpPr>
            <a:spLocks noGrp="1"/>
          </p:cNvSpPr>
          <p:nvPr>
            <p:ph type="sldNum" sz="quarter" idx="12"/>
          </p:nvPr>
        </p:nvSpPr>
        <p:spPr/>
        <p:txBody>
          <a:bodyPr/>
          <a:lstStyle/>
          <a:p>
            <a:fld id="{E0A67975-8775-DF44-8226-965E8C4F303F}" type="slidenum">
              <a:rPr lang="en-US" smtClean="0"/>
              <a:pPr/>
              <a:t>4</a:t>
            </a:fld>
            <a:endParaRPr lang="en-US"/>
          </a:p>
        </p:txBody>
      </p:sp>
      <p:sp>
        <p:nvSpPr>
          <p:cNvPr id="17" name="Text Placeholder 16"/>
          <p:cNvSpPr>
            <a:spLocks noGrp="1"/>
          </p:cNvSpPr>
          <p:nvPr>
            <p:ph type="body" sz="quarter" idx="13"/>
          </p:nvPr>
        </p:nvSpPr>
        <p:spPr/>
        <p:txBody>
          <a:bodyPr>
            <a:normAutofit lnSpcReduction="10000"/>
          </a:bodyPr>
          <a:lstStyle/>
          <a:p>
            <a:r>
              <a:rPr lang="en-US" dirty="0">
                <a:latin typeface="Open Sans Light"/>
                <a:cs typeface="Open Sans Light"/>
              </a:rPr>
              <a:t>Q2 </a:t>
            </a:r>
            <a:r>
              <a:rPr lang="mr-IN" dirty="0">
                <a:latin typeface="Open Sans Light"/>
                <a:cs typeface="Open Sans Light"/>
              </a:rPr>
              <a:t>’</a:t>
            </a:r>
            <a:r>
              <a:rPr lang="en-US" dirty="0">
                <a:latin typeface="Open Sans Light"/>
                <a:cs typeface="Open Sans Light"/>
              </a:rPr>
              <a:t>17 Email Program </a:t>
            </a:r>
            <a:r>
              <a:rPr lang="en-US" dirty="0" smtClean="0">
                <a:latin typeface="Open Sans Light"/>
                <a:cs typeface="Open Sans Light"/>
              </a:rPr>
              <a:t>Performance</a:t>
            </a:r>
            <a:endParaRPr lang="en-US" dirty="0">
              <a:latin typeface="Open Sans Light"/>
              <a:cs typeface="Open Sans Light"/>
            </a:endParaRPr>
          </a:p>
        </p:txBody>
      </p:sp>
      <p:sp>
        <p:nvSpPr>
          <p:cNvPr id="11" name="TextBox 10"/>
          <p:cNvSpPr txBox="1"/>
          <p:nvPr/>
        </p:nvSpPr>
        <p:spPr>
          <a:xfrm>
            <a:off x="2617264" y="2013980"/>
            <a:ext cx="2056853" cy="1231106"/>
          </a:xfrm>
          <a:prstGeom prst="rect">
            <a:avLst/>
          </a:prstGeom>
          <a:noFill/>
          <a:ln>
            <a:solidFill>
              <a:schemeClr val="bg1"/>
            </a:solidFill>
          </a:ln>
        </p:spPr>
        <p:txBody>
          <a:bodyPr wrap="square" rtlCol="0">
            <a:spAutoFit/>
          </a:bodyPr>
          <a:lstStyle/>
          <a:p>
            <a:pPr algn="ctr"/>
            <a:r>
              <a:rPr lang="en-US" sz="2800" dirty="0" smtClean="0"/>
              <a:t>223.5MM</a:t>
            </a:r>
          </a:p>
          <a:p>
            <a:pPr algn="ctr"/>
            <a:r>
              <a:rPr lang="en-US" sz="1200" dirty="0" smtClean="0"/>
              <a:t>Emails Delivered</a:t>
            </a:r>
          </a:p>
          <a:p>
            <a:pPr algn="ctr"/>
            <a:r>
              <a:rPr lang="en-US" sz="1600" dirty="0">
                <a:solidFill>
                  <a:schemeClr val="tx1">
                    <a:lumMod val="65000"/>
                    <a:lumOff val="35000"/>
                  </a:schemeClr>
                </a:solidFill>
              </a:rPr>
              <a:t>-19.4% </a:t>
            </a:r>
            <a:r>
              <a:rPr lang="en-US" sz="1600" dirty="0" err="1" smtClean="0">
                <a:solidFill>
                  <a:schemeClr val="tx1">
                    <a:lumMod val="65000"/>
                    <a:lumOff val="35000"/>
                  </a:schemeClr>
                </a:solidFill>
              </a:rPr>
              <a:t>QoQ</a:t>
            </a:r>
            <a:endParaRPr lang="en-US" sz="1600" dirty="0" smtClean="0">
              <a:solidFill>
                <a:schemeClr val="tx1">
                  <a:lumMod val="65000"/>
                  <a:lumOff val="35000"/>
                </a:schemeClr>
              </a:solidFill>
            </a:endParaRPr>
          </a:p>
          <a:p>
            <a:pPr algn="ctr"/>
            <a:r>
              <a:rPr lang="en-US" sz="1600" dirty="0" smtClean="0">
                <a:solidFill>
                  <a:schemeClr val="tx1">
                    <a:lumMod val="65000"/>
                    <a:lumOff val="35000"/>
                  </a:schemeClr>
                </a:solidFill>
              </a:rPr>
              <a:t>-2.9% YoY</a:t>
            </a:r>
            <a:endParaRPr lang="en-US" sz="1600" dirty="0">
              <a:solidFill>
                <a:schemeClr val="tx1">
                  <a:lumMod val="65000"/>
                  <a:lumOff val="35000"/>
                </a:schemeClr>
              </a:solidFill>
            </a:endParaRPr>
          </a:p>
        </p:txBody>
      </p:sp>
      <p:sp>
        <p:nvSpPr>
          <p:cNvPr id="12" name="TextBox 11"/>
          <p:cNvSpPr txBox="1"/>
          <p:nvPr/>
        </p:nvSpPr>
        <p:spPr>
          <a:xfrm>
            <a:off x="6958964" y="2013863"/>
            <a:ext cx="1646015" cy="1231106"/>
          </a:xfrm>
          <a:prstGeom prst="rect">
            <a:avLst/>
          </a:prstGeom>
          <a:noFill/>
          <a:ln>
            <a:solidFill>
              <a:schemeClr val="bg1"/>
            </a:solidFill>
          </a:ln>
        </p:spPr>
        <p:txBody>
          <a:bodyPr wrap="square" rtlCol="0">
            <a:spAutoFit/>
          </a:bodyPr>
          <a:lstStyle/>
          <a:p>
            <a:pPr algn="ctr"/>
            <a:r>
              <a:rPr lang="en-US" sz="2800" dirty="0" smtClean="0"/>
              <a:t>8.9%</a:t>
            </a:r>
          </a:p>
          <a:p>
            <a:pPr algn="ctr"/>
            <a:r>
              <a:rPr lang="en-US" sz="1200" dirty="0" smtClean="0"/>
              <a:t>CTO Rate</a:t>
            </a:r>
          </a:p>
          <a:p>
            <a:pPr algn="ctr"/>
            <a:r>
              <a:rPr lang="en-US" sz="1600" dirty="0" smtClean="0">
                <a:solidFill>
                  <a:schemeClr val="tx1">
                    <a:lumMod val="65000"/>
                    <a:lumOff val="35000"/>
                  </a:schemeClr>
                </a:solidFill>
              </a:rPr>
              <a:t>+4.3% </a:t>
            </a:r>
            <a:r>
              <a:rPr lang="en-US" sz="1600" dirty="0" err="1" smtClean="0">
                <a:solidFill>
                  <a:schemeClr val="tx1">
                    <a:lumMod val="65000"/>
                    <a:lumOff val="35000"/>
                  </a:schemeClr>
                </a:solidFill>
              </a:rPr>
              <a:t>QoQ</a:t>
            </a:r>
            <a:endParaRPr lang="en-US" sz="1600" dirty="0" smtClean="0">
              <a:solidFill>
                <a:schemeClr val="tx1">
                  <a:lumMod val="65000"/>
                  <a:lumOff val="35000"/>
                </a:schemeClr>
              </a:solidFill>
            </a:endParaRPr>
          </a:p>
          <a:p>
            <a:pPr algn="ctr"/>
            <a:r>
              <a:rPr lang="en-US" sz="1600" dirty="0" smtClean="0">
                <a:solidFill>
                  <a:schemeClr val="tx1">
                    <a:lumMod val="65000"/>
                    <a:lumOff val="35000"/>
                  </a:schemeClr>
                </a:solidFill>
              </a:rPr>
              <a:t>-4.8% YoY</a:t>
            </a:r>
            <a:endParaRPr lang="en-US" sz="1600" dirty="0">
              <a:solidFill>
                <a:schemeClr val="tx1">
                  <a:lumMod val="65000"/>
                  <a:lumOff val="35000"/>
                </a:schemeClr>
              </a:solidFill>
            </a:endParaRPr>
          </a:p>
        </p:txBody>
      </p:sp>
      <p:sp>
        <p:nvSpPr>
          <p:cNvPr id="13" name="TextBox 12"/>
          <p:cNvSpPr txBox="1"/>
          <p:nvPr/>
        </p:nvSpPr>
        <p:spPr>
          <a:xfrm>
            <a:off x="3017540" y="3644886"/>
            <a:ext cx="2550350" cy="1231106"/>
          </a:xfrm>
          <a:prstGeom prst="rect">
            <a:avLst/>
          </a:prstGeom>
          <a:noFill/>
          <a:ln>
            <a:solidFill>
              <a:schemeClr val="bg1"/>
            </a:solidFill>
          </a:ln>
        </p:spPr>
        <p:txBody>
          <a:bodyPr wrap="square" rtlCol="0">
            <a:spAutoFit/>
          </a:bodyPr>
          <a:lstStyle/>
          <a:p>
            <a:pPr algn="ctr"/>
            <a:r>
              <a:rPr lang="en-US" sz="2800" dirty="0" smtClean="0"/>
              <a:t>9.2%</a:t>
            </a:r>
          </a:p>
          <a:p>
            <a:pPr algn="ctr"/>
            <a:r>
              <a:rPr lang="en-US" sz="1200" dirty="0" smtClean="0"/>
              <a:t>Conversion Rate</a:t>
            </a:r>
          </a:p>
          <a:p>
            <a:pPr algn="ctr"/>
            <a:r>
              <a:rPr lang="en-US" sz="1600" dirty="0">
                <a:solidFill>
                  <a:schemeClr val="tx1">
                    <a:lumMod val="65000"/>
                    <a:lumOff val="35000"/>
                  </a:schemeClr>
                </a:solidFill>
              </a:rPr>
              <a:t>-7.5% </a:t>
            </a:r>
            <a:r>
              <a:rPr lang="en-US" sz="1600" dirty="0" err="1" smtClean="0">
                <a:solidFill>
                  <a:schemeClr val="tx1">
                    <a:lumMod val="65000"/>
                    <a:lumOff val="35000"/>
                  </a:schemeClr>
                </a:solidFill>
              </a:rPr>
              <a:t>QoQ</a:t>
            </a:r>
            <a:endParaRPr lang="en-US" sz="1600" dirty="0" smtClean="0">
              <a:solidFill>
                <a:schemeClr val="tx1">
                  <a:lumMod val="65000"/>
                  <a:lumOff val="35000"/>
                </a:schemeClr>
              </a:solidFill>
            </a:endParaRPr>
          </a:p>
          <a:p>
            <a:pPr algn="ctr"/>
            <a:r>
              <a:rPr lang="en-US" sz="1600" dirty="0" smtClean="0">
                <a:solidFill>
                  <a:schemeClr val="tx1">
                    <a:lumMod val="65000"/>
                    <a:lumOff val="35000"/>
                  </a:schemeClr>
                </a:solidFill>
              </a:rPr>
              <a:t>-6.2% YoY</a:t>
            </a:r>
            <a:endParaRPr lang="en-US" sz="1600" dirty="0">
              <a:solidFill>
                <a:schemeClr val="tx1">
                  <a:lumMod val="65000"/>
                  <a:lumOff val="35000"/>
                </a:schemeClr>
              </a:solidFill>
            </a:endParaRPr>
          </a:p>
        </p:txBody>
      </p:sp>
      <p:sp>
        <p:nvSpPr>
          <p:cNvPr id="14" name="TextBox 13"/>
          <p:cNvSpPr txBox="1"/>
          <p:nvPr/>
        </p:nvSpPr>
        <p:spPr>
          <a:xfrm>
            <a:off x="5030849" y="3610869"/>
            <a:ext cx="2550350" cy="1231106"/>
          </a:xfrm>
          <a:prstGeom prst="rect">
            <a:avLst/>
          </a:prstGeom>
          <a:noFill/>
          <a:ln>
            <a:solidFill>
              <a:schemeClr val="bg1"/>
            </a:solidFill>
          </a:ln>
        </p:spPr>
        <p:txBody>
          <a:bodyPr wrap="square" rtlCol="0">
            <a:spAutoFit/>
          </a:bodyPr>
          <a:lstStyle/>
          <a:p>
            <a:pPr algn="ctr"/>
            <a:r>
              <a:rPr lang="en-US" sz="2800" dirty="0" smtClean="0"/>
              <a:t>1.9</a:t>
            </a:r>
          </a:p>
          <a:p>
            <a:pPr algn="ctr"/>
            <a:r>
              <a:rPr lang="en-US" sz="1200" dirty="0" smtClean="0"/>
              <a:t>Bookings/Delivered (K)</a:t>
            </a:r>
          </a:p>
          <a:p>
            <a:pPr algn="ctr"/>
            <a:r>
              <a:rPr lang="en-US" sz="1600" dirty="0">
                <a:solidFill>
                  <a:schemeClr val="tx1">
                    <a:lumMod val="65000"/>
                    <a:lumOff val="35000"/>
                  </a:schemeClr>
                </a:solidFill>
              </a:rPr>
              <a:t>+0.2% </a:t>
            </a:r>
            <a:r>
              <a:rPr lang="en-US" sz="1600" dirty="0" err="1">
                <a:solidFill>
                  <a:schemeClr val="tx1">
                    <a:lumMod val="65000"/>
                    <a:lumOff val="35000"/>
                  </a:schemeClr>
                </a:solidFill>
              </a:rPr>
              <a:t>QoQ</a:t>
            </a:r>
            <a:r>
              <a:rPr lang="en-US" sz="1600" dirty="0">
                <a:solidFill>
                  <a:schemeClr val="tx1">
                    <a:lumMod val="65000"/>
                    <a:lumOff val="35000"/>
                  </a:schemeClr>
                </a:solidFill>
              </a:rPr>
              <a:t> </a:t>
            </a:r>
            <a:endParaRPr lang="en-US" sz="1600" dirty="0" smtClean="0">
              <a:solidFill>
                <a:schemeClr val="tx1">
                  <a:lumMod val="65000"/>
                  <a:lumOff val="35000"/>
                </a:schemeClr>
              </a:solidFill>
            </a:endParaRPr>
          </a:p>
          <a:p>
            <a:pPr algn="ctr"/>
            <a:r>
              <a:rPr lang="en-US" sz="1600" dirty="0" smtClean="0">
                <a:solidFill>
                  <a:schemeClr val="tx1">
                    <a:lumMod val="65000"/>
                    <a:lumOff val="35000"/>
                  </a:schemeClr>
                </a:solidFill>
              </a:rPr>
              <a:t>-12.3% YoY</a:t>
            </a:r>
            <a:endParaRPr lang="en-US" sz="1600" dirty="0">
              <a:solidFill>
                <a:schemeClr val="tx1">
                  <a:lumMod val="65000"/>
                  <a:lumOff val="35000"/>
                </a:schemeClr>
              </a:solidFill>
            </a:endParaRPr>
          </a:p>
        </p:txBody>
      </p:sp>
      <p:sp>
        <p:nvSpPr>
          <p:cNvPr id="19" name="TextBox 18"/>
          <p:cNvSpPr txBox="1"/>
          <p:nvPr/>
        </p:nvSpPr>
        <p:spPr>
          <a:xfrm>
            <a:off x="705142" y="2044758"/>
            <a:ext cx="1753586" cy="1477327"/>
          </a:xfrm>
          <a:prstGeom prst="rect">
            <a:avLst/>
          </a:prstGeom>
          <a:noFill/>
          <a:ln>
            <a:solidFill>
              <a:schemeClr val="bg1"/>
            </a:solidFill>
          </a:ln>
        </p:spPr>
        <p:txBody>
          <a:bodyPr wrap="square" rtlCol="0">
            <a:spAutoFit/>
          </a:bodyPr>
          <a:lstStyle/>
          <a:p>
            <a:pPr algn="ctr"/>
            <a:r>
              <a:rPr lang="en-US" sz="2800" dirty="0" smtClean="0"/>
              <a:t>20.2MM</a:t>
            </a:r>
          </a:p>
          <a:p>
            <a:pPr algn="ctr"/>
            <a:r>
              <a:rPr lang="en-US" sz="1200" dirty="0" err="1" smtClean="0"/>
              <a:t>Mailable</a:t>
            </a:r>
            <a:r>
              <a:rPr lang="en-US" sz="1200" dirty="0" smtClean="0"/>
              <a:t> Members</a:t>
            </a:r>
          </a:p>
          <a:p>
            <a:pPr algn="ctr"/>
            <a:r>
              <a:rPr lang="en-US" sz="1600" dirty="0" smtClean="0">
                <a:solidFill>
                  <a:schemeClr val="tx1">
                    <a:lumMod val="65000"/>
                    <a:lumOff val="35000"/>
                  </a:schemeClr>
                </a:solidFill>
              </a:rPr>
              <a:t>+1.2% </a:t>
            </a:r>
            <a:r>
              <a:rPr lang="en-US" sz="1600" dirty="0" err="1" smtClean="0">
                <a:solidFill>
                  <a:schemeClr val="tx1">
                    <a:lumMod val="65000"/>
                    <a:lumOff val="35000"/>
                  </a:schemeClr>
                </a:solidFill>
              </a:rPr>
              <a:t>QoQ</a:t>
            </a:r>
            <a:endParaRPr lang="en-US" sz="1600" dirty="0" smtClean="0">
              <a:solidFill>
                <a:schemeClr val="tx1">
                  <a:lumMod val="65000"/>
                  <a:lumOff val="35000"/>
                </a:schemeClr>
              </a:solidFill>
            </a:endParaRPr>
          </a:p>
          <a:p>
            <a:pPr algn="ctr"/>
            <a:r>
              <a:rPr lang="en-US" sz="1600" dirty="0" smtClean="0">
                <a:solidFill>
                  <a:schemeClr val="tx1">
                    <a:lumMod val="65000"/>
                    <a:lumOff val="35000"/>
                  </a:schemeClr>
                </a:solidFill>
              </a:rPr>
              <a:t>+17.4% YoY</a:t>
            </a:r>
          </a:p>
          <a:p>
            <a:pPr algn="ctr"/>
            <a:endParaRPr lang="en-US" sz="1600" dirty="0">
              <a:solidFill>
                <a:schemeClr val="tx1">
                  <a:lumMod val="65000"/>
                  <a:lumOff val="35000"/>
                </a:schemeClr>
              </a:solidFill>
            </a:endParaRPr>
          </a:p>
        </p:txBody>
      </p:sp>
      <p:sp>
        <p:nvSpPr>
          <p:cNvPr id="10" name="Rectangle 9"/>
          <p:cNvSpPr/>
          <p:nvPr/>
        </p:nvSpPr>
        <p:spPr>
          <a:xfrm>
            <a:off x="382749" y="1053455"/>
            <a:ext cx="8677621" cy="584776"/>
          </a:xfrm>
          <a:prstGeom prst="rect">
            <a:avLst/>
          </a:prstGeom>
        </p:spPr>
        <p:txBody>
          <a:bodyPr wrap="square">
            <a:spAutoFit/>
          </a:bodyPr>
          <a:lstStyle/>
          <a:p>
            <a:pPr marL="342900" indent="-342900">
              <a:buFont typeface="Arial"/>
              <a:buChar char="•"/>
            </a:pPr>
            <a:r>
              <a:rPr lang="en-US" sz="1600" dirty="0" smtClean="0">
                <a:latin typeface="Open Sans Light"/>
                <a:cs typeface="Open Sans Light"/>
              </a:rPr>
              <a:t>Program declines correlate with fewer Solo’s sent</a:t>
            </a:r>
          </a:p>
          <a:p>
            <a:pPr marL="342900" indent="-342900">
              <a:buFont typeface="Arial"/>
              <a:buChar char="•"/>
            </a:pPr>
            <a:r>
              <a:rPr lang="en-US" sz="1600" dirty="0" smtClean="0">
                <a:latin typeface="Open Sans Light"/>
                <a:cs typeface="Open Sans Light"/>
              </a:rPr>
              <a:t>Lower email engagement metrics resemble enterprise revenue declines</a:t>
            </a:r>
            <a:endParaRPr lang="en-US" sz="1600" dirty="0">
              <a:latin typeface="Open Sans Light"/>
              <a:cs typeface="Open Sans Light"/>
            </a:endParaRPr>
          </a:p>
        </p:txBody>
      </p:sp>
      <p:sp>
        <p:nvSpPr>
          <p:cNvPr id="15" name="TextBox 14"/>
          <p:cNvSpPr txBox="1"/>
          <p:nvPr/>
        </p:nvSpPr>
        <p:spPr>
          <a:xfrm>
            <a:off x="1476031" y="3656225"/>
            <a:ext cx="1462129" cy="1231106"/>
          </a:xfrm>
          <a:prstGeom prst="rect">
            <a:avLst/>
          </a:prstGeom>
          <a:noFill/>
          <a:ln>
            <a:solidFill>
              <a:schemeClr val="bg1"/>
            </a:solidFill>
          </a:ln>
        </p:spPr>
        <p:txBody>
          <a:bodyPr wrap="square" rtlCol="0">
            <a:spAutoFit/>
          </a:bodyPr>
          <a:lstStyle/>
          <a:p>
            <a:pPr algn="ctr"/>
            <a:r>
              <a:rPr lang="en-US" sz="2800" dirty="0" smtClean="0"/>
              <a:t>993.4K</a:t>
            </a:r>
          </a:p>
          <a:p>
            <a:pPr algn="ctr"/>
            <a:r>
              <a:rPr lang="en-US" sz="1200" dirty="0" smtClean="0"/>
              <a:t>Room Nights</a:t>
            </a:r>
          </a:p>
          <a:p>
            <a:pPr algn="ctr"/>
            <a:r>
              <a:rPr lang="en-US" sz="1600" dirty="0">
                <a:solidFill>
                  <a:schemeClr val="tx1">
                    <a:lumMod val="65000"/>
                    <a:lumOff val="35000"/>
                  </a:schemeClr>
                </a:solidFill>
              </a:rPr>
              <a:t>-21% </a:t>
            </a:r>
            <a:r>
              <a:rPr lang="en-US" sz="1600" dirty="0" err="1" smtClean="0">
                <a:solidFill>
                  <a:schemeClr val="tx1">
                    <a:lumMod val="65000"/>
                    <a:lumOff val="35000"/>
                  </a:schemeClr>
                </a:solidFill>
              </a:rPr>
              <a:t>QoQ</a:t>
            </a:r>
            <a:endParaRPr lang="en-US" sz="1600" dirty="0" smtClean="0">
              <a:solidFill>
                <a:schemeClr val="tx1">
                  <a:lumMod val="65000"/>
                  <a:lumOff val="35000"/>
                </a:schemeClr>
              </a:solidFill>
            </a:endParaRPr>
          </a:p>
          <a:p>
            <a:pPr algn="ctr"/>
            <a:r>
              <a:rPr lang="en-US" sz="1600" dirty="0" smtClean="0">
                <a:solidFill>
                  <a:schemeClr val="tx1">
                    <a:lumMod val="65000"/>
                    <a:lumOff val="35000"/>
                  </a:schemeClr>
                </a:solidFill>
              </a:rPr>
              <a:t>-18.0% YoY</a:t>
            </a:r>
            <a:endParaRPr lang="en-US" sz="1600" dirty="0">
              <a:solidFill>
                <a:schemeClr val="tx1">
                  <a:lumMod val="65000"/>
                  <a:lumOff val="35000"/>
                </a:schemeClr>
              </a:solidFill>
            </a:endParaRPr>
          </a:p>
        </p:txBody>
      </p:sp>
      <p:sp>
        <p:nvSpPr>
          <p:cNvPr id="16" name="TextBox 15"/>
          <p:cNvSpPr txBox="1"/>
          <p:nvPr/>
        </p:nvSpPr>
        <p:spPr>
          <a:xfrm>
            <a:off x="4831545" y="2013980"/>
            <a:ext cx="1775879" cy="1231106"/>
          </a:xfrm>
          <a:prstGeom prst="rect">
            <a:avLst/>
          </a:prstGeom>
          <a:noFill/>
          <a:ln>
            <a:solidFill>
              <a:schemeClr val="bg1"/>
            </a:solidFill>
          </a:ln>
        </p:spPr>
        <p:txBody>
          <a:bodyPr wrap="square" rtlCol="0">
            <a:spAutoFit/>
          </a:bodyPr>
          <a:lstStyle/>
          <a:p>
            <a:pPr algn="ctr"/>
            <a:r>
              <a:rPr lang="en-US" sz="2800" dirty="0" smtClean="0"/>
              <a:t>23.6%</a:t>
            </a:r>
          </a:p>
          <a:p>
            <a:pPr algn="ctr"/>
            <a:r>
              <a:rPr lang="en-US" sz="1200" dirty="0" smtClean="0"/>
              <a:t>Open Rate</a:t>
            </a:r>
          </a:p>
          <a:p>
            <a:pPr algn="ctr"/>
            <a:r>
              <a:rPr lang="en-US" sz="1600" dirty="0" smtClean="0">
                <a:solidFill>
                  <a:schemeClr val="tx1">
                    <a:lumMod val="65000"/>
                    <a:lumOff val="35000"/>
                  </a:schemeClr>
                </a:solidFill>
              </a:rPr>
              <a:t>+3.9% </a:t>
            </a:r>
            <a:r>
              <a:rPr lang="en-US" sz="1600" dirty="0" err="1" smtClean="0">
                <a:solidFill>
                  <a:schemeClr val="tx1">
                    <a:lumMod val="65000"/>
                    <a:lumOff val="35000"/>
                  </a:schemeClr>
                </a:solidFill>
              </a:rPr>
              <a:t>QoQ</a:t>
            </a:r>
            <a:endParaRPr lang="en-US" sz="1600" dirty="0" smtClean="0">
              <a:solidFill>
                <a:schemeClr val="tx1">
                  <a:lumMod val="65000"/>
                  <a:lumOff val="35000"/>
                </a:schemeClr>
              </a:solidFill>
            </a:endParaRPr>
          </a:p>
          <a:p>
            <a:pPr algn="ctr"/>
            <a:r>
              <a:rPr lang="en-US" sz="1600" dirty="0" smtClean="0">
                <a:solidFill>
                  <a:schemeClr val="tx1">
                    <a:lumMod val="65000"/>
                    <a:lumOff val="35000"/>
                  </a:schemeClr>
                </a:solidFill>
              </a:rPr>
              <a:t>-</a:t>
            </a:r>
            <a:r>
              <a:rPr lang="en-US" sz="1600" dirty="0">
                <a:solidFill>
                  <a:schemeClr val="tx1">
                    <a:lumMod val="65000"/>
                    <a:lumOff val="35000"/>
                  </a:schemeClr>
                </a:solidFill>
              </a:rPr>
              <a:t>1</a:t>
            </a:r>
            <a:r>
              <a:rPr lang="en-US" sz="1600" dirty="0" smtClean="0">
                <a:solidFill>
                  <a:schemeClr val="tx1">
                    <a:lumMod val="65000"/>
                    <a:lumOff val="35000"/>
                  </a:schemeClr>
                </a:solidFill>
              </a:rPr>
              <a:t>.8% YoY</a:t>
            </a:r>
            <a:endParaRPr lang="en-US" sz="1600" dirty="0">
              <a:solidFill>
                <a:schemeClr val="tx1">
                  <a:lumMod val="65000"/>
                  <a:lumOff val="35000"/>
                </a:schemeClr>
              </a:solidFill>
            </a:endParaRPr>
          </a:p>
        </p:txBody>
      </p:sp>
      <p:cxnSp>
        <p:nvCxnSpPr>
          <p:cNvPr id="18" name="Straight Connector 17"/>
          <p:cNvCxnSpPr/>
          <p:nvPr/>
        </p:nvCxnSpPr>
        <p:spPr>
          <a:xfrm>
            <a:off x="2469847" y="2776990"/>
            <a:ext cx="256915"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755532" y="2044758"/>
            <a:ext cx="1791663" cy="1323322"/>
          </a:xfrm>
          <a:prstGeom prst="rect">
            <a:avLst/>
          </a:prstGeom>
          <a:noFill/>
          <a:ln>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 name="Rectangle 20"/>
          <p:cNvSpPr/>
          <p:nvPr/>
        </p:nvSpPr>
        <p:spPr>
          <a:xfrm>
            <a:off x="4831545" y="2044758"/>
            <a:ext cx="1791663" cy="1323322"/>
          </a:xfrm>
          <a:prstGeom prst="rect">
            <a:avLst/>
          </a:prstGeom>
          <a:noFill/>
          <a:ln>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 name="Rectangle 21"/>
          <p:cNvSpPr/>
          <p:nvPr/>
        </p:nvSpPr>
        <p:spPr>
          <a:xfrm>
            <a:off x="659579" y="2044875"/>
            <a:ext cx="1791663" cy="1323322"/>
          </a:xfrm>
          <a:prstGeom prst="rect">
            <a:avLst/>
          </a:prstGeom>
          <a:noFill/>
          <a:ln>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5" name="Straight Connector 24"/>
          <p:cNvCxnSpPr/>
          <p:nvPr/>
        </p:nvCxnSpPr>
        <p:spPr>
          <a:xfrm>
            <a:off x="4563511" y="2776990"/>
            <a:ext cx="256915"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1328037" y="3702192"/>
            <a:ext cx="1791663" cy="1323322"/>
          </a:xfrm>
          <a:prstGeom prst="rect">
            <a:avLst/>
          </a:prstGeom>
          <a:noFill/>
          <a:ln>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0" name="Rectangle 29"/>
          <p:cNvSpPr/>
          <p:nvPr/>
        </p:nvSpPr>
        <p:spPr>
          <a:xfrm>
            <a:off x="6878147" y="2044758"/>
            <a:ext cx="1791663" cy="1323322"/>
          </a:xfrm>
          <a:prstGeom prst="rect">
            <a:avLst/>
          </a:prstGeom>
          <a:noFill/>
          <a:ln>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31" name="Straight Connector 30"/>
          <p:cNvCxnSpPr/>
          <p:nvPr/>
        </p:nvCxnSpPr>
        <p:spPr>
          <a:xfrm>
            <a:off x="6610113" y="2776990"/>
            <a:ext cx="256915"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3370329" y="3701052"/>
            <a:ext cx="1791663" cy="1323322"/>
          </a:xfrm>
          <a:prstGeom prst="rect">
            <a:avLst/>
          </a:prstGeom>
          <a:noFill/>
          <a:ln>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33" name="Straight Connector 32"/>
          <p:cNvCxnSpPr/>
          <p:nvPr/>
        </p:nvCxnSpPr>
        <p:spPr>
          <a:xfrm>
            <a:off x="3102295" y="4433284"/>
            <a:ext cx="256915"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5430026" y="3675974"/>
            <a:ext cx="1791663" cy="1323322"/>
          </a:xfrm>
          <a:prstGeom prst="rect">
            <a:avLst/>
          </a:prstGeom>
          <a:noFill/>
          <a:ln>
            <a:solidFill>
              <a:srgbClr val="4F81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35" name="Straight Connector 34"/>
          <p:cNvCxnSpPr/>
          <p:nvPr/>
        </p:nvCxnSpPr>
        <p:spPr>
          <a:xfrm>
            <a:off x="5161992" y="4408206"/>
            <a:ext cx="256915" cy="0"/>
          </a:xfrm>
          <a:prstGeom prst="line">
            <a:avLst/>
          </a:prstGeom>
          <a:ln w="3175" cmpd="sng">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330401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85546" y="-5879"/>
            <a:ext cx="8758453" cy="316760"/>
          </a:xfrm>
        </p:spPr>
        <p:txBody>
          <a:bodyPr>
            <a:normAutofit/>
          </a:bodyPr>
          <a:lstStyle/>
          <a:p>
            <a:r>
              <a:rPr lang="en-US" dirty="0" smtClean="0"/>
              <a:t>June Testing: eNews MB Top Offer Image Test</a:t>
            </a:r>
            <a:endParaRPr lang="en-US" dirty="0"/>
          </a:p>
        </p:txBody>
      </p:sp>
      <p:sp>
        <p:nvSpPr>
          <p:cNvPr id="3" name="Slide Number Placeholder 2"/>
          <p:cNvSpPr>
            <a:spLocks noGrp="1"/>
          </p:cNvSpPr>
          <p:nvPr>
            <p:ph type="sldNum" sz="quarter" idx="12"/>
          </p:nvPr>
        </p:nvSpPr>
        <p:spPr/>
        <p:txBody>
          <a:bodyPr/>
          <a:lstStyle/>
          <a:p>
            <a:fld id="{E0A67975-8775-DF44-8226-965E8C4F303F}" type="slidenum">
              <a:rPr lang="en-US"/>
              <a:pPr/>
              <a:t>40</a:t>
            </a:fld>
            <a:endParaRPr lang="en-US"/>
          </a:p>
        </p:txBody>
      </p:sp>
      <p:sp>
        <p:nvSpPr>
          <p:cNvPr id="4" name="Text Placeholder 3"/>
          <p:cNvSpPr>
            <a:spLocks noGrp="1"/>
          </p:cNvSpPr>
          <p:nvPr>
            <p:ph type="body" sz="quarter" idx="13"/>
          </p:nvPr>
        </p:nvSpPr>
        <p:spPr>
          <a:xfrm>
            <a:off x="137160" y="573316"/>
            <a:ext cx="6515099" cy="1071698"/>
          </a:xfrm>
        </p:spPr>
        <p:txBody>
          <a:bodyPr>
            <a:noAutofit/>
          </a:bodyPr>
          <a:lstStyle/>
          <a:p>
            <a:r>
              <a:rPr lang="en-US" sz="2000" dirty="0"/>
              <a:t>June eNews – MegaBonus Hero </a:t>
            </a:r>
            <a:r>
              <a:rPr lang="en-US" sz="2000" dirty="0" smtClean="0"/>
              <a:t>Optimization</a:t>
            </a:r>
            <a:endParaRPr lang="en-US" sz="2000" dirty="0"/>
          </a:p>
        </p:txBody>
      </p:sp>
      <p:sp>
        <p:nvSpPr>
          <p:cNvPr id="5" name="Text Placeholder 4"/>
          <p:cNvSpPr>
            <a:spLocks noGrp="1"/>
          </p:cNvSpPr>
          <p:nvPr>
            <p:ph type="body" sz="quarter" idx="14"/>
          </p:nvPr>
        </p:nvSpPr>
        <p:spPr>
          <a:xfrm>
            <a:off x="6705601" y="572408"/>
            <a:ext cx="2366210" cy="3580492"/>
          </a:xfrm>
        </p:spPr>
        <p:txBody>
          <a:bodyPr>
            <a:noAutofit/>
          </a:bodyPr>
          <a:lstStyle/>
          <a:p>
            <a:pPr marL="0" indent="0">
              <a:buNone/>
            </a:pPr>
            <a:r>
              <a:rPr lang="en-US" sz="1200" b="1" u="sng" dirty="0"/>
              <a:t>Objective</a:t>
            </a:r>
            <a:r>
              <a:rPr lang="en-US" sz="1200" dirty="0" smtClean="0"/>
              <a:t>:</a:t>
            </a:r>
          </a:p>
          <a:p>
            <a:pPr marL="0" indent="0">
              <a:buNone/>
            </a:pPr>
            <a:r>
              <a:rPr lang="en-US" sz="1200" dirty="0"/>
              <a:t>Optimize background image and banner size to determine which combination performed the best</a:t>
            </a:r>
            <a:r>
              <a:rPr lang="en-US" sz="1200" dirty="0" smtClean="0"/>
              <a:t>.</a:t>
            </a:r>
          </a:p>
          <a:p>
            <a:pPr marL="0" indent="0">
              <a:buNone/>
            </a:pPr>
            <a:endParaRPr lang="en-US" sz="1200" dirty="0" smtClean="0"/>
          </a:p>
          <a:p>
            <a:pPr marL="0" indent="0">
              <a:buNone/>
            </a:pPr>
            <a:r>
              <a:rPr lang="en-US" sz="1200" b="1" u="sng" dirty="0" smtClean="0"/>
              <a:t>Criteria</a:t>
            </a:r>
            <a:r>
              <a:rPr lang="en-US" sz="1200" dirty="0" smtClean="0"/>
              <a:t>:</a:t>
            </a:r>
          </a:p>
          <a:p>
            <a:pPr marL="0" indent="0">
              <a:buNone/>
            </a:pPr>
            <a:r>
              <a:rPr lang="en-US" sz="1200" dirty="0"/>
              <a:t>Optimize using only 1st party Marriott data. 5 background images and 2 banner sizes were provided, resulting in 10 possible variations</a:t>
            </a:r>
            <a:r>
              <a:rPr lang="en-US" sz="1200" dirty="0" smtClean="0"/>
              <a:t>.</a:t>
            </a:r>
          </a:p>
          <a:p>
            <a:pPr marL="0" indent="0">
              <a:buNone/>
            </a:pPr>
            <a:endParaRPr lang="en-US" sz="1200" dirty="0" smtClean="0"/>
          </a:p>
          <a:p>
            <a:pPr marL="0" indent="0">
              <a:buNone/>
            </a:pPr>
            <a:r>
              <a:rPr lang="en-US" sz="1200" dirty="0" smtClean="0"/>
              <a:t>The </a:t>
            </a:r>
            <a:r>
              <a:rPr lang="en-US" sz="1200" dirty="0"/>
              <a:t>campaign was divided into Register and Book segments. The campaign optimization was applied to the entire audience and post-campaign analysis was performed on the individual segments</a:t>
            </a:r>
            <a:r>
              <a:rPr lang="en-US" sz="1200" dirty="0" smtClean="0"/>
              <a:t>.</a:t>
            </a:r>
          </a:p>
        </p:txBody>
      </p:sp>
      <p:graphicFrame>
        <p:nvGraphicFramePr>
          <p:cNvPr id="17" name="Chart 16">
            <a:extLst>
              <a:ext uri="{FF2B5EF4-FFF2-40B4-BE49-F238E27FC236}">
                <a16:creationId xmlns:lc="http://schemas.openxmlformats.org/drawingml/2006/lockedCanvas" xmlns:a16="http://schemas.microsoft.com/office/drawing/2014/main" xmlns="" id="{64A022A0-C7F0-4CD0-A716-1F14EFAC4F3C}"/>
              </a:ext>
            </a:extLst>
          </p:cNvPr>
          <p:cNvGraphicFramePr/>
          <p:nvPr>
            <p:extLst>
              <p:ext uri="{D42A27DB-BD31-4B8C-83A1-F6EECF244321}">
                <p14:modId xmlns:p14="http://schemas.microsoft.com/office/powerpoint/2010/main" val="1985025719"/>
              </p:ext>
            </p:extLst>
          </p:nvPr>
        </p:nvGraphicFramePr>
        <p:xfrm>
          <a:off x="30480" y="1971074"/>
          <a:ext cx="3437895" cy="1346864"/>
        </p:xfrm>
        <a:graphic>
          <a:graphicData uri="http://schemas.openxmlformats.org/drawingml/2006/chart">
            <c:chart xmlns:c="http://schemas.openxmlformats.org/drawingml/2006/chart" xmlns:r="http://schemas.openxmlformats.org/officeDocument/2006/relationships" r:id="rId3"/>
          </a:graphicData>
        </a:graphic>
      </p:graphicFrame>
      <p:pic>
        <p:nvPicPr>
          <p:cNvPr id="19" name="Picture 18">
            <a:extLst>
              <a:ext uri="{FF2B5EF4-FFF2-40B4-BE49-F238E27FC236}">
                <a16:creationId xmlns:lc="http://schemas.openxmlformats.org/drawingml/2006/lockedCanvas" xmlns:a16="http://schemas.microsoft.com/office/drawing/2014/main" xmlns="" id="{9AFFFE1F-DB9E-4148-A5BC-7C7365506066}"/>
              </a:ext>
            </a:extLst>
          </p:cNvPr>
          <p:cNvPicPr>
            <a:picLocks noChangeAspect="1"/>
          </p:cNvPicPr>
          <p:nvPr/>
        </p:nvPicPr>
        <p:blipFill>
          <a:blip r:embed="rId4"/>
          <a:stretch>
            <a:fillRect/>
          </a:stretch>
        </p:blipFill>
        <p:spPr>
          <a:xfrm>
            <a:off x="3467099" y="1036717"/>
            <a:ext cx="1515233" cy="472248"/>
          </a:xfrm>
          <a:prstGeom prst="rect">
            <a:avLst/>
          </a:prstGeom>
          <a:ln>
            <a:solidFill>
              <a:schemeClr val="accent1">
                <a:shade val="95000"/>
                <a:satMod val="105000"/>
              </a:schemeClr>
            </a:solidFill>
          </a:ln>
          <a:effectLst>
            <a:outerShdw blurRad="50800" dist="38100" dir="2700000" algn="tl" rotWithShape="0">
              <a:prstClr val="black">
                <a:alpha val="40000"/>
              </a:prstClr>
            </a:outerShdw>
          </a:effectLst>
        </p:spPr>
      </p:pic>
      <p:pic>
        <p:nvPicPr>
          <p:cNvPr id="20" name="Picture 19" descr="A close up of a logo&#10;&#10;Description generated with high confidence">
            <a:extLst>
              <a:ext uri="{FF2B5EF4-FFF2-40B4-BE49-F238E27FC236}">
                <a16:creationId xmlns:lc="http://schemas.openxmlformats.org/drawingml/2006/lockedCanvas" xmlns:a16="http://schemas.microsoft.com/office/drawing/2014/main" xmlns="" id="{C1804619-AEF2-4C64-9E69-4AB85F852F0E}"/>
              </a:ext>
            </a:extLst>
          </p:cNvPr>
          <p:cNvPicPr>
            <a:picLocks noChangeAspect="1"/>
          </p:cNvPicPr>
          <p:nvPr/>
        </p:nvPicPr>
        <p:blipFill>
          <a:blip r:embed="rId5"/>
          <a:stretch>
            <a:fillRect/>
          </a:stretch>
        </p:blipFill>
        <p:spPr>
          <a:xfrm>
            <a:off x="5065822" y="1036716"/>
            <a:ext cx="1515233" cy="472248"/>
          </a:xfrm>
          <a:prstGeom prst="rect">
            <a:avLst/>
          </a:prstGeom>
          <a:ln>
            <a:solidFill>
              <a:schemeClr val="accent1">
                <a:shade val="95000"/>
                <a:satMod val="105000"/>
              </a:schemeClr>
            </a:solidFill>
          </a:ln>
          <a:effectLst>
            <a:outerShdw blurRad="50800" dist="38100" dir="2700000" algn="tl" rotWithShape="0">
              <a:prstClr val="black">
                <a:alpha val="40000"/>
              </a:prstClr>
            </a:outerShdw>
          </a:effectLst>
        </p:spPr>
      </p:pic>
      <p:pic>
        <p:nvPicPr>
          <p:cNvPr id="21" name="Picture 20" descr="A person with a sky background&#10;&#10;Description generated with high confidence">
            <a:extLst>
              <a:ext uri="{FF2B5EF4-FFF2-40B4-BE49-F238E27FC236}">
                <a16:creationId xmlns:lc="http://schemas.openxmlformats.org/drawingml/2006/lockedCanvas" xmlns:a16="http://schemas.microsoft.com/office/drawing/2014/main" xmlns="" id="{E09C4B08-3E10-42FA-8313-B9017BDC09D0}"/>
              </a:ext>
            </a:extLst>
          </p:cNvPr>
          <p:cNvPicPr>
            <a:picLocks noChangeAspect="1"/>
          </p:cNvPicPr>
          <p:nvPr/>
        </p:nvPicPr>
        <p:blipFill>
          <a:blip r:embed="rId6"/>
          <a:stretch>
            <a:fillRect/>
          </a:stretch>
        </p:blipFill>
        <p:spPr>
          <a:xfrm>
            <a:off x="3467099" y="1577660"/>
            <a:ext cx="1515233" cy="472248"/>
          </a:xfrm>
          <a:prstGeom prst="rect">
            <a:avLst/>
          </a:prstGeom>
          <a:ln>
            <a:solidFill>
              <a:schemeClr val="accent1">
                <a:shade val="95000"/>
                <a:satMod val="105000"/>
              </a:schemeClr>
            </a:solidFill>
          </a:ln>
          <a:effectLst>
            <a:outerShdw blurRad="50800" dist="38100" dir="2700000" algn="tl" rotWithShape="0">
              <a:prstClr val="black">
                <a:alpha val="40000"/>
              </a:prstClr>
            </a:outerShdw>
          </a:effectLst>
        </p:spPr>
      </p:pic>
      <p:pic>
        <p:nvPicPr>
          <p:cNvPr id="22" name="Picture 21" descr="A sky filled with stars&#10;&#10;Description generated with high confidence">
            <a:extLst>
              <a:ext uri="{FF2B5EF4-FFF2-40B4-BE49-F238E27FC236}">
                <a16:creationId xmlns:lc="http://schemas.openxmlformats.org/drawingml/2006/lockedCanvas" xmlns:a16="http://schemas.microsoft.com/office/drawing/2014/main" xmlns="" id="{5E8B1AD2-B34C-4E04-87F8-E6076A6F0D57}"/>
              </a:ext>
            </a:extLst>
          </p:cNvPr>
          <p:cNvPicPr>
            <a:picLocks noChangeAspect="1"/>
          </p:cNvPicPr>
          <p:nvPr/>
        </p:nvPicPr>
        <p:blipFill>
          <a:blip r:embed="rId7"/>
          <a:stretch>
            <a:fillRect/>
          </a:stretch>
        </p:blipFill>
        <p:spPr>
          <a:xfrm>
            <a:off x="5065822" y="1572571"/>
            <a:ext cx="1515233" cy="472248"/>
          </a:xfrm>
          <a:prstGeom prst="rect">
            <a:avLst/>
          </a:prstGeom>
          <a:ln>
            <a:solidFill>
              <a:schemeClr val="accent1">
                <a:shade val="95000"/>
                <a:satMod val="105000"/>
              </a:schemeClr>
            </a:solidFill>
          </a:ln>
          <a:effectLst>
            <a:outerShdw blurRad="50800" dist="38100" dir="2700000" algn="tl" rotWithShape="0">
              <a:prstClr val="black">
                <a:alpha val="40000"/>
              </a:prstClr>
            </a:outerShdw>
          </a:effectLst>
        </p:spPr>
      </p:pic>
      <p:pic>
        <p:nvPicPr>
          <p:cNvPr id="23" name="Picture 22" descr="A picture containing water, building&#10;&#10;Description generated with very high confidence">
            <a:extLst>
              <a:ext uri="{FF2B5EF4-FFF2-40B4-BE49-F238E27FC236}">
                <a16:creationId xmlns:lc="http://schemas.openxmlformats.org/drawingml/2006/lockedCanvas" xmlns:a16="http://schemas.microsoft.com/office/drawing/2014/main" xmlns="" id="{E45D499C-2E10-440E-91CC-29124FDE3D04}"/>
              </a:ext>
            </a:extLst>
          </p:cNvPr>
          <p:cNvPicPr>
            <a:picLocks noChangeAspect="1"/>
          </p:cNvPicPr>
          <p:nvPr/>
        </p:nvPicPr>
        <p:blipFill>
          <a:blip r:embed="rId8"/>
          <a:stretch>
            <a:fillRect/>
          </a:stretch>
        </p:blipFill>
        <p:spPr>
          <a:xfrm>
            <a:off x="3467099" y="2122161"/>
            <a:ext cx="1515233" cy="472248"/>
          </a:xfrm>
          <a:prstGeom prst="rect">
            <a:avLst/>
          </a:prstGeom>
          <a:ln>
            <a:solidFill>
              <a:schemeClr val="accent1">
                <a:shade val="95000"/>
                <a:satMod val="105000"/>
              </a:schemeClr>
            </a:solidFill>
          </a:ln>
          <a:effectLst>
            <a:outerShdw blurRad="50800" dist="38100" dir="2700000" algn="tl" rotWithShape="0">
              <a:prstClr val="black">
                <a:alpha val="40000"/>
              </a:prstClr>
            </a:outerShdw>
          </a:effectLst>
        </p:spPr>
      </p:pic>
      <p:pic>
        <p:nvPicPr>
          <p:cNvPr id="24" name="Picture 23" descr="A picture containing building&#10;&#10;Description generated with high confidence">
            <a:extLst>
              <a:ext uri="{FF2B5EF4-FFF2-40B4-BE49-F238E27FC236}">
                <a16:creationId xmlns:lc="http://schemas.openxmlformats.org/drawingml/2006/lockedCanvas" xmlns:a16="http://schemas.microsoft.com/office/drawing/2014/main" xmlns="" id="{213A67BC-C20E-4ADF-8599-6154F0312B13}"/>
              </a:ext>
            </a:extLst>
          </p:cNvPr>
          <p:cNvPicPr>
            <a:picLocks noChangeAspect="1"/>
          </p:cNvPicPr>
          <p:nvPr/>
        </p:nvPicPr>
        <p:blipFill>
          <a:blip r:embed="rId9"/>
          <a:stretch>
            <a:fillRect/>
          </a:stretch>
        </p:blipFill>
        <p:spPr>
          <a:xfrm>
            <a:off x="5065822" y="2116046"/>
            <a:ext cx="1515233" cy="472248"/>
          </a:xfrm>
          <a:prstGeom prst="rect">
            <a:avLst/>
          </a:prstGeom>
          <a:ln>
            <a:solidFill>
              <a:schemeClr val="accent1">
                <a:shade val="95000"/>
                <a:satMod val="105000"/>
              </a:schemeClr>
            </a:solidFill>
          </a:ln>
          <a:effectLst>
            <a:outerShdw blurRad="50800" dist="38100" dir="2700000" algn="tl" rotWithShape="0">
              <a:prstClr val="black">
                <a:alpha val="40000"/>
              </a:prstClr>
            </a:outerShdw>
          </a:effectLst>
        </p:spPr>
      </p:pic>
      <p:pic>
        <p:nvPicPr>
          <p:cNvPr id="25" name="Picture 24" descr="A group of people sitting at sunset&#10;&#10;Description generated with high confidence">
            <a:extLst>
              <a:ext uri="{FF2B5EF4-FFF2-40B4-BE49-F238E27FC236}">
                <a16:creationId xmlns:lc="http://schemas.openxmlformats.org/drawingml/2006/lockedCanvas" xmlns:a16="http://schemas.microsoft.com/office/drawing/2014/main" xmlns="" id="{3D55BDFA-1C85-4A10-A9D9-0A738857C98E}"/>
              </a:ext>
            </a:extLst>
          </p:cNvPr>
          <p:cNvPicPr>
            <a:picLocks noChangeAspect="1"/>
          </p:cNvPicPr>
          <p:nvPr/>
        </p:nvPicPr>
        <p:blipFill>
          <a:blip r:embed="rId10"/>
          <a:stretch>
            <a:fillRect/>
          </a:stretch>
        </p:blipFill>
        <p:spPr>
          <a:xfrm>
            <a:off x="3467099" y="2668132"/>
            <a:ext cx="1515233" cy="472248"/>
          </a:xfrm>
          <a:prstGeom prst="rect">
            <a:avLst/>
          </a:prstGeom>
          <a:ln>
            <a:solidFill>
              <a:schemeClr val="accent1">
                <a:shade val="95000"/>
                <a:satMod val="105000"/>
              </a:schemeClr>
            </a:solidFill>
          </a:ln>
          <a:effectLst>
            <a:outerShdw blurRad="50800" dist="38100" dir="2700000" algn="tl" rotWithShape="0">
              <a:prstClr val="black">
                <a:alpha val="40000"/>
              </a:prstClr>
            </a:outerShdw>
          </a:effectLst>
        </p:spPr>
      </p:pic>
      <p:pic>
        <p:nvPicPr>
          <p:cNvPr id="26" name="Picture 25">
            <a:extLst>
              <a:ext uri="{FF2B5EF4-FFF2-40B4-BE49-F238E27FC236}">
                <a16:creationId xmlns:lc="http://schemas.openxmlformats.org/drawingml/2006/lockedCanvas" xmlns:a16="http://schemas.microsoft.com/office/drawing/2014/main" xmlns="" id="{378989DF-1BF5-49AC-B374-8E3A8B960C70}"/>
              </a:ext>
            </a:extLst>
          </p:cNvPr>
          <p:cNvPicPr>
            <a:picLocks noChangeAspect="1"/>
          </p:cNvPicPr>
          <p:nvPr/>
        </p:nvPicPr>
        <p:blipFill>
          <a:blip r:embed="rId11"/>
          <a:stretch>
            <a:fillRect/>
          </a:stretch>
        </p:blipFill>
        <p:spPr>
          <a:xfrm>
            <a:off x="5065822" y="2668133"/>
            <a:ext cx="1515233" cy="472248"/>
          </a:xfrm>
          <a:prstGeom prst="rect">
            <a:avLst/>
          </a:prstGeom>
          <a:ln>
            <a:solidFill>
              <a:schemeClr val="accent1">
                <a:shade val="95000"/>
                <a:satMod val="105000"/>
              </a:schemeClr>
            </a:solidFill>
          </a:ln>
          <a:effectLst>
            <a:outerShdw blurRad="50800" dist="38100" dir="2700000" algn="tl" rotWithShape="0">
              <a:prstClr val="black">
                <a:alpha val="40000"/>
              </a:prstClr>
            </a:outerShdw>
          </a:effectLst>
        </p:spPr>
      </p:pic>
      <p:pic>
        <p:nvPicPr>
          <p:cNvPr id="27" name="Picture 26" descr="A view of a building&#10;&#10;Description generated with very high confidence">
            <a:extLst>
              <a:ext uri="{FF2B5EF4-FFF2-40B4-BE49-F238E27FC236}">
                <a16:creationId xmlns:lc="http://schemas.openxmlformats.org/drawingml/2006/lockedCanvas" xmlns:a16="http://schemas.microsoft.com/office/drawing/2014/main" xmlns="" id="{A3E1FAFD-7842-494F-B1A7-07E0F63DEB42}"/>
              </a:ext>
            </a:extLst>
          </p:cNvPr>
          <p:cNvPicPr>
            <a:picLocks noChangeAspect="1"/>
          </p:cNvPicPr>
          <p:nvPr/>
        </p:nvPicPr>
        <p:blipFill>
          <a:blip r:embed="rId12"/>
          <a:stretch>
            <a:fillRect/>
          </a:stretch>
        </p:blipFill>
        <p:spPr>
          <a:xfrm>
            <a:off x="3467099" y="3206483"/>
            <a:ext cx="1515233" cy="472248"/>
          </a:xfrm>
          <a:prstGeom prst="rect">
            <a:avLst/>
          </a:prstGeom>
          <a:ln>
            <a:solidFill>
              <a:schemeClr val="accent1">
                <a:shade val="95000"/>
                <a:satMod val="105000"/>
              </a:schemeClr>
            </a:solidFill>
          </a:ln>
          <a:effectLst>
            <a:outerShdw blurRad="50800" dist="38100" dir="2700000" algn="tl" rotWithShape="0">
              <a:prstClr val="black">
                <a:alpha val="40000"/>
              </a:prstClr>
            </a:outerShdw>
          </a:effectLst>
        </p:spPr>
      </p:pic>
      <p:pic>
        <p:nvPicPr>
          <p:cNvPr id="28" name="Picture 27" descr="A view of a building&#10;&#10;Description generated with high confidence">
            <a:extLst>
              <a:ext uri="{FF2B5EF4-FFF2-40B4-BE49-F238E27FC236}">
                <a16:creationId xmlns:lc="http://schemas.openxmlformats.org/drawingml/2006/lockedCanvas" xmlns:a16="http://schemas.microsoft.com/office/drawing/2014/main" xmlns="" id="{47D8BA35-9F77-4B39-830F-A0B84A8869F7}"/>
              </a:ext>
            </a:extLst>
          </p:cNvPr>
          <p:cNvPicPr>
            <a:picLocks noChangeAspect="1"/>
          </p:cNvPicPr>
          <p:nvPr/>
        </p:nvPicPr>
        <p:blipFill>
          <a:blip r:embed="rId13"/>
          <a:stretch>
            <a:fillRect/>
          </a:stretch>
        </p:blipFill>
        <p:spPr>
          <a:xfrm>
            <a:off x="5065822" y="3212600"/>
            <a:ext cx="1515233" cy="472248"/>
          </a:xfrm>
          <a:prstGeom prst="rect">
            <a:avLst/>
          </a:prstGeom>
          <a:ln>
            <a:solidFill>
              <a:schemeClr val="accent1">
                <a:shade val="95000"/>
                <a:satMod val="105000"/>
              </a:schemeClr>
            </a:solidFill>
          </a:ln>
          <a:effectLst>
            <a:outerShdw blurRad="50800" dist="38100" dir="2700000" algn="tl" rotWithShape="0">
              <a:prstClr val="black">
                <a:alpha val="40000"/>
              </a:prstClr>
            </a:outerShdw>
          </a:effectLst>
        </p:spPr>
      </p:pic>
      <p:sp>
        <p:nvSpPr>
          <p:cNvPr id="29" name="Text Placeholder 4"/>
          <p:cNvSpPr txBox="1">
            <a:spLocks/>
          </p:cNvSpPr>
          <p:nvPr/>
        </p:nvSpPr>
        <p:spPr>
          <a:xfrm>
            <a:off x="3467100" y="3741331"/>
            <a:ext cx="3113956" cy="64588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2196E1"/>
              </a:buClr>
              <a:buFont typeface="Arial"/>
              <a:buChar char="•"/>
              <a:defRPr sz="1800" kern="1200" baseline="0">
                <a:solidFill>
                  <a:schemeClr val="tx1"/>
                </a:solidFill>
                <a:latin typeface="Open Sans Light"/>
                <a:ea typeface="+mn-ea"/>
                <a:cs typeface="Open Sans Light"/>
              </a:defRPr>
            </a:lvl1pPr>
            <a:lvl2pPr marL="742950" indent="-285750" algn="l" defTabSz="457200" rtl="0" eaLnBrk="1" latinLnBrk="0" hangingPunct="1">
              <a:spcBef>
                <a:spcPct val="20000"/>
              </a:spcBef>
              <a:buClr>
                <a:srgbClr val="2196E1"/>
              </a:buClr>
              <a:buSzPct val="80000"/>
              <a:buFont typeface="Courier New"/>
              <a:buChar char="o"/>
              <a:defRPr sz="1800" kern="1200" baseline="0">
                <a:solidFill>
                  <a:schemeClr val="tx1"/>
                </a:solidFill>
                <a:latin typeface="Open Sans Light"/>
                <a:ea typeface="+mn-ea"/>
                <a:cs typeface="Open Sans Light"/>
              </a:defRPr>
            </a:lvl2pPr>
            <a:lvl3pPr marL="1143000" indent="-228600" algn="l" defTabSz="457200" rtl="0" eaLnBrk="1" latinLnBrk="0" hangingPunct="1">
              <a:spcBef>
                <a:spcPct val="20000"/>
              </a:spcBef>
              <a:buClr>
                <a:srgbClr val="B3B300"/>
              </a:buClr>
              <a:buFont typeface="Wingdings" charset="2"/>
              <a:buChar char="§"/>
              <a:defRPr sz="1400" kern="1200" baseline="0">
                <a:solidFill>
                  <a:schemeClr val="tx1"/>
                </a:solidFill>
                <a:latin typeface="Open Sans Light"/>
                <a:ea typeface="+mn-ea"/>
                <a:cs typeface="Open Sans Light"/>
              </a:defRPr>
            </a:lvl3pPr>
            <a:lvl4pPr marL="1600200" indent="-228600" algn="l" defTabSz="457200" rtl="0" eaLnBrk="1" latinLnBrk="0" hangingPunct="1">
              <a:spcBef>
                <a:spcPct val="20000"/>
              </a:spcBef>
              <a:buClr>
                <a:srgbClr val="B3B300"/>
              </a:buClr>
              <a:buFont typeface="Arial"/>
              <a:buChar char="•"/>
              <a:defRPr sz="1400" kern="1200" baseline="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1800" kern="1200" baseline="0">
                <a:solidFill>
                  <a:schemeClr val="tx1"/>
                </a:solidFill>
                <a:latin typeface="Open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u="sng" dirty="0"/>
              <a:t>Note</a:t>
            </a:r>
            <a:r>
              <a:rPr lang="en-US" sz="1400" dirty="0"/>
              <a:t>: The image banner size did not play a significant role in lift. </a:t>
            </a:r>
            <a:endParaRPr lang="en-US" sz="1400" dirty="0">
              <a:solidFill>
                <a:srgbClr val="00B050"/>
              </a:solidFill>
            </a:endParaRPr>
          </a:p>
        </p:txBody>
      </p:sp>
      <p:sp>
        <p:nvSpPr>
          <p:cNvPr id="7" name="Rectangle 6"/>
          <p:cNvSpPr/>
          <p:nvPr/>
        </p:nvSpPr>
        <p:spPr>
          <a:xfrm>
            <a:off x="59742" y="1670322"/>
            <a:ext cx="2439618" cy="338554"/>
          </a:xfrm>
          <a:prstGeom prst="rect">
            <a:avLst/>
          </a:prstGeom>
        </p:spPr>
        <p:txBody>
          <a:bodyPr wrap="square">
            <a:spAutoFit/>
          </a:bodyPr>
          <a:lstStyle/>
          <a:p>
            <a:r>
              <a:rPr lang="en-US" sz="1600" dirty="0">
                <a:solidFill>
                  <a:srgbClr val="2196E1"/>
                </a:solidFill>
                <a:latin typeface="Open Sans"/>
              </a:rPr>
              <a:t>Optimization Results:</a:t>
            </a:r>
          </a:p>
        </p:txBody>
      </p:sp>
      <p:pic>
        <p:nvPicPr>
          <p:cNvPr id="13314"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3082" y="3445147"/>
            <a:ext cx="3224478" cy="435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73975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a:t>SPG Link Account Reminder Solo</a:t>
            </a:r>
          </a:p>
          <a:p>
            <a:endParaRPr lang="en-US" dirty="0"/>
          </a:p>
        </p:txBody>
      </p:sp>
      <p:sp>
        <p:nvSpPr>
          <p:cNvPr id="3" name="Slide Number Placeholder 2"/>
          <p:cNvSpPr>
            <a:spLocks noGrp="1"/>
          </p:cNvSpPr>
          <p:nvPr>
            <p:ph type="sldNum" sz="quarter" idx="12"/>
          </p:nvPr>
        </p:nvSpPr>
        <p:spPr/>
        <p:txBody>
          <a:bodyPr/>
          <a:lstStyle/>
          <a:p>
            <a:fld id="{E0A67975-8775-DF44-8226-965E8C4F303F}" type="slidenum">
              <a:rPr lang="en-US" smtClean="0"/>
              <a:pPr/>
              <a:t>41</a:t>
            </a:fld>
            <a:endParaRPr lang="en-US"/>
          </a:p>
        </p:txBody>
      </p:sp>
      <p:sp>
        <p:nvSpPr>
          <p:cNvPr id="4" name="Text Placeholder 3"/>
          <p:cNvSpPr>
            <a:spLocks noGrp="1"/>
          </p:cNvSpPr>
          <p:nvPr>
            <p:ph type="body" sz="quarter" idx="13"/>
          </p:nvPr>
        </p:nvSpPr>
        <p:spPr>
          <a:xfrm>
            <a:off x="385763" y="496208"/>
            <a:ext cx="8549871" cy="561457"/>
          </a:xfrm>
        </p:spPr>
        <p:txBody>
          <a:bodyPr>
            <a:noAutofit/>
          </a:bodyPr>
          <a:lstStyle/>
          <a:p>
            <a:r>
              <a:rPr lang="en-US" sz="2000" dirty="0" smtClean="0"/>
              <a:t>Targeting message based on previous open may drive incremental account linkage</a:t>
            </a:r>
            <a:endParaRPr lang="en-US" sz="2000" dirty="0"/>
          </a:p>
        </p:txBody>
      </p:sp>
      <p:sp>
        <p:nvSpPr>
          <p:cNvPr id="37" name="TextBox 36"/>
          <p:cNvSpPr txBox="1"/>
          <p:nvPr/>
        </p:nvSpPr>
        <p:spPr>
          <a:xfrm>
            <a:off x="327661" y="1123891"/>
            <a:ext cx="6240779" cy="338554"/>
          </a:xfrm>
          <a:prstGeom prst="rect">
            <a:avLst/>
          </a:prstGeom>
          <a:noFill/>
        </p:spPr>
        <p:txBody>
          <a:bodyPr wrap="square" rtlCol="0">
            <a:spAutoFit/>
          </a:bodyPr>
          <a:lstStyle/>
          <a:p>
            <a:pPr algn="ctr"/>
            <a:r>
              <a:rPr lang="en-US" sz="1600" dirty="0" smtClean="0">
                <a:solidFill>
                  <a:prstClr val="black"/>
                </a:solidFill>
                <a:latin typeface="Open Sans Light"/>
              </a:rPr>
              <a:t>From Dec ‘16 Openers &amp; Non-openers generated “2</a:t>
            </a:r>
            <a:r>
              <a:rPr lang="en-US" sz="1600" baseline="30000" dirty="0" smtClean="0">
                <a:solidFill>
                  <a:prstClr val="black"/>
                </a:solidFill>
                <a:latin typeface="Open Sans Light"/>
              </a:rPr>
              <a:t>nd</a:t>
            </a:r>
            <a:r>
              <a:rPr lang="en-US" sz="1600" dirty="0" smtClean="0">
                <a:solidFill>
                  <a:prstClr val="black"/>
                </a:solidFill>
                <a:latin typeface="Open Sans Light"/>
              </a:rPr>
              <a:t> tier” Click% </a:t>
            </a:r>
            <a:endParaRPr lang="en-US" sz="1200" dirty="0" smtClean="0">
              <a:solidFill>
                <a:prstClr val="black"/>
              </a:solidFill>
              <a:latin typeface="Open Sans Light"/>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057" y="1498601"/>
            <a:ext cx="4937681" cy="3386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595938" y="4113768"/>
            <a:ext cx="2983253" cy="307777"/>
          </a:xfrm>
          <a:prstGeom prst="rect">
            <a:avLst/>
          </a:prstGeom>
          <a:noFill/>
        </p:spPr>
        <p:txBody>
          <a:bodyPr wrap="none" rtlCol="0">
            <a:spAutoFit/>
          </a:bodyPr>
          <a:lstStyle/>
          <a:p>
            <a:r>
              <a:rPr lang="en-US" sz="1400" dirty="0" smtClean="0">
                <a:latin typeface="Open Sans Light"/>
              </a:rPr>
              <a:t> As high a click response as MRCC</a:t>
            </a:r>
            <a:endParaRPr lang="en-US" sz="1400" dirty="0">
              <a:latin typeface="Open Sans Light"/>
            </a:endParaRPr>
          </a:p>
        </p:txBody>
      </p:sp>
      <p:sp>
        <p:nvSpPr>
          <p:cNvPr id="36" name="TextBox 35"/>
          <p:cNvSpPr txBox="1"/>
          <p:nvPr/>
        </p:nvSpPr>
        <p:spPr>
          <a:xfrm>
            <a:off x="5595938" y="4345345"/>
            <a:ext cx="3316934" cy="307777"/>
          </a:xfrm>
          <a:prstGeom prst="rect">
            <a:avLst/>
          </a:prstGeom>
          <a:noFill/>
        </p:spPr>
        <p:txBody>
          <a:bodyPr wrap="none" rtlCol="0">
            <a:spAutoFit/>
          </a:bodyPr>
          <a:lstStyle/>
          <a:p>
            <a:r>
              <a:rPr lang="en-US" sz="1400" dirty="0" smtClean="0">
                <a:latin typeface="Open Sans Light"/>
              </a:rPr>
              <a:t> Large audience size, highest open rate</a:t>
            </a:r>
            <a:endParaRPr lang="en-US" sz="1400" dirty="0">
              <a:latin typeface="Open Sans Light"/>
            </a:endParaRPr>
          </a:p>
        </p:txBody>
      </p:sp>
      <p:sp>
        <p:nvSpPr>
          <p:cNvPr id="6" name="Rectangle 5"/>
          <p:cNvSpPr/>
          <p:nvPr/>
        </p:nvSpPr>
        <p:spPr>
          <a:xfrm>
            <a:off x="836057" y="4113768"/>
            <a:ext cx="8180943" cy="53935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86902610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smtClean="0"/>
              <a:t>Key Initiatives &amp;</a:t>
            </a:r>
          </a:p>
          <a:p>
            <a:r>
              <a:rPr lang="en-US" dirty="0" smtClean="0"/>
              <a:t>Campaign highlights</a:t>
            </a:r>
            <a:endParaRPr lang="en-US" dirty="0"/>
          </a:p>
        </p:txBody>
      </p:sp>
    </p:spTree>
    <p:extLst>
      <p:ext uri="{BB962C8B-B14F-4D97-AF65-F5344CB8AC3E}">
        <p14:creationId xmlns:p14="http://schemas.microsoft.com/office/powerpoint/2010/main" val="399592308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672B5"/>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rot="959244">
            <a:off x="4803111" y="84529"/>
            <a:ext cx="1549975" cy="6518323"/>
          </a:xfrm>
          <a:prstGeom prst="rect">
            <a:avLst/>
          </a:prstGeom>
          <a:ln>
            <a:solidFill>
              <a:srgbClr val="FFFFFF"/>
            </a:solid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stretch>
            <a:fillRect/>
          </a:stretch>
        </p:blipFill>
        <p:spPr>
          <a:xfrm rot="961166">
            <a:off x="6594412" y="64365"/>
            <a:ext cx="1533274" cy="7581314"/>
          </a:xfrm>
          <a:prstGeom prst="rect">
            <a:avLst/>
          </a:prstGeom>
          <a:ln>
            <a:solidFill>
              <a:srgbClr val="FFFFFF"/>
            </a:solidFill>
          </a:ln>
          <a:effectLst>
            <a:outerShdw blurRad="292100" dist="139700" dir="2700000" algn="tl" rotWithShape="0">
              <a:srgbClr val="333333">
                <a:alpha val="65000"/>
              </a:srgbClr>
            </a:outerShdw>
          </a:effectLst>
        </p:spPr>
      </p:pic>
      <p:sp>
        <p:nvSpPr>
          <p:cNvPr id="16" name="TextBox 15"/>
          <p:cNvSpPr txBox="1"/>
          <p:nvPr/>
        </p:nvSpPr>
        <p:spPr>
          <a:xfrm>
            <a:off x="136438" y="283417"/>
            <a:ext cx="3631361" cy="1277273"/>
          </a:xfrm>
          <a:prstGeom prst="rect">
            <a:avLst/>
          </a:prstGeom>
          <a:noFill/>
        </p:spPr>
        <p:txBody>
          <a:bodyPr wrap="square" rtlCol="0">
            <a:spAutoFit/>
          </a:bodyPr>
          <a:lstStyle/>
          <a:p>
            <a:r>
              <a:rPr lang="en-US" dirty="0" smtClean="0">
                <a:solidFill>
                  <a:schemeClr val="bg1"/>
                </a:solidFill>
                <a:latin typeface="Open Sans Light"/>
                <a:cs typeface="Open Sans Light"/>
              </a:rPr>
              <a:t>Template 2.0 Live and in Action!</a:t>
            </a:r>
          </a:p>
          <a:p>
            <a:endParaRPr lang="en-US" sz="500" dirty="0" smtClean="0">
              <a:solidFill>
                <a:schemeClr val="bg1"/>
              </a:solidFill>
              <a:latin typeface="Open Sans Light"/>
              <a:cs typeface="Open Sans Light"/>
            </a:endParaRPr>
          </a:p>
          <a:p>
            <a:pPr marL="285750" indent="-285750">
              <a:buFont typeface="Arial"/>
              <a:buChar char="•"/>
            </a:pPr>
            <a:r>
              <a:rPr lang="en-US" dirty="0" smtClean="0">
                <a:solidFill>
                  <a:schemeClr val="bg1"/>
                </a:solidFill>
                <a:latin typeface="Open Sans Light"/>
                <a:cs typeface="Open Sans Light"/>
              </a:rPr>
              <a:t>eNews</a:t>
            </a:r>
          </a:p>
          <a:p>
            <a:pPr marL="285750" indent="-285750">
              <a:buFont typeface="Arial"/>
              <a:buChar char="•"/>
            </a:pPr>
            <a:r>
              <a:rPr lang="en-US" dirty="0" smtClean="0">
                <a:solidFill>
                  <a:schemeClr val="bg1"/>
                </a:solidFill>
                <a:latin typeface="Open Sans Light"/>
                <a:cs typeface="Open Sans Light"/>
              </a:rPr>
              <a:t>Destinations</a:t>
            </a:r>
          </a:p>
          <a:p>
            <a:pPr marL="285750" indent="-285750">
              <a:buFont typeface="Arial"/>
              <a:buChar char="•"/>
            </a:pPr>
            <a:r>
              <a:rPr lang="en-US" dirty="0" smtClean="0">
                <a:solidFill>
                  <a:schemeClr val="bg1"/>
                </a:solidFill>
                <a:latin typeface="Open Sans Light"/>
                <a:cs typeface="Open Sans Light"/>
              </a:rPr>
              <a:t>Hotel Specials</a:t>
            </a:r>
            <a:endParaRPr lang="en-US" dirty="0">
              <a:solidFill>
                <a:schemeClr val="bg1"/>
              </a:solidFill>
              <a:latin typeface="Open Sans Light"/>
              <a:cs typeface="Open Sans Light"/>
            </a:endParaRPr>
          </a:p>
        </p:txBody>
      </p:sp>
      <p:pic>
        <p:nvPicPr>
          <p:cNvPr id="20" name="Picture 19"/>
          <p:cNvPicPr>
            <a:picLocks noChangeAspect="1"/>
          </p:cNvPicPr>
          <p:nvPr/>
        </p:nvPicPr>
        <p:blipFill>
          <a:blip r:embed="rId4"/>
          <a:stretch>
            <a:fillRect/>
          </a:stretch>
        </p:blipFill>
        <p:spPr>
          <a:xfrm rot="983897">
            <a:off x="2505853" y="7412"/>
            <a:ext cx="1446527" cy="9207738"/>
          </a:xfrm>
          <a:prstGeom prst="rect">
            <a:avLst/>
          </a:prstGeom>
          <a:ln>
            <a:solidFill>
              <a:srgbClr val="FFFFFF"/>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214426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Key initiative: Template 2.0</a:t>
            </a:r>
            <a:endParaRPr lang="en-US" dirty="0"/>
          </a:p>
        </p:txBody>
      </p:sp>
      <p:sp>
        <p:nvSpPr>
          <p:cNvPr id="3" name="Slide Number Placeholder 2"/>
          <p:cNvSpPr>
            <a:spLocks noGrp="1"/>
          </p:cNvSpPr>
          <p:nvPr>
            <p:ph type="sldNum" sz="quarter" idx="12"/>
          </p:nvPr>
        </p:nvSpPr>
        <p:spPr/>
        <p:txBody>
          <a:bodyPr/>
          <a:lstStyle/>
          <a:p>
            <a:fld id="{E0A67975-8775-DF44-8226-965E8C4F303F}" type="slidenum">
              <a:rPr lang="en-US" smtClean="0"/>
              <a:pPr/>
              <a:t>7</a:t>
            </a:fld>
            <a:endParaRPr lang="en-US"/>
          </a:p>
        </p:txBody>
      </p:sp>
      <p:sp>
        <p:nvSpPr>
          <p:cNvPr id="5" name="Text Placeholder 4"/>
          <p:cNvSpPr>
            <a:spLocks noGrp="1"/>
          </p:cNvSpPr>
          <p:nvPr>
            <p:ph type="body" sz="quarter" idx="14"/>
          </p:nvPr>
        </p:nvSpPr>
        <p:spPr>
          <a:xfrm>
            <a:off x="385359" y="1239856"/>
            <a:ext cx="8550275" cy="3305318"/>
          </a:xfrm>
        </p:spPr>
        <p:txBody>
          <a:bodyPr>
            <a:normAutofit/>
          </a:bodyPr>
          <a:lstStyle/>
          <a:p>
            <a:pPr lvl="0"/>
            <a:r>
              <a:rPr lang="en-US" sz="2000" dirty="0" smtClean="0"/>
              <a:t>All emails created in new template</a:t>
            </a:r>
          </a:p>
          <a:p>
            <a:pPr lvl="0"/>
            <a:r>
              <a:rPr lang="en-US" sz="2000" dirty="0" smtClean="0"/>
              <a:t>First </a:t>
            </a:r>
            <a:r>
              <a:rPr lang="en-US" sz="2000" dirty="0"/>
              <a:t>BAU email </a:t>
            </a:r>
            <a:r>
              <a:rPr lang="en-US" sz="2000" dirty="0" smtClean="0"/>
              <a:t>was </a:t>
            </a:r>
            <a:r>
              <a:rPr lang="en-US" sz="2000" dirty="0"/>
              <a:t>July </a:t>
            </a:r>
            <a:r>
              <a:rPr lang="en-US" sz="2000" dirty="0" smtClean="0"/>
              <a:t>6</a:t>
            </a:r>
            <a:r>
              <a:rPr lang="en-US" sz="2000" baseline="30000" dirty="0" smtClean="0"/>
              <a:t>th</a:t>
            </a:r>
            <a:r>
              <a:rPr lang="en-US" sz="2000" dirty="0" smtClean="0"/>
              <a:t> eNews </a:t>
            </a:r>
            <a:endParaRPr lang="en-US" sz="2000" dirty="0"/>
          </a:p>
          <a:p>
            <a:pPr lvl="0"/>
            <a:r>
              <a:rPr lang="en-US" sz="2000" dirty="0"/>
              <a:t>Launched 107 automated campaigns in the new template by end of June (31% of 350)</a:t>
            </a:r>
          </a:p>
          <a:p>
            <a:pPr lvl="1"/>
            <a:r>
              <a:rPr lang="en-US" sz="1600"/>
              <a:t>53% completed as of Aug 15 (185 messages)</a:t>
            </a:r>
          </a:p>
          <a:p>
            <a:pPr lvl="0"/>
            <a:r>
              <a:rPr lang="en-US" sz="2000" smtClean="0"/>
              <a:t>Prioritized </a:t>
            </a:r>
            <a:r>
              <a:rPr lang="en-US" sz="2000" dirty="0" smtClean="0"/>
              <a:t>Orchestration campaigns</a:t>
            </a:r>
            <a:endParaRPr lang="en-US" sz="3200" dirty="0" smtClean="0"/>
          </a:p>
          <a:p>
            <a:pPr lvl="1"/>
            <a:r>
              <a:rPr lang="en-US" sz="1600" dirty="0" smtClean="0"/>
              <a:t>Abandon Search, Achievers</a:t>
            </a:r>
            <a:r>
              <a:rPr lang="en-US" sz="1600" dirty="0"/>
              <a:t>, Lifetime </a:t>
            </a:r>
            <a:r>
              <a:rPr lang="en-US" sz="1600" dirty="0" smtClean="0"/>
              <a:t>Achievers, </a:t>
            </a:r>
            <a:r>
              <a:rPr lang="en-US" sz="1600" dirty="0"/>
              <a:t>and </a:t>
            </a:r>
            <a:r>
              <a:rPr lang="en-US" sz="1600" dirty="0" err="1" smtClean="0"/>
              <a:t>Renewers</a:t>
            </a:r>
            <a:endParaRPr lang="en-US" sz="1600" dirty="0" smtClean="0"/>
          </a:p>
          <a:p>
            <a:r>
              <a:rPr lang="en-US" sz="2000" dirty="0" smtClean="0"/>
              <a:t>Member Module may not be needed with single-focused campaigns</a:t>
            </a:r>
          </a:p>
        </p:txBody>
      </p:sp>
      <p:sp>
        <p:nvSpPr>
          <p:cNvPr id="8" name="Text Placeholder 3"/>
          <p:cNvSpPr>
            <a:spLocks noGrp="1"/>
          </p:cNvSpPr>
          <p:nvPr>
            <p:ph type="body" sz="quarter" idx="13"/>
          </p:nvPr>
        </p:nvSpPr>
        <p:spPr>
          <a:xfrm>
            <a:off x="385763" y="572408"/>
            <a:ext cx="8549871" cy="561457"/>
          </a:xfrm>
        </p:spPr>
        <p:txBody>
          <a:bodyPr vert="horz" lIns="91440" tIns="45720" rIns="91440" bIns="45720" rtlCol="0">
            <a:normAutofit lnSpcReduction="10000"/>
          </a:bodyPr>
          <a:lstStyle/>
          <a:p>
            <a:r>
              <a:rPr lang="en-US" dirty="0" smtClean="0">
                <a:latin typeface="Open Sans Light"/>
                <a:cs typeface="Open Sans Light"/>
              </a:rPr>
              <a:t>2.0 template implementation update</a:t>
            </a:r>
            <a:endParaRPr lang="en-US" dirty="0">
              <a:latin typeface="Open Sans Light"/>
              <a:cs typeface="Open Sans Light"/>
            </a:endParaRPr>
          </a:p>
        </p:txBody>
      </p:sp>
    </p:spTree>
    <p:extLst>
      <p:ext uri="{BB962C8B-B14F-4D97-AF65-F5344CB8AC3E}">
        <p14:creationId xmlns:p14="http://schemas.microsoft.com/office/powerpoint/2010/main" val="292967565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Template 2.0</a:t>
            </a:r>
            <a:endParaRPr lang="en-US" dirty="0"/>
          </a:p>
        </p:txBody>
      </p:sp>
      <p:sp>
        <p:nvSpPr>
          <p:cNvPr id="3" name="Slide Number Placeholder 2"/>
          <p:cNvSpPr>
            <a:spLocks noGrp="1"/>
          </p:cNvSpPr>
          <p:nvPr>
            <p:ph type="sldNum" sz="quarter" idx="12"/>
          </p:nvPr>
        </p:nvSpPr>
        <p:spPr/>
        <p:txBody>
          <a:bodyPr/>
          <a:lstStyle/>
          <a:p>
            <a:fld id="{E0A67975-8775-DF44-8226-965E8C4F303F}" type="slidenum">
              <a:rPr lang="en-US"/>
              <a:pPr/>
              <a:t>8</a:t>
            </a:fld>
            <a:endParaRPr lang="en-US"/>
          </a:p>
        </p:txBody>
      </p:sp>
      <p:sp>
        <p:nvSpPr>
          <p:cNvPr id="4" name="Text Placeholder 3"/>
          <p:cNvSpPr>
            <a:spLocks noGrp="1"/>
          </p:cNvSpPr>
          <p:nvPr>
            <p:ph type="body" sz="quarter" idx="13"/>
          </p:nvPr>
        </p:nvSpPr>
        <p:spPr>
          <a:xfrm>
            <a:off x="385548" y="572408"/>
            <a:ext cx="6835196" cy="561457"/>
          </a:xfrm>
        </p:spPr>
        <p:txBody>
          <a:bodyPr>
            <a:normAutofit/>
          </a:bodyPr>
          <a:lstStyle/>
          <a:p>
            <a:r>
              <a:rPr lang="en-US" sz="2400" dirty="0" smtClean="0"/>
              <a:t>Spike in key Abandoned search Metrics</a:t>
            </a:r>
          </a:p>
        </p:txBody>
      </p:sp>
      <p:sp>
        <p:nvSpPr>
          <p:cNvPr id="5" name="Text Placeholder 4"/>
          <p:cNvSpPr>
            <a:spLocks noGrp="1"/>
          </p:cNvSpPr>
          <p:nvPr>
            <p:ph type="body" sz="quarter" idx="14"/>
          </p:nvPr>
        </p:nvSpPr>
        <p:spPr>
          <a:xfrm>
            <a:off x="385764" y="1156383"/>
            <a:ext cx="6834979" cy="3703699"/>
          </a:xfrm>
        </p:spPr>
        <p:txBody>
          <a:bodyPr>
            <a:noAutofit/>
          </a:bodyPr>
          <a:lstStyle/>
          <a:p>
            <a:pPr marL="0" indent="0" fontAlgn="base">
              <a:buNone/>
            </a:pPr>
            <a:r>
              <a:rPr lang="en-US" sz="1800" b="1" dirty="0" smtClean="0"/>
              <a:t>Initial Observations:</a:t>
            </a:r>
            <a:endParaRPr lang="en-US" sz="1600" dirty="0" smtClean="0"/>
          </a:p>
          <a:p>
            <a:pPr fontAlgn="base"/>
            <a:r>
              <a:rPr lang="en-US" sz="1600" dirty="0" smtClean="0"/>
              <a:t>3</a:t>
            </a:r>
            <a:r>
              <a:rPr lang="en-US" sz="1600" dirty="0"/>
              <a:t>% increase in total </a:t>
            </a:r>
            <a:r>
              <a:rPr lang="en-US" sz="1600" dirty="0" smtClean="0"/>
              <a:t>clicks without Member Module</a:t>
            </a:r>
          </a:p>
          <a:p>
            <a:pPr fontAlgn="base"/>
            <a:r>
              <a:rPr lang="en-US" sz="1600" dirty="0" smtClean="0"/>
              <a:t>Top </a:t>
            </a:r>
            <a:r>
              <a:rPr lang="en-US" sz="1600" dirty="0"/>
              <a:t>Offer </a:t>
            </a:r>
            <a:r>
              <a:rPr lang="en-US" sz="1600" dirty="0" smtClean="0"/>
              <a:t>increased in clicks, room nights and revenue compared to 1.0 version</a:t>
            </a:r>
            <a:endParaRPr lang="en-US" sz="1600" dirty="0"/>
          </a:p>
          <a:p>
            <a:pPr fontAlgn="base"/>
            <a:r>
              <a:rPr lang="en-US" sz="1600" dirty="0" smtClean="0"/>
              <a:t>The </a:t>
            </a:r>
            <a:r>
              <a:rPr lang="en-US" sz="1600" dirty="0"/>
              <a:t>locations module </a:t>
            </a:r>
            <a:r>
              <a:rPr lang="en-US" sz="1600" dirty="0" smtClean="0"/>
              <a:t>section is </a:t>
            </a:r>
            <a:r>
              <a:rPr lang="en-US" sz="1600" dirty="0"/>
              <a:t>declining in overall performance</a:t>
            </a:r>
          </a:p>
          <a:p>
            <a:pPr fontAlgn="base"/>
            <a:r>
              <a:rPr lang="en-US" sz="1600" dirty="0" smtClean="0"/>
              <a:t>Deeper </a:t>
            </a:r>
            <a:r>
              <a:rPr lang="en-US" sz="1600" dirty="0"/>
              <a:t>dive is needed to understand and pinpoint module declines by email versions </a:t>
            </a:r>
            <a:endParaRPr lang="en-US" sz="1600" b="1" dirty="0" smtClean="0"/>
          </a:p>
          <a:p>
            <a:pPr marL="0" indent="0" fontAlgn="base">
              <a:buNone/>
            </a:pPr>
            <a:endParaRPr lang="en-US" sz="1600" b="1" dirty="0"/>
          </a:p>
          <a:p>
            <a:pPr marL="0" indent="0" fontAlgn="base">
              <a:buNone/>
            </a:pPr>
            <a:r>
              <a:rPr lang="en-US" sz="1800" b="1" dirty="0" smtClean="0"/>
              <a:t>Next steps:</a:t>
            </a:r>
            <a:endParaRPr lang="en-US" sz="1800" b="1" dirty="0"/>
          </a:p>
          <a:p>
            <a:pPr marL="173038" indent="-173038" fontAlgn="base"/>
            <a:r>
              <a:rPr lang="en-US" sz="1600" dirty="0" smtClean="0"/>
              <a:t>Subject line and post-click test in planning stages</a:t>
            </a:r>
          </a:p>
          <a:p>
            <a:pPr marL="173038" indent="-173038" fontAlgn="base"/>
            <a:r>
              <a:rPr lang="en-US" sz="1600" dirty="0" smtClean="0"/>
              <a:t>Continue </a:t>
            </a:r>
            <a:r>
              <a:rPr lang="en-US" sz="1600" dirty="0"/>
              <a:t>to </a:t>
            </a:r>
            <a:r>
              <a:rPr lang="en-US" sz="1600" dirty="0" smtClean="0"/>
              <a:t>monitor</a:t>
            </a:r>
            <a:endParaRPr lang="en-US" sz="1600" dirty="0"/>
          </a:p>
          <a:p>
            <a:pPr marL="173038" indent="-173038" fontAlgn="base"/>
            <a:endParaRPr lang="en-US" sz="1600" dirty="0" smtClean="0"/>
          </a:p>
        </p:txBody>
      </p:sp>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1895" y="79051"/>
            <a:ext cx="1724757" cy="5055693"/>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7536086" y="118902"/>
            <a:ext cx="1400678" cy="238527"/>
          </a:xfrm>
          <a:prstGeom prst="rect">
            <a:avLst/>
          </a:prstGeom>
          <a:solidFill>
            <a:srgbClr val="2196E1">
              <a:alpha val="88000"/>
            </a:srgbClr>
          </a:solidFill>
          <a:ln>
            <a:noFill/>
          </a:ln>
        </p:spPr>
        <p:txBody>
          <a:bodyPr wrap="square" rtlCol="0">
            <a:spAutoFit/>
          </a:bodyPr>
          <a:lstStyle/>
          <a:p>
            <a:pPr algn="ctr"/>
            <a:r>
              <a:rPr lang="en-US" sz="950" dirty="0" smtClean="0"/>
              <a:t>Heade</a:t>
            </a:r>
            <a:r>
              <a:rPr lang="en-US" sz="950" dirty="0" smtClean="0">
                <a:solidFill>
                  <a:srgbClr val="000000"/>
                </a:solidFill>
              </a:rPr>
              <a:t>r: </a:t>
            </a:r>
            <a:r>
              <a:rPr lang="en-US" sz="950" dirty="0" smtClean="0">
                <a:solidFill>
                  <a:schemeClr val="bg1"/>
                </a:solidFill>
              </a:rPr>
              <a:t>-58% clicks</a:t>
            </a:r>
            <a:endParaRPr lang="en-US" sz="950" dirty="0">
              <a:solidFill>
                <a:schemeClr val="bg1"/>
              </a:solidFill>
            </a:endParaRPr>
          </a:p>
        </p:txBody>
      </p:sp>
      <p:sp>
        <p:nvSpPr>
          <p:cNvPr id="13" name="TextBox 12"/>
          <p:cNvSpPr txBox="1"/>
          <p:nvPr/>
        </p:nvSpPr>
        <p:spPr>
          <a:xfrm>
            <a:off x="7536086" y="1231774"/>
            <a:ext cx="1400678" cy="238527"/>
          </a:xfrm>
          <a:prstGeom prst="rect">
            <a:avLst/>
          </a:prstGeom>
          <a:solidFill>
            <a:srgbClr val="2196E1">
              <a:alpha val="88000"/>
            </a:srgbClr>
          </a:solidFill>
          <a:ln>
            <a:noFill/>
          </a:ln>
        </p:spPr>
        <p:txBody>
          <a:bodyPr wrap="square" rtlCol="0">
            <a:spAutoFit/>
          </a:bodyPr>
          <a:lstStyle/>
          <a:p>
            <a:pPr algn="ctr"/>
            <a:r>
              <a:rPr lang="en-US" sz="950" dirty="0" smtClean="0">
                <a:solidFill>
                  <a:srgbClr val="000000"/>
                </a:solidFill>
              </a:rPr>
              <a:t>Top Offer: </a:t>
            </a:r>
            <a:r>
              <a:rPr lang="en-US" sz="950" dirty="0" smtClean="0">
                <a:solidFill>
                  <a:schemeClr val="bg1"/>
                </a:solidFill>
              </a:rPr>
              <a:t>+45% clicks</a:t>
            </a:r>
            <a:endParaRPr lang="en-US" sz="950" dirty="0">
              <a:solidFill>
                <a:schemeClr val="bg1"/>
              </a:solidFill>
            </a:endParaRPr>
          </a:p>
        </p:txBody>
      </p:sp>
      <p:sp>
        <p:nvSpPr>
          <p:cNvPr id="14" name="TextBox 13"/>
          <p:cNvSpPr txBox="1"/>
          <p:nvPr/>
        </p:nvSpPr>
        <p:spPr>
          <a:xfrm>
            <a:off x="7536086" y="2339345"/>
            <a:ext cx="1481710" cy="238527"/>
          </a:xfrm>
          <a:prstGeom prst="rect">
            <a:avLst/>
          </a:prstGeom>
          <a:solidFill>
            <a:srgbClr val="2196E1">
              <a:alpha val="88000"/>
            </a:srgbClr>
          </a:solidFill>
          <a:ln>
            <a:noFill/>
          </a:ln>
        </p:spPr>
        <p:txBody>
          <a:bodyPr wrap="square" rtlCol="0">
            <a:spAutoFit/>
          </a:bodyPr>
          <a:lstStyle/>
          <a:p>
            <a:pPr algn="ctr"/>
            <a:r>
              <a:rPr lang="en-US" sz="950" dirty="0" smtClean="0">
                <a:solidFill>
                  <a:srgbClr val="000000"/>
                </a:solidFill>
              </a:rPr>
              <a:t>Personalized: </a:t>
            </a:r>
            <a:r>
              <a:rPr lang="en-US" sz="950" dirty="0" smtClean="0">
                <a:solidFill>
                  <a:schemeClr val="bg1"/>
                </a:solidFill>
              </a:rPr>
              <a:t>-3% clicks</a:t>
            </a:r>
          </a:p>
        </p:txBody>
      </p:sp>
      <p:sp>
        <p:nvSpPr>
          <p:cNvPr id="15" name="TextBox 14"/>
          <p:cNvSpPr txBox="1"/>
          <p:nvPr/>
        </p:nvSpPr>
        <p:spPr>
          <a:xfrm>
            <a:off x="7536086" y="3588531"/>
            <a:ext cx="1400678" cy="238527"/>
          </a:xfrm>
          <a:prstGeom prst="rect">
            <a:avLst/>
          </a:prstGeom>
          <a:solidFill>
            <a:srgbClr val="2196E1">
              <a:alpha val="88000"/>
            </a:srgbClr>
          </a:solidFill>
          <a:ln>
            <a:noFill/>
          </a:ln>
        </p:spPr>
        <p:txBody>
          <a:bodyPr wrap="square" rtlCol="0">
            <a:spAutoFit/>
          </a:bodyPr>
          <a:lstStyle/>
          <a:p>
            <a:pPr algn="ctr"/>
            <a:r>
              <a:rPr lang="en-US" sz="950" dirty="0" smtClean="0">
                <a:solidFill>
                  <a:srgbClr val="000000"/>
                </a:solidFill>
              </a:rPr>
              <a:t>Search: </a:t>
            </a:r>
            <a:r>
              <a:rPr lang="en-US" sz="950" dirty="0" smtClean="0">
                <a:solidFill>
                  <a:schemeClr val="bg1"/>
                </a:solidFill>
              </a:rPr>
              <a:t>-86% clicks</a:t>
            </a:r>
            <a:endParaRPr lang="en-US" sz="950" dirty="0">
              <a:solidFill>
                <a:schemeClr val="bg1"/>
              </a:solidFill>
            </a:endParaRPr>
          </a:p>
        </p:txBody>
      </p:sp>
      <p:sp>
        <p:nvSpPr>
          <p:cNvPr id="17" name="TextBox 16"/>
          <p:cNvSpPr txBox="1"/>
          <p:nvPr/>
        </p:nvSpPr>
        <p:spPr>
          <a:xfrm>
            <a:off x="7454876" y="4295673"/>
            <a:ext cx="1651776" cy="238527"/>
          </a:xfrm>
          <a:prstGeom prst="rect">
            <a:avLst/>
          </a:prstGeom>
          <a:solidFill>
            <a:srgbClr val="2196E1">
              <a:alpha val="88000"/>
            </a:srgbClr>
          </a:solidFill>
          <a:ln>
            <a:noFill/>
          </a:ln>
        </p:spPr>
        <p:txBody>
          <a:bodyPr wrap="square" rtlCol="0">
            <a:spAutoFit/>
          </a:bodyPr>
          <a:lstStyle/>
          <a:p>
            <a:pPr algn="ctr"/>
            <a:r>
              <a:rPr lang="en-US" sz="950" dirty="0" smtClean="0">
                <a:solidFill>
                  <a:srgbClr val="000000"/>
                </a:solidFill>
              </a:rPr>
              <a:t>Member Rates:</a:t>
            </a:r>
            <a:r>
              <a:rPr lang="en-US" sz="950" dirty="0">
                <a:solidFill>
                  <a:srgbClr val="000000"/>
                </a:solidFill>
              </a:rPr>
              <a:t> </a:t>
            </a:r>
            <a:r>
              <a:rPr lang="en-US" sz="950" dirty="0" smtClean="0">
                <a:solidFill>
                  <a:schemeClr val="bg1"/>
                </a:solidFill>
              </a:rPr>
              <a:t>+157% clicks</a:t>
            </a:r>
            <a:endParaRPr lang="en-US" sz="950" dirty="0">
              <a:solidFill>
                <a:schemeClr val="bg1"/>
              </a:solidFill>
            </a:endParaRPr>
          </a:p>
        </p:txBody>
      </p:sp>
      <p:sp>
        <p:nvSpPr>
          <p:cNvPr id="18" name="TextBox 17"/>
          <p:cNvSpPr txBox="1"/>
          <p:nvPr/>
        </p:nvSpPr>
        <p:spPr>
          <a:xfrm>
            <a:off x="7536086" y="4827170"/>
            <a:ext cx="1400678" cy="238527"/>
          </a:xfrm>
          <a:prstGeom prst="rect">
            <a:avLst/>
          </a:prstGeom>
          <a:solidFill>
            <a:srgbClr val="2196E1">
              <a:alpha val="88000"/>
            </a:srgbClr>
          </a:solidFill>
          <a:ln>
            <a:noFill/>
          </a:ln>
        </p:spPr>
        <p:txBody>
          <a:bodyPr wrap="square" rtlCol="0">
            <a:spAutoFit/>
          </a:bodyPr>
          <a:lstStyle/>
          <a:p>
            <a:pPr algn="ctr"/>
            <a:r>
              <a:rPr lang="en-US" sz="950" dirty="0" smtClean="0">
                <a:solidFill>
                  <a:srgbClr val="000000"/>
                </a:solidFill>
              </a:rPr>
              <a:t>Footer: </a:t>
            </a:r>
            <a:r>
              <a:rPr lang="en-US" sz="950" dirty="0" smtClean="0">
                <a:solidFill>
                  <a:schemeClr val="bg1"/>
                </a:solidFill>
              </a:rPr>
              <a:t>+41% clicks</a:t>
            </a:r>
          </a:p>
        </p:txBody>
      </p:sp>
      <p:sp>
        <p:nvSpPr>
          <p:cNvPr id="7" name="TextBox 6"/>
          <p:cNvSpPr txBox="1"/>
          <p:nvPr/>
        </p:nvSpPr>
        <p:spPr>
          <a:xfrm>
            <a:off x="6434087" y="4768532"/>
            <a:ext cx="947808" cy="338554"/>
          </a:xfrm>
          <a:prstGeom prst="rect">
            <a:avLst/>
          </a:prstGeom>
          <a:noFill/>
        </p:spPr>
        <p:txBody>
          <a:bodyPr wrap="square" rtlCol="0">
            <a:spAutoFit/>
          </a:bodyPr>
          <a:lstStyle/>
          <a:p>
            <a:pPr algn="r"/>
            <a:r>
              <a:rPr lang="en-US" sz="800" dirty="0" smtClean="0"/>
              <a:t>*Pre/Post % of</a:t>
            </a:r>
          </a:p>
          <a:p>
            <a:pPr algn="r"/>
            <a:r>
              <a:rPr lang="en-US" sz="800" dirty="0" smtClean="0"/>
              <a:t>Clicks Change</a:t>
            </a:r>
            <a:endParaRPr lang="en-US" sz="800" dirty="0"/>
          </a:p>
        </p:txBody>
      </p:sp>
    </p:spTree>
    <p:extLst>
      <p:ext uri="{BB962C8B-B14F-4D97-AF65-F5344CB8AC3E}">
        <p14:creationId xmlns:p14="http://schemas.microsoft.com/office/powerpoint/2010/main" val="2756216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8006" y="1017735"/>
            <a:ext cx="931818" cy="3990994"/>
          </a:xfrm>
          <a:prstGeom prst="rect">
            <a:avLst/>
          </a:prstGeom>
          <a:noFill/>
          <a:ln>
            <a:solidFill>
              <a:schemeClr val="accent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 Placeholder 4"/>
          <p:cNvSpPr txBox="1">
            <a:spLocks/>
          </p:cNvSpPr>
          <p:nvPr/>
        </p:nvSpPr>
        <p:spPr>
          <a:xfrm>
            <a:off x="5100101" y="1889122"/>
            <a:ext cx="1122993" cy="1024138"/>
          </a:xfrm>
          <a:prstGeom prst="rect">
            <a:avLst/>
          </a:prstGeom>
          <a:solidFill>
            <a:srgbClr val="2196E1"/>
          </a:solidFill>
          <a:ln>
            <a:noFill/>
          </a:ln>
        </p:spPr>
        <p:txBody>
          <a:bodyPr vert="horz" lIns="91440" tIns="45720" rIns="91440" bIns="45720" rtlCol="0">
            <a:normAutofit fontScale="85000" lnSpcReduction="10000"/>
          </a:bodyPr>
          <a:lstStyle>
            <a:lvl1pPr marL="342900" indent="-342900" algn="l" defTabSz="457200" rtl="0" eaLnBrk="1" latinLnBrk="0" hangingPunct="1">
              <a:spcBef>
                <a:spcPct val="20000"/>
              </a:spcBef>
              <a:buClr>
                <a:srgbClr val="2196E1"/>
              </a:buClr>
              <a:buFont typeface="Arial"/>
              <a:buChar char="•"/>
              <a:defRPr sz="2400" kern="1200" baseline="0">
                <a:solidFill>
                  <a:schemeClr val="tx1"/>
                </a:solidFill>
                <a:latin typeface="Open Sans Light"/>
                <a:ea typeface="+mn-ea"/>
                <a:cs typeface="Open Sans Light"/>
              </a:defRPr>
            </a:lvl1pPr>
            <a:lvl2pPr marL="742950" indent="-285750" algn="l" defTabSz="457200" rtl="0" eaLnBrk="1" latinLnBrk="0" hangingPunct="1">
              <a:spcBef>
                <a:spcPct val="20000"/>
              </a:spcBef>
              <a:buClr>
                <a:srgbClr val="2196E1"/>
              </a:buClr>
              <a:buSzPct val="80000"/>
              <a:buFont typeface="Courier New"/>
              <a:buChar char="o"/>
              <a:defRPr sz="1800" kern="1200" baseline="0">
                <a:solidFill>
                  <a:schemeClr val="tx1"/>
                </a:solidFill>
                <a:latin typeface="Open Sans Light"/>
                <a:ea typeface="+mn-ea"/>
                <a:cs typeface="Open Sans Light"/>
              </a:defRPr>
            </a:lvl2pPr>
            <a:lvl3pPr marL="1143000" indent="-228600" algn="l" defTabSz="457200" rtl="0" eaLnBrk="1" latinLnBrk="0" hangingPunct="1">
              <a:spcBef>
                <a:spcPct val="20000"/>
              </a:spcBef>
              <a:buClr>
                <a:srgbClr val="B3B300"/>
              </a:buClr>
              <a:buFont typeface="Wingdings" charset="2"/>
              <a:buChar char="§"/>
              <a:defRPr sz="1800" kern="1200" baseline="0">
                <a:solidFill>
                  <a:schemeClr val="tx1"/>
                </a:solidFill>
                <a:latin typeface="Open Sans Light"/>
                <a:ea typeface="+mn-ea"/>
                <a:cs typeface="Open Sans Light"/>
              </a:defRPr>
            </a:lvl3pPr>
            <a:lvl4pPr marL="1600200" indent="-228600" algn="l" defTabSz="457200" rtl="0" eaLnBrk="1" latinLnBrk="0" hangingPunct="1">
              <a:spcBef>
                <a:spcPct val="20000"/>
              </a:spcBef>
              <a:buClr>
                <a:srgbClr val="B3B300"/>
              </a:buClr>
              <a:buFont typeface="Arial"/>
              <a:buChar char="•"/>
              <a:defRPr sz="1400" kern="1200" baseline="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1800" kern="1200" baseline="0">
                <a:solidFill>
                  <a:schemeClr val="tx1"/>
                </a:solidFill>
                <a:latin typeface="Open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300" u="sng" dirty="0" smtClean="0"/>
              <a:t>Achiever</a:t>
            </a:r>
          </a:p>
          <a:p>
            <a:pPr marL="0" indent="0" algn="ctr">
              <a:buNone/>
            </a:pPr>
            <a:r>
              <a:rPr lang="en-US" sz="200" dirty="0" smtClean="0">
                <a:solidFill>
                  <a:schemeClr val="bg1"/>
                </a:solidFill>
              </a:rPr>
              <a:t> </a:t>
            </a:r>
            <a:r>
              <a:rPr lang="en-US" sz="800" dirty="0">
                <a:solidFill>
                  <a:srgbClr val="000000"/>
                </a:solidFill>
              </a:rPr>
              <a:t> (Pre/Post % change) </a:t>
            </a:r>
          </a:p>
          <a:p>
            <a:pPr marL="0" indent="0" algn="ctr">
              <a:buFont typeface="Arial"/>
              <a:buNone/>
            </a:pPr>
            <a:endParaRPr lang="en-US" sz="200" dirty="0" smtClean="0">
              <a:solidFill>
                <a:schemeClr val="bg1"/>
              </a:solidFill>
            </a:endParaRPr>
          </a:p>
          <a:p>
            <a:pPr marL="0" indent="58738">
              <a:buFont typeface="Arial"/>
              <a:buNone/>
            </a:pPr>
            <a:r>
              <a:rPr lang="en-US" sz="900" dirty="0" smtClean="0">
                <a:solidFill>
                  <a:schemeClr val="bg1"/>
                </a:solidFill>
              </a:rPr>
              <a:t>Open%:      -8%</a:t>
            </a:r>
          </a:p>
          <a:p>
            <a:pPr marL="0" indent="58738">
              <a:buFont typeface="Arial"/>
              <a:buNone/>
            </a:pPr>
            <a:r>
              <a:rPr lang="en-US" sz="1200" b="1" dirty="0" smtClean="0">
                <a:solidFill>
                  <a:schemeClr val="bg1"/>
                </a:solidFill>
              </a:rPr>
              <a:t>CTO%:     +41%</a:t>
            </a:r>
          </a:p>
          <a:p>
            <a:pPr marL="0" indent="58738">
              <a:buFont typeface="Arial"/>
              <a:buNone/>
            </a:pPr>
            <a:r>
              <a:rPr lang="en-US" sz="900" dirty="0" smtClean="0">
                <a:solidFill>
                  <a:schemeClr val="bg1"/>
                </a:solidFill>
              </a:rPr>
              <a:t>Conv%:    -38%</a:t>
            </a:r>
          </a:p>
          <a:p>
            <a:pPr marL="0" indent="58738">
              <a:buFont typeface="Arial"/>
              <a:buNone/>
            </a:pPr>
            <a:r>
              <a:rPr lang="en-US" sz="900" dirty="0" smtClean="0">
                <a:solidFill>
                  <a:schemeClr val="bg1"/>
                </a:solidFill>
              </a:rPr>
              <a:t>BPK:        -20%</a:t>
            </a:r>
            <a:endParaRPr lang="en-US" sz="900" dirty="0">
              <a:solidFill>
                <a:schemeClr val="bg1"/>
              </a:solidFill>
            </a:endParaRPr>
          </a:p>
        </p:txBody>
      </p:sp>
      <p:sp>
        <p:nvSpPr>
          <p:cNvPr id="24" name="Rectangle 23"/>
          <p:cNvSpPr/>
          <p:nvPr/>
        </p:nvSpPr>
        <p:spPr>
          <a:xfrm>
            <a:off x="6698751" y="4356466"/>
            <a:ext cx="2445248" cy="7535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68372" y="1102860"/>
            <a:ext cx="931817" cy="3599142"/>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Text Placeholder 1"/>
          <p:cNvSpPr>
            <a:spLocks noGrp="1"/>
          </p:cNvSpPr>
          <p:nvPr>
            <p:ph type="body" sz="quarter" idx="10"/>
          </p:nvPr>
        </p:nvSpPr>
        <p:spPr/>
        <p:txBody>
          <a:bodyPr/>
          <a:lstStyle/>
          <a:p>
            <a:r>
              <a:rPr lang="en-US" dirty="0"/>
              <a:t>Template 2.0</a:t>
            </a:r>
          </a:p>
        </p:txBody>
      </p:sp>
      <p:sp>
        <p:nvSpPr>
          <p:cNvPr id="3" name="Slide Number Placeholder 2"/>
          <p:cNvSpPr>
            <a:spLocks noGrp="1"/>
          </p:cNvSpPr>
          <p:nvPr>
            <p:ph type="sldNum" sz="quarter" idx="12"/>
          </p:nvPr>
        </p:nvSpPr>
        <p:spPr/>
        <p:txBody>
          <a:bodyPr/>
          <a:lstStyle/>
          <a:p>
            <a:fld id="{E0A67975-8775-DF44-8226-965E8C4F303F}" type="slidenum">
              <a:rPr lang="en-US"/>
              <a:pPr/>
              <a:t>9</a:t>
            </a:fld>
            <a:endParaRPr lang="en-US"/>
          </a:p>
        </p:txBody>
      </p:sp>
      <p:sp>
        <p:nvSpPr>
          <p:cNvPr id="4" name="Text Placeholder 3"/>
          <p:cNvSpPr>
            <a:spLocks noGrp="1"/>
          </p:cNvSpPr>
          <p:nvPr>
            <p:ph type="body" sz="quarter" idx="13"/>
          </p:nvPr>
        </p:nvSpPr>
        <p:spPr>
          <a:xfrm>
            <a:off x="385763" y="477935"/>
            <a:ext cx="8549871" cy="561457"/>
          </a:xfrm>
        </p:spPr>
        <p:txBody>
          <a:bodyPr>
            <a:noAutofit/>
          </a:bodyPr>
          <a:lstStyle/>
          <a:p>
            <a:r>
              <a:rPr lang="en-US" sz="2800" b="1" dirty="0" smtClean="0"/>
              <a:t>June Launches: </a:t>
            </a:r>
            <a:r>
              <a:rPr lang="en-US" sz="2800" dirty="0" smtClean="0"/>
              <a:t>Template 2.0 (6/28) + Orchestration (6/30)</a:t>
            </a:r>
            <a:endParaRPr lang="en-US" sz="2800" dirty="0"/>
          </a:p>
        </p:txBody>
      </p:sp>
      <p:sp>
        <p:nvSpPr>
          <p:cNvPr id="5" name="Text Placeholder 4"/>
          <p:cNvSpPr>
            <a:spLocks noGrp="1"/>
          </p:cNvSpPr>
          <p:nvPr>
            <p:ph type="body" sz="quarter" idx="14"/>
          </p:nvPr>
        </p:nvSpPr>
        <p:spPr>
          <a:xfrm>
            <a:off x="385762" y="1604661"/>
            <a:ext cx="4612243" cy="3175000"/>
          </a:xfrm>
        </p:spPr>
        <p:txBody>
          <a:bodyPr>
            <a:noAutofit/>
          </a:bodyPr>
          <a:lstStyle/>
          <a:p>
            <a:pPr marL="0" indent="0" fontAlgn="base">
              <a:buNone/>
            </a:pPr>
            <a:r>
              <a:rPr lang="en-US" sz="2000" b="1" dirty="0" smtClean="0"/>
              <a:t>Initial observations:</a:t>
            </a:r>
          </a:p>
          <a:p>
            <a:pPr fontAlgn="base"/>
            <a:r>
              <a:rPr lang="en-US" sz="1600" dirty="0"/>
              <a:t>CTO% increased in all cases with new creative</a:t>
            </a:r>
          </a:p>
          <a:p>
            <a:pPr fontAlgn="base"/>
            <a:r>
              <a:rPr lang="en-US" sz="1600" dirty="0"/>
              <a:t>Loss of </a:t>
            </a:r>
            <a:r>
              <a:rPr lang="en-US" sz="1600" dirty="0" smtClean="0"/>
              <a:t>Member Module may </a:t>
            </a:r>
            <a:r>
              <a:rPr lang="en-US" sz="1600" dirty="0"/>
              <a:t>be compensated with an increase in compelling content</a:t>
            </a:r>
          </a:p>
          <a:p>
            <a:pPr marL="0" indent="0" fontAlgn="base">
              <a:buNone/>
            </a:pPr>
            <a:endParaRPr lang="en-US" sz="1600" dirty="0"/>
          </a:p>
          <a:p>
            <a:pPr marL="0" indent="0" fontAlgn="base">
              <a:buNone/>
            </a:pPr>
            <a:r>
              <a:rPr lang="en-US" sz="2000" b="1" dirty="0" smtClean="0"/>
              <a:t>Next Steps:</a:t>
            </a:r>
            <a:endParaRPr lang="en-US" sz="1600" dirty="0" smtClean="0"/>
          </a:p>
          <a:p>
            <a:pPr fontAlgn="base"/>
            <a:r>
              <a:rPr lang="en-US" sz="1600" dirty="0" smtClean="0"/>
              <a:t>Conduct </a:t>
            </a:r>
            <a:r>
              <a:rPr lang="en-US" sz="1600" dirty="0"/>
              <a:t>Renewer and Achiever analysis at elite status level </a:t>
            </a:r>
          </a:p>
        </p:txBody>
      </p:sp>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1462" y="1043417"/>
            <a:ext cx="931818" cy="3996855"/>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6" name="Rectangle 5"/>
          <p:cNvSpPr/>
          <p:nvPr/>
        </p:nvSpPr>
        <p:spPr>
          <a:xfrm>
            <a:off x="5039987" y="2387320"/>
            <a:ext cx="1225088" cy="152939"/>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 Placeholder 4"/>
          <p:cNvSpPr txBox="1">
            <a:spLocks/>
          </p:cNvSpPr>
          <p:nvPr/>
        </p:nvSpPr>
        <p:spPr>
          <a:xfrm>
            <a:off x="6463247" y="2483268"/>
            <a:ext cx="1163145" cy="1012211"/>
          </a:xfrm>
          <a:prstGeom prst="rect">
            <a:avLst/>
          </a:prstGeom>
          <a:solidFill>
            <a:srgbClr val="2196E1"/>
          </a:solidFill>
          <a:ln>
            <a:noFill/>
          </a:ln>
        </p:spPr>
        <p:txBody>
          <a:bodyPr vert="horz" lIns="91440" tIns="45720" rIns="91440" bIns="45720" rtlCol="0">
            <a:normAutofit fontScale="92500" lnSpcReduction="10000"/>
          </a:bodyPr>
          <a:lstStyle>
            <a:lvl1pPr marL="342900" indent="-342900" algn="l" defTabSz="457200" rtl="0" eaLnBrk="1" latinLnBrk="0" hangingPunct="1">
              <a:spcBef>
                <a:spcPct val="20000"/>
              </a:spcBef>
              <a:buClr>
                <a:srgbClr val="2196E1"/>
              </a:buClr>
              <a:buFont typeface="Arial"/>
              <a:buChar char="•"/>
              <a:defRPr sz="2400" kern="1200" baseline="0">
                <a:solidFill>
                  <a:schemeClr val="tx1"/>
                </a:solidFill>
                <a:latin typeface="Open Sans Light"/>
                <a:ea typeface="+mn-ea"/>
                <a:cs typeface="Open Sans Light"/>
              </a:defRPr>
            </a:lvl1pPr>
            <a:lvl2pPr marL="742950" indent="-285750" algn="l" defTabSz="457200" rtl="0" eaLnBrk="1" latinLnBrk="0" hangingPunct="1">
              <a:spcBef>
                <a:spcPct val="20000"/>
              </a:spcBef>
              <a:buClr>
                <a:srgbClr val="2196E1"/>
              </a:buClr>
              <a:buSzPct val="80000"/>
              <a:buFont typeface="Courier New"/>
              <a:buChar char="o"/>
              <a:defRPr sz="1800" kern="1200" baseline="0">
                <a:solidFill>
                  <a:schemeClr val="tx1"/>
                </a:solidFill>
                <a:latin typeface="Open Sans Light"/>
                <a:ea typeface="+mn-ea"/>
                <a:cs typeface="Open Sans Light"/>
              </a:defRPr>
            </a:lvl2pPr>
            <a:lvl3pPr marL="1143000" indent="-228600" algn="l" defTabSz="457200" rtl="0" eaLnBrk="1" latinLnBrk="0" hangingPunct="1">
              <a:spcBef>
                <a:spcPct val="20000"/>
              </a:spcBef>
              <a:buClr>
                <a:srgbClr val="B3B300"/>
              </a:buClr>
              <a:buFont typeface="Wingdings" charset="2"/>
              <a:buChar char="§"/>
              <a:defRPr sz="1800" kern="1200" baseline="0">
                <a:solidFill>
                  <a:schemeClr val="tx1"/>
                </a:solidFill>
                <a:latin typeface="Open Sans Light"/>
                <a:ea typeface="+mn-ea"/>
                <a:cs typeface="Open Sans Light"/>
              </a:defRPr>
            </a:lvl3pPr>
            <a:lvl4pPr marL="1600200" indent="-228600" algn="l" defTabSz="457200" rtl="0" eaLnBrk="1" latinLnBrk="0" hangingPunct="1">
              <a:spcBef>
                <a:spcPct val="20000"/>
              </a:spcBef>
              <a:buClr>
                <a:srgbClr val="B3B300"/>
              </a:buClr>
              <a:buFont typeface="Arial"/>
              <a:buChar char="•"/>
              <a:defRPr sz="1400" kern="1200" baseline="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1800" kern="1200" baseline="0">
                <a:solidFill>
                  <a:schemeClr val="tx1"/>
                </a:solidFill>
                <a:latin typeface="Open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300" b="1" u="sng" dirty="0" smtClean="0"/>
              <a:t>Renewer </a:t>
            </a:r>
          </a:p>
          <a:p>
            <a:pPr marL="0" indent="0" algn="ctr">
              <a:buNone/>
            </a:pPr>
            <a:r>
              <a:rPr lang="en-US" sz="800" dirty="0">
                <a:solidFill>
                  <a:srgbClr val="000000"/>
                </a:solidFill>
              </a:rPr>
              <a:t> (Pre/Post % change) </a:t>
            </a:r>
          </a:p>
          <a:p>
            <a:pPr marL="0" indent="0" algn="ctr">
              <a:buFont typeface="Arial"/>
              <a:buNone/>
            </a:pPr>
            <a:endParaRPr lang="en-US" sz="200" b="1" dirty="0" smtClean="0">
              <a:solidFill>
                <a:srgbClr val="FFFFFF"/>
              </a:solidFill>
            </a:endParaRPr>
          </a:p>
          <a:p>
            <a:pPr marL="0" indent="58738">
              <a:buFont typeface="Arial"/>
              <a:buNone/>
            </a:pPr>
            <a:r>
              <a:rPr lang="en-US" sz="900" dirty="0" smtClean="0">
                <a:solidFill>
                  <a:srgbClr val="FFFFFF"/>
                </a:solidFill>
              </a:rPr>
              <a:t>Open%:  +0.7%</a:t>
            </a:r>
          </a:p>
          <a:p>
            <a:pPr marL="0" indent="58738">
              <a:buFont typeface="Arial"/>
              <a:buNone/>
            </a:pPr>
            <a:r>
              <a:rPr lang="en-US" sz="1100" b="1" dirty="0">
                <a:solidFill>
                  <a:srgbClr val="FFFFFF"/>
                </a:solidFill>
              </a:rPr>
              <a:t>CTO%:     +10</a:t>
            </a:r>
            <a:r>
              <a:rPr lang="en-US" sz="1100" b="1" dirty="0" smtClean="0">
                <a:solidFill>
                  <a:srgbClr val="FFFFFF"/>
                </a:solidFill>
              </a:rPr>
              <a:t>%</a:t>
            </a:r>
          </a:p>
          <a:p>
            <a:pPr marL="0" indent="58738">
              <a:buFont typeface="Arial"/>
              <a:buNone/>
            </a:pPr>
            <a:r>
              <a:rPr lang="en-US" sz="900" dirty="0" smtClean="0">
                <a:solidFill>
                  <a:srgbClr val="FFFFFF"/>
                </a:solidFill>
              </a:rPr>
              <a:t>Conv%:     +9%</a:t>
            </a:r>
          </a:p>
          <a:p>
            <a:pPr marL="0" indent="58738">
              <a:buFont typeface="Arial"/>
              <a:buNone/>
            </a:pPr>
            <a:r>
              <a:rPr lang="en-US" sz="900" dirty="0" smtClean="0">
                <a:solidFill>
                  <a:srgbClr val="FFFFFF"/>
                </a:solidFill>
              </a:rPr>
              <a:t>BPK:        +20%</a:t>
            </a:r>
            <a:endParaRPr lang="en-US" sz="900" dirty="0">
              <a:solidFill>
                <a:srgbClr val="FFFFFF"/>
              </a:solidFill>
            </a:endParaRPr>
          </a:p>
        </p:txBody>
      </p:sp>
      <p:sp>
        <p:nvSpPr>
          <p:cNvPr id="19" name="Rectangle 18"/>
          <p:cNvSpPr/>
          <p:nvPr/>
        </p:nvSpPr>
        <p:spPr>
          <a:xfrm>
            <a:off x="6416330" y="2976242"/>
            <a:ext cx="1241547" cy="18442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 Placeholder 4"/>
          <p:cNvSpPr txBox="1">
            <a:spLocks/>
          </p:cNvSpPr>
          <p:nvPr/>
        </p:nvSpPr>
        <p:spPr>
          <a:xfrm>
            <a:off x="7880101" y="2963486"/>
            <a:ext cx="1179938" cy="1004356"/>
          </a:xfrm>
          <a:prstGeom prst="rect">
            <a:avLst/>
          </a:prstGeom>
          <a:solidFill>
            <a:srgbClr val="2196E1"/>
          </a:solidFill>
          <a:ln>
            <a:noFill/>
          </a:ln>
        </p:spPr>
        <p:txBody>
          <a:bodyPr vert="horz" lIns="91440" tIns="45720" rIns="91440" bIns="45720" rtlCol="0">
            <a:normAutofit fontScale="92500" lnSpcReduction="10000"/>
          </a:bodyPr>
          <a:lstStyle>
            <a:lvl1pPr marL="342900" indent="-342900" algn="l" defTabSz="457200" rtl="0" eaLnBrk="1" latinLnBrk="0" hangingPunct="1">
              <a:spcBef>
                <a:spcPct val="20000"/>
              </a:spcBef>
              <a:buClr>
                <a:srgbClr val="2196E1"/>
              </a:buClr>
              <a:buFont typeface="Arial"/>
              <a:buChar char="•"/>
              <a:defRPr sz="2400" kern="1200" baseline="0">
                <a:solidFill>
                  <a:schemeClr val="tx1"/>
                </a:solidFill>
                <a:latin typeface="Open Sans Light"/>
                <a:ea typeface="+mn-ea"/>
                <a:cs typeface="Open Sans Light"/>
              </a:defRPr>
            </a:lvl1pPr>
            <a:lvl2pPr marL="742950" indent="-285750" algn="l" defTabSz="457200" rtl="0" eaLnBrk="1" latinLnBrk="0" hangingPunct="1">
              <a:spcBef>
                <a:spcPct val="20000"/>
              </a:spcBef>
              <a:buClr>
                <a:srgbClr val="2196E1"/>
              </a:buClr>
              <a:buSzPct val="80000"/>
              <a:buFont typeface="Courier New"/>
              <a:buChar char="o"/>
              <a:defRPr sz="1800" kern="1200" baseline="0">
                <a:solidFill>
                  <a:schemeClr val="tx1"/>
                </a:solidFill>
                <a:latin typeface="Open Sans Light"/>
                <a:ea typeface="+mn-ea"/>
                <a:cs typeface="Open Sans Light"/>
              </a:defRPr>
            </a:lvl2pPr>
            <a:lvl3pPr marL="1143000" indent="-228600" algn="l" defTabSz="457200" rtl="0" eaLnBrk="1" latinLnBrk="0" hangingPunct="1">
              <a:spcBef>
                <a:spcPct val="20000"/>
              </a:spcBef>
              <a:buClr>
                <a:srgbClr val="B3B300"/>
              </a:buClr>
              <a:buFont typeface="Wingdings" charset="2"/>
              <a:buChar char="§"/>
              <a:defRPr sz="1800" kern="1200" baseline="0">
                <a:solidFill>
                  <a:schemeClr val="tx1"/>
                </a:solidFill>
                <a:latin typeface="Open Sans Light"/>
                <a:ea typeface="+mn-ea"/>
                <a:cs typeface="Open Sans Light"/>
              </a:defRPr>
            </a:lvl3pPr>
            <a:lvl4pPr marL="1600200" indent="-228600" algn="l" defTabSz="457200" rtl="0" eaLnBrk="1" latinLnBrk="0" hangingPunct="1">
              <a:spcBef>
                <a:spcPct val="20000"/>
              </a:spcBef>
              <a:buClr>
                <a:srgbClr val="B3B300"/>
              </a:buClr>
              <a:buFont typeface="Arial"/>
              <a:buChar char="•"/>
              <a:defRPr sz="1400" kern="1200" baseline="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1800" kern="1200" baseline="0">
                <a:solidFill>
                  <a:schemeClr val="tx1"/>
                </a:solidFill>
                <a:latin typeface="Open Sans"/>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300" b="1" u="sng" dirty="0" smtClean="0">
                <a:solidFill>
                  <a:srgbClr val="000000"/>
                </a:solidFill>
              </a:rPr>
              <a:t>Lifetime Ach.</a:t>
            </a:r>
          </a:p>
          <a:p>
            <a:pPr marL="0" indent="0" algn="ctr">
              <a:buNone/>
            </a:pPr>
            <a:r>
              <a:rPr lang="en-US" sz="800" dirty="0">
                <a:solidFill>
                  <a:srgbClr val="000000"/>
                </a:solidFill>
              </a:rPr>
              <a:t> (Pre/Post % change) </a:t>
            </a:r>
          </a:p>
          <a:p>
            <a:pPr marL="0" indent="0" algn="ctr">
              <a:buFont typeface="Arial"/>
              <a:buNone/>
            </a:pPr>
            <a:endParaRPr lang="en-US" sz="200" b="1" dirty="0" smtClean="0">
              <a:solidFill>
                <a:srgbClr val="FFFFFF"/>
              </a:solidFill>
            </a:endParaRPr>
          </a:p>
          <a:p>
            <a:pPr marL="0" indent="58738">
              <a:buFont typeface="Arial"/>
              <a:buNone/>
            </a:pPr>
            <a:r>
              <a:rPr lang="en-US" sz="900" dirty="0" smtClean="0">
                <a:solidFill>
                  <a:schemeClr val="bg1"/>
                </a:solidFill>
              </a:rPr>
              <a:t>Open%:    +6%</a:t>
            </a:r>
          </a:p>
          <a:p>
            <a:pPr marL="0" indent="58738">
              <a:buFont typeface="Arial"/>
              <a:buNone/>
            </a:pPr>
            <a:r>
              <a:rPr lang="en-US" sz="1100" b="1" dirty="0" smtClean="0">
                <a:solidFill>
                  <a:schemeClr val="bg1"/>
                </a:solidFill>
              </a:rPr>
              <a:t>CTO%:     +26%</a:t>
            </a:r>
          </a:p>
          <a:p>
            <a:pPr marL="0" indent="58738">
              <a:buFont typeface="Arial"/>
              <a:buNone/>
            </a:pPr>
            <a:r>
              <a:rPr lang="en-US" sz="900" dirty="0" smtClean="0">
                <a:solidFill>
                  <a:schemeClr val="bg1"/>
                </a:solidFill>
              </a:rPr>
              <a:t>Conv%:    +61%</a:t>
            </a:r>
          </a:p>
          <a:p>
            <a:pPr marL="0" indent="58738">
              <a:buFont typeface="Arial"/>
              <a:buNone/>
            </a:pPr>
            <a:r>
              <a:rPr lang="en-US" sz="900" dirty="0" smtClean="0">
                <a:solidFill>
                  <a:schemeClr val="bg1"/>
                </a:solidFill>
              </a:rPr>
              <a:t>BPK:        +115%</a:t>
            </a:r>
            <a:endParaRPr lang="en-US" sz="900" dirty="0">
              <a:solidFill>
                <a:schemeClr val="bg1"/>
              </a:solidFill>
            </a:endParaRPr>
          </a:p>
        </p:txBody>
      </p:sp>
      <p:sp>
        <p:nvSpPr>
          <p:cNvPr id="23" name="Rectangle 22"/>
          <p:cNvSpPr/>
          <p:nvPr/>
        </p:nvSpPr>
        <p:spPr>
          <a:xfrm>
            <a:off x="7851489" y="3464933"/>
            <a:ext cx="1229541" cy="184428"/>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019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R + YL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3.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 ds:uri="http://schemas.microsoft.com/sharepoint/v3/fields"/>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6385</TotalTime>
  <Words>4466</Words>
  <Application>Microsoft Macintosh PowerPoint</Application>
  <PresentationFormat>On-screen Show (16:9)</PresentationFormat>
  <Paragraphs>824</Paragraphs>
  <Slides>41</Slides>
  <Notes>32</Notes>
  <HiddenSlides>0</HiddenSlides>
  <MMClips>1</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MR + YLM</vt:lpstr>
      <vt:lpstr>MR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Erica Huntley</cp:lastModifiedBy>
  <cp:revision>528</cp:revision>
  <dcterms:created xsi:type="dcterms:W3CDTF">2010-04-12T23:12:02Z</dcterms:created>
  <dcterms:modified xsi:type="dcterms:W3CDTF">2017-08-15T18:56:36Z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