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3"/>
  </p:notesMasterIdLst>
  <p:handoutMasterIdLst>
    <p:handoutMasterId r:id="rId4"/>
  </p:handoutMasterIdLst>
  <p:sldIdLst>
    <p:sldId id="289" r:id="rId2"/>
  </p:sldIdLst>
  <p:sldSz cx="9144000" cy="6858000" type="screen4x3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FF99"/>
    <a:srgbClr val="CCFFCC"/>
    <a:srgbClr val="009900"/>
    <a:srgbClr val="247AB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15294" autoAdjust="0"/>
    <p:restoredTop sz="94660" autoAdjust="0"/>
  </p:normalViewPr>
  <p:slideViewPr>
    <p:cSldViewPr snapToGrid="0" snapToObjects="1" showGuides="1">
      <p:cViewPr>
        <p:scale>
          <a:sx n="90" d="100"/>
          <a:sy n="90" d="100"/>
        </p:scale>
        <p:origin x="-3024" y="-690"/>
      </p:cViewPr>
      <p:guideLst>
        <p:guide orient="horz" pos="2160"/>
        <p:guide pos="845"/>
        <p:guide pos="4965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napToObjects="1">
      <p:cViewPr varScale="1">
        <p:scale>
          <a:sx n="52" d="100"/>
          <a:sy n="52" d="100"/>
        </p:scale>
        <p:origin x="-2820" y="-96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38475" cy="465138"/>
          </a:xfrm>
          <a:prstGeom prst="rect">
            <a:avLst/>
          </a:prstGeom>
        </p:spPr>
        <p:txBody>
          <a:bodyPr vert="horz" lIns="91430" tIns="45715" rIns="91430" bIns="45715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30" tIns="45715" rIns="91430" bIns="45715" rtlCol="0"/>
          <a:lstStyle>
            <a:lvl1pPr algn="r">
              <a:defRPr sz="1200"/>
            </a:lvl1pPr>
          </a:lstStyle>
          <a:p>
            <a:fld id="{D24182A2-09E9-493F-8E17-B189BED3922E}" type="datetimeFigureOut">
              <a:rPr lang="en-US" smtClean="0"/>
              <a:t>11/2/2016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29675"/>
            <a:ext cx="3038475" cy="465138"/>
          </a:xfrm>
          <a:prstGeom prst="rect">
            <a:avLst/>
          </a:prstGeom>
        </p:spPr>
        <p:txBody>
          <a:bodyPr vert="horz" lIns="91430" tIns="45715" rIns="91430" bIns="45715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30" tIns="45715" rIns="91430" bIns="45715" rtlCol="0" anchor="b"/>
          <a:lstStyle>
            <a:lvl1pPr algn="r">
              <a:defRPr sz="1200"/>
            </a:lvl1pPr>
          </a:lstStyle>
          <a:p>
            <a:fld id="{19887D76-C2F8-4700-A8F7-1CB3B1B10E3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85088"/>
      </p:ext>
    </p:extLst>
  </p:cSld>
  <p:clrMap bg1="lt1" tx1="dk1" bg2="lt2" tx2="dk2" accent1="accent1" accent2="accent2" accent3="accent3" accent4="accent4" accent5="accent5" accent6="accent6" hlink="hlink" folHlink="folHlink"/>
  <p:hf sldNum="0"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67" tIns="46584" rIns="93167" bIns="46584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9" y="0"/>
            <a:ext cx="3037840" cy="464820"/>
          </a:xfrm>
          <a:prstGeom prst="rect">
            <a:avLst/>
          </a:prstGeom>
        </p:spPr>
        <p:txBody>
          <a:bodyPr vert="horz" lIns="93167" tIns="46584" rIns="93167" bIns="46584" rtlCol="0"/>
          <a:lstStyle>
            <a:lvl1pPr algn="r">
              <a:defRPr sz="1200"/>
            </a:lvl1pPr>
          </a:lstStyle>
          <a:p>
            <a:fld id="{73FD4C76-6A4B-5945-BB8B-3022AE873B26}" type="datetimeFigureOut">
              <a:rPr lang="en-US" smtClean="0"/>
              <a:t>11/2/2016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67" tIns="46584" rIns="93167" bIns="46584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67" tIns="46584" rIns="93167" bIns="46584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67" tIns="46584" rIns="93167" bIns="46584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9" y="8829967"/>
            <a:ext cx="3037840" cy="464820"/>
          </a:xfrm>
          <a:prstGeom prst="rect">
            <a:avLst/>
          </a:prstGeom>
        </p:spPr>
        <p:txBody>
          <a:bodyPr vert="horz" lIns="93167" tIns="46584" rIns="93167" bIns="46584" rtlCol="0" anchor="b"/>
          <a:lstStyle>
            <a:lvl1pPr algn="r">
              <a:defRPr sz="1200"/>
            </a:lvl1pPr>
          </a:lstStyle>
          <a:p>
            <a:fld id="{5BBB3E47-3F11-634A-91F1-A24A7FFFEA1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6274615"/>
      </p:ext>
    </p:extLst>
  </p:cSld>
  <p:clrMap bg1="lt1" tx1="dk1" bg2="lt2" tx2="dk2" accent1="accent1" accent2="accent2" accent3="accent3" accent4="accent4" accent5="accent5" accent6="accent6" hlink="hlink" folHlink="folHlink"/>
  <p:hf sldNum="0" hd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35897C-014E-4E85-9522-E09F0C90B018}" type="slidenum">
              <a:rPr lang="en-US">
                <a:solidFill>
                  <a:srgbClr val="6D6F71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6D6F7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610167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4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7769225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5"/>
          <p:cNvSpPr>
            <a:spLocks noGrp="1" noChangeArrowheads="1"/>
          </p:cNvSpPr>
          <p:nvPr>
            <p:ph type="body" idx="1"/>
          </p:nvPr>
        </p:nvSpPr>
        <p:spPr bwMode="auto">
          <a:xfrm>
            <a:off x="533400" y="1066800"/>
            <a:ext cx="8305800" cy="533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15"/>
          <p:cNvSpPr>
            <a:spLocks noChangeArrowheads="1"/>
          </p:cNvSpPr>
          <p:nvPr/>
        </p:nvSpPr>
        <p:spPr bwMode="auto">
          <a:xfrm>
            <a:off x="0" y="0"/>
            <a:ext cx="9144000" cy="228600"/>
          </a:xfrm>
          <a:prstGeom prst="rect">
            <a:avLst/>
          </a:prstGeom>
          <a:gradFill rotWithShape="1">
            <a:gsLst>
              <a:gs pos="0">
                <a:srgbClr val="003E74"/>
              </a:gs>
              <a:gs pos="100000">
                <a:srgbClr val="00A0DF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defTabSz="914400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dirty="0" smtClean="0">
              <a:solidFill>
                <a:srgbClr val="6D6F71"/>
              </a:solidFill>
            </a:endParaRPr>
          </a:p>
        </p:txBody>
      </p:sp>
      <p:sp>
        <p:nvSpPr>
          <p:cNvPr id="116743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0" y="6381750"/>
            <a:ext cx="566738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000" b="1">
                <a:latin typeface="+mn-lt"/>
                <a:cs typeface="+mn-cs"/>
              </a:defRPr>
            </a:lvl1pPr>
          </a:lstStyle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fld id="{6914A915-FFDA-4810-AF98-3C0C04A45305}" type="slidenum">
              <a:rPr lang="en-US">
                <a:solidFill>
                  <a:srgbClr val="6D6F71"/>
                </a:solidFill>
              </a:rPr>
              <a:pPr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dirty="0">
              <a:solidFill>
                <a:srgbClr val="6D6F71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ransition>
    <p:fade/>
  </p:transition>
  <p:hf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Gill Sans MT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Gill Sans MT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Gill Sans MT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Gill Sans MT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Gill Sans MT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Gill Sans MT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Gill Sans MT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Gill Sans MT" pitchFamily="34" charset="0"/>
        </a:defRPr>
      </a:lvl9pPr>
    </p:titleStyle>
    <p:bodyStyle>
      <a:lvl1pPr marL="288925" indent="-288925" algn="l" rtl="0" eaLnBrk="0" fontAlgn="base" hangingPunct="0">
        <a:spcBef>
          <a:spcPct val="20000"/>
        </a:spcBef>
        <a:spcAft>
          <a:spcPct val="0"/>
        </a:spcAft>
        <a:buClr>
          <a:srgbClr val="B3D335"/>
        </a:buClr>
        <a:buChar char="•"/>
        <a:defRPr sz="2400">
          <a:solidFill>
            <a:srgbClr val="6D6F7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B3D335"/>
        </a:buClr>
        <a:buChar char="–"/>
        <a:defRPr sz="2000">
          <a:solidFill>
            <a:srgbClr val="6D6F7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B3D335"/>
        </a:buClr>
        <a:buChar char="•"/>
        <a:defRPr>
          <a:solidFill>
            <a:srgbClr val="6D6F7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B3D335"/>
        </a:buClr>
        <a:buChar char="–"/>
        <a:defRPr sz="1600">
          <a:solidFill>
            <a:srgbClr val="6D6F7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B3D335"/>
        </a:buClr>
        <a:buChar char="•"/>
        <a:defRPr sz="1600">
          <a:solidFill>
            <a:srgbClr val="6D6F7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B3D335"/>
        </a:buClr>
        <a:buChar char="•"/>
        <a:defRPr sz="1600">
          <a:solidFill>
            <a:srgbClr val="6D6F7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B3D335"/>
        </a:buClr>
        <a:buChar char="•"/>
        <a:defRPr sz="1600">
          <a:solidFill>
            <a:srgbClr val="6D6F7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B3D335"/>
        </a:buClr>
        <a:buChar char="•"/>
        <a:defRPr sz="1600">
          <a:solidFill>
            <a:srgbClr val="6D6F7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B3D335"/>
        </a:buClr>
        <a:buChar char="•"/>
        <a:defRPr sz="1600">
          <a:solidFill>
            <a:srgbClr val="6D6F7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5F1B57B-2ED7-4929-9E68-ADCC890B5EFD}" type="slidenum">
              <a:rPr lang="en-US">
                <a:solidFill>
                  <a:srgbClr val="6D6F71"/>
                </a:solidFill>
              </a:rPr>
              <a:pPr>
                <a:defRPr/>
              </a:pPr>
              <a:t>1</a:t>
            </a:fld>
            <a:endParaRPr lang="en-US" dirty="0">
              <a:solidFill>
                <a:srgbClr val="6D6F71"/>
              </a:solidFill>
            </a:endParaRPr>
          </a:p>
        </p:txBody>
      </p:sp>
      <p:cxnSp>
        <p:nvCxnSpPr>
          <p:cNvPr id="26" name="Straight Connector 25"/>
          <p:cNvCxnSpPr/>
          <p:nvPr/>
        </p:nvCxnSpPr>
        <p:spPr>
          <a:xfrm>
            <a:off x="3124200" y="2845121"/>
            <a:ext cx="0" cy="3283928"/>
          </a:xfrm>
          <a:prstGeom prst="line">
            <a:avLst/>
          </a:prstGeom>
          <a:noFill/>
          <a:ln w="3175" cap="flat" cmpd="sng" algn="ctr">
            <a:solidFill>
              <a:srgbClr val="169FDA"/>
            </a:solidFill>
            <a:prstDash val="solid"/>
          </a:ln>
          <a:effectLst/>
        </p:spPr>
      </p:cxnSp>
      <p:cxnSp>
        <p:nvCxnSpPr>
          <p:cNvPr id="27" name="Straight Connector 26"/>
          <p:cNvCxnSpPr/>
          <p:nvPr/>
        </p:nvCxnSpPr>
        <p:spPr>
          <a:xfrm>
            <a:off x="6019800" y="2843281"/>
            <a:ext cx="0" cy="3285768"/>
          </a:xfrm>
          <a:prstGeom prst="line">
            <a:avLst/>
          </a:prstGeom>
          <a:noFill/>
          <a:ln w="3175" cap="flat" cmpd="sng" algn="ctr">
            <a:solidFill>
              <a:srgbClr val="169FDA"/>
            </a:solidFill>
            <a:prstDash val="solid"/>
          </a:ln>
          <a:effectLst/>
        </p:spPr>
      </p:cxnSp>
      <p:sp>
        <p:nvSpPr>
          <p:cNvPr id="28" name="TextBox 27"/>
          <p:cNvSpPr txBox="1"/>
          <p:nvPr/>
        </p:nvSpPr>
        <p:spPr>
          <a:xfrm>
            <a:off x="381000" y="3605281"/>
            <a:ext cx="2667000" cy="30777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defTabSz="914400">
              <a:buFont typeface="Arial" panose="020B0604020202020204" pitchFamily="34" charset="0"/>
              <a:buChar char="•"/>
            </a:pPr>
            <a:r>
              <a:rPr lang="en-US" sz="1200" dirty="0" smtClean="0">
                <a:solidFill>
                  <a:prstClr val="black"/>
                </a:solidFill>
                <a:cs typeface="Arial"/>
              </a:rPr>
              <a:t>Showcase “aspirational” imagery </a:t>
            </a:r>
          </a:p>
          <a:p>
            <a:pPr marL="742950" lvl="1" indent="-285750" defTabSz="91440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prstClr val="black"/>
                </a:solidFill>
                <a:cs typeface="Arial"/>
              </a:rPr>
              <a:t>R</a:t>
            </a:r>
            <a:r>
              <a:rPr lang="en-US" sz="1200" dirty="0" smtClean="0">
                <a:solidFill>
                  <a:prstClr val="black"/>
                </a:solidFill>
                <a:cs typeface="Arial"/>
              </a:rPr>
              <a:t>esorts,  beach,  city</a:t>
            </a:r>
          </a:p>
          <a:p>
            <a:pPr marL="742950" lvl="1" indent="-285750" defTabSz="914400">
              <a:buFont typeface="Arial" panose="020B0604020202020204" pitchFamily="34" charset="0"/>
              <a:buChar char="•"/>
            </a:pPr>
            <a:r>
              <a:rPr lang="en-US" sz="1200" dirty="0" smtClean="0">
                <a:solidFill>
                  <a:prstClr val="black"/>
                </a:solidFill>
                <a:cs typeface="Arial"/>
              </a:rPr>
              <a:t>Hotel exteriors,  pools</a:t>
            </a:r>
          </a:p>
          <a:p>
            <a:pPr marL="285750" indent="-285750" defTabSz="914400">
              <a:buFont typeface="Arial" panose="020B0604020202020204" pitchFamily="34" charset="0"/>
              <a:buChar char="•"/>
            </a:pPr>
            <a:r>
              <a:rPr lang="en-US" sz="1200" dirty="0" smtClean="0">
                <a:solidFill>
                  <a:prstClr val="black"/>
                </a:solidFill>
                <a:cs typeface="Arial"/>
              </a:rPr>
              <a:t>Limit lobby and F/B images, unless they highlight a unique property feature (architecture, fireplace, staircase)  </a:t>
            </a:r>
          </a:p>
          <a:p>
            <a:pPr marL="285750" indent="-285750" defTabSz="914400">
              <a:buFont typeface="Arial" panose="020B0604020202020204" pitchFamily="34" charset="0"/>
              <a:buChar char="•"/>
            </a:pPr>
            <a:r>
              <a:rPr lang="en-US" sz="1200" dirty="0" smtClean="0">
                <a:solidFill>
                  <a:prstClr val="black"/>
                </a:solidFill>
                <a:cs typeface="Arial"/>
              </a:rPr>
              <a:t>Should be </a:t>
            </a:r>
            <a:r>
              <a:rPr lang="en-US" sz="1200" dirty="0" smtClean="0">
                <a:solidFill>
                  <a:prstClr val="black"/>
                </a:solidFill>
                <a:cs typeface="Arial"/>
              </a:rPr>
              <a:t>a mix of domestic / international</a:t>
            </a:r>
          </a:p>
          <a:p>
            <a:pPr marL="285750" indent="-285750" defTabSz="914400">
              <a:buFont typeface="Arial" panose="020B0604020202020204" pitchFamily="34" charset="0"/>
              <a:buChar char="•"/>
            </a:pPr>
            <a:r>
              <a:rPr lang="en-US" sz="1200" dirty="0" smtClean="0">
                <a:solidFill>
                  <a:prstClr val="black"/>
                </a:solidFill>
                <a:cs typeface="Arial"/>
              </a:rPr>
              <a:t>Skew more full service (all brands, </a:t>
            </a:r>
            <a:r>
              <a:rPr lang="en-US" sz="1200" dirty="0" smtClean="0">
                <a:solidFill>
                  <a:srgbClr val="FF0000"/>
                </a:solidFill>
                <a:cs typeface="Arial"/>
              </a:rPr>
              <a:t>except The Ritz-Carlton</a:t>
            </a:r>
            <a:r>
              <a:rPr lang="en-US" sz="1200" dirty="0" smtClean="0">
                <a:solidFill>
                  <a:prstClr val="black"/>
                </a:solidFill>
                <a:cs typeface="Arial"/>
              </a:rPr>
              <a:t>), but use all brands </a:t>
            </a:r>
            <a:r>
              <a:rPr lang="en-US" sz="1200" dirty="0" smtClean="0">
                <a:solidFill>
                  <a:srgbClr val="FF0000"/>
                </a:solidFill>
                <a:cs typeface="Arial"/>
              </a:rPr>
              <a:t>except Starwood brands </a:t>
            </a:r>
            <a:r>
              <a:rPr lang="en-US" sz="1200" dirty="0" smtClean="0">
                <a:solidFill>
                  <a:prstClr val="black"/>
                </a:solidFill>
                <a:cs typeface="Arial"/>
              </a:rPr>
              <a:t>(no permission to use those images in 2017)</a:t>
            </a:r>
            <a:endParaRPr lang="en-US" sz="1200" dirty="0" smtClean="0">
              <a:solidFill>
                <a:prstClr val="black"/>
              </a:solidFill>
              <a:cs typeface="Arial"/>
            </a:endParaRPr>
          </a:p>
          <a:p>
            <a:pPr marL="285750" indent="-285750" defTabSz="914400">
              <a:buFont typeface="Arial" panose="020B0604020202020204" pitchFamily="34" charset="0"/>
              <a:buChar char="•"/>
            </a:pPr>
            <a:r>
              <a:rPr lang="en-US" sz="1200" dirty="0" smtClean="0">
                <a:solidFill>
                  <a:prstClr val="black"/>
                </a:solidFill>
                <a:cs typeface="Arial"/>
              </a:rPr>
              <a:t>No category limit </a:t>
            </a:r>
          </a:p>
          <a:p>
            <a:pPr lvl="0"/>
            <a:endParaRPr lang="en-US" sz="1400" dirty="0">
              <a:solidFill>
                <a:prstClr val="black"/>
              </a:solidFill>
              <a:latin typeface="Arial"/>
              <a:cs typeface="Arial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3200400" y="3605281"/>
            <a:ext cx="2743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defTabSz="914400">
              <a:buFont typeface="Arial" panose="020B0604020202020204" pitchFamily="34" charset="0"/>
              <a:buChar char="•"/>
            </a:pPr>
            <a:r>
              <a:rPr lang="en-US" sz="1200" dirty="0" smtClean="0">
                <a:solidFill>
                  <a:prstClr val="black"/>
                </a:solidFill>
                <a:cs typeface="Arial"/>
              </a:rPr>
              <a:t>Will use the same imagery as the U.S. Consumer card</a:t>
            </a:r>
            <a:endParaRPr lang="en-US" sz="1200" dirty="0">
              <a:solidFill>
                <a:prstClr val="black"/>
              </a:solidFill>
              <a:latin typeface="Arial"/>
              <a:cs typeface="Arial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6096000" y="3456426"/>
            <a:ext cx="2931042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defTabSz="91440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prstClr val="black"/>
                </a:solidFill>
                <a:cs typeface="Arial"/>
              </a:rPr>
              <a:t>Showcase “aspirational” imagery </a:t>
            </a:r>
          </a:p>
          <a:p>
            <a:pPr marL="742950" lvl="1" indent="-285750" defTabSz="91440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prstClr val="black"/>
                </a:solidFill>
                <a:cs typeface="Arial"/>
              </a:rPr>
              <a:t>Resorts,  beach,  city</a:t>
            </a:r>
          </a:p>
          <a:p>
            <a:pPr marL="742950" lvl="1" indent="-285750" defTabSz="91440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prstClr val="black"/>
                </a:solidFill>
                <a:cs typeface="Arial"/>
              </a:rPr>
              <a:t>Hotel exteriors,  </a:t>
            </a:r>
            <a:r>
              <a:rPr lang="en-US" sz="1200" dirty="0" smtClean="0">
                <a:solidFill>
                  <a:prstClr val="black"/>
                </a:solidFill>
                <a:cs typeface="Arial"/>
              </a:rPr>
              <a:t>pools</a:t>
            </a:r>
          </a:p>
          <a:p>
            <a:pPr marL="742950" lvl="1" indent="-285750" defTabSz="914400">
              <a:buFont typeface="Arial" panose="020B0604020202020204" pitchFamily="34" charset="0"/>
              <a:buChar char="•"/>
            </a:pPr>
            <a:r>
              <a:rPr lang="en-US" sz="1200" dirty="0" smtClean="0">
                <a:solidFill>
                  <a:prstClr val="black"/>
                </a:solidFill>
                <a:cs typeface="Arial"/>
              </a:rPr>
              <a:t>A few </a:t>
            </a:r>
            <a:r>
              <a:rPr lang="en-US" sz="1200" dirty="0">
                <a:solidFill>
                  <a:prstClr val="black"/>
                </a:solidFill>
                <a:cs typeface="Arial"/>
              </a:rPr>
              <a:t>options that reflect seasonality (</a:t>
            </a:r>
            <a:r>
              <a:rPr lang="en-US" sz="1200" dirty="0" err="1">
                <a:solidFill>
                  <a:prstClr val="black"/>
                </a:solidFill>
                <a:cs typeface="Arial"/>
              </a:rPr>
              <a:t>ie</a:t>
            </a:r>
            <a:r>
              <a:rPr lang="en-US" sz="1200" dirty="0">
                <a:solidFill>
                  <a:prstClr val="black"/>
                </a:solidFill>
                <a:cs typeface="Arial"/>
              </a:rPr>
              <a:t>, around the </a:t>
            </a:r>
            <a:r>
              <a:rPr lang="en-US" sz="1200" dirty="0" smtClean="0">
                <a:solidFill>
                  <a:prstClr val="black"/>
                </a:solidFill>
                <a:cs typeface="Arial"/>
              </a:rPr>
              <a:t>holidays)</a:t>
            </a:r>
            <a:endParaRPr lang="en-US" sz="1200" dirty="0">
              <a:solidFill>
                <a:prstClr val="black"/>
              </a:solidFill>
              <a:cs typeface="Arial"/>
            </a:endParaRPr>
          </a:p>
          <a:p>
            <a:pPr marL="285750" indent="-285750" defTabSz="91440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prstClr val="black"/>
                </a:solidFill>
                <a:cs typeface="Arial"/>
              </a:rPr>
              <a:t>Limit lobby and F/B images, unless they highlight a unique property feature (architecture, fireplace, staircase)  </a:t>
            </a:r>
            <a:endParaRPr lang="en-US" sz="1200" dirty="0" smtClean="0">
              <a:solidFill>
                <a:prstClr val="black"/>
              </a:solidFill>
              <a:cs typeface="Arial"/>
            </a:endParaRPr>
          </a:p>
          <a:p>
            <a:pPr marL="285750" indent="-285750" defTabSz="914400">
              <a:buFont typeface="Arial" panose="020B0604020202020204" pitchFamily="34" charset="0"/>
              <a:buChar char="•"/>
            </a:pPr>
            <a:r>
              <a:rPr lang="en-US" sz="1200" dirty="0" smtClean="0">
                <a:solidFill>
                  <a:prstClr val="black"/>
                </a:solidFill>
                <a:cs typeface="Arial"/>
              </a:rPr>
              <a:t>Should have 2-3 Canada property options </a:t>
            </a:r>
          </a:p>
          <a:p>
            <a:pPr marL="285750" indent="-285750" defTabSz="914400">
              <a:buFont typeface="Arial" panose="020B0604020202020204" pitchFamily="34" charset="0"/>
              <a:buChar char="•"/>
            </a:pPr>
            <a:r>
              <a:rPr lang="en-US" sz="1200" dirty="0" smtClean="0">
                <a:solidFill>
                  <a:prstClr val="black"/>
                </a:solidFill>
                <a:cs typeface="Arial"/>
              </a:rPr>
              <a:t>Feature key U.S. markets (NY, FL, CA,  AZ, WA, plus border states) </a:t>
            </a:r>
          </a:p>
          <a:p>
            <a:pPr marL="285750" indent="-285750" defTabSz="914400">
              <a:buFont typeface="Arial" panose="020B0604020202020204" pitchFamily="34" charset="0"/>
              <a:buChar char="•"/>
            </a:pPr>
            <a:r>
              <a:rPr lang="en-US" sz="1200" dirty="0" smtClean="0">
                <a:solidFill>
                  <a:prstClr val="black"/>
                </a:solidFill>
                <a:cs typeface="Arial"/>
              </a:rPr>
              <a:t>International options may include CALA, Europe)</a:t>
            </a:r>
            <a:endParaRPr lang="en-US" sz="1200" dirty="0">
              <a:solidFill>
                <a:prstClr val="black"/>
              </a:solidFill>
              <a:cs typeface="Arial"/>
            </a:endParaRPr>
          </a:p>
          <a:p>
            <a:pPr marL="285750" indent="-285750" defTabSz="914400">
              <a:buFont typeface="Arial" panose="020B0604020202020204" pitchFamily="34" charset="0"/>
              <a:buChar char="•"/>
            </a:pPr>
            <a:r>
              <a:rPr lang="en-US" sz="1200" dirty="0" smtClean="0">
                <a:solidFill>
                  <a:prstClr val="black"/>
                </a:solidFill>
                <a:cs typeface="Arial"/>
              </a:rPr>
              <a:t>Must be category </a:t>
            </a:r>
            <a:r>
              <a:rPr lang="en-US" sz="1200" dirty="0" smtClean="0">
                <a:solidFill>
                  <a:prstClr val="black"/>
                </a:solidFill>
                <a:cs typeface="Arial"/>
              </a:rPr>
              <a:t>1-6</a:t>
            </a:r>
            <a:endParaRPr lang="en-US" sz="1200" i="1" dirty="0">
              <a:solidFill>
                <a:prstClr val="black"/>
              </a:solidFill>
              <a:cs typeface="Arial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6209414" y="2845121"/>
            <a:ext cx="24202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914400"/>
            <a:r>
              <a:rPr lang="en-US" sz="2400" b="1" spc="-150" dirty="0" smtClean="0">
                <a:solidFill>
                  <a:prstClr val="black"/>
                </a:solidFill>
                <a:latin typeface="+mj-lt"/>
                <a:cs typeface="Arial"/>
              </a:rPr>
              <a:t>Canada</a:t>
            </a:r>
            <a:endParaRPr lang="en-US" sz="2400" b="1" spc="-150" dirty="0">
              <a:solidFill>
                <a:prstClr val="black"/>
              </a:solidFill>
              <a:latin typeface="+mj-lt"/>
              <a:cs typeface="Arial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561200" y="2843281"/>
            <a:ext cx="2410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914400"/>
            <a:r>
              <a:rPr lang="en-US" sz="2400" b="1" spc="-150" dirty="0" smtClean="0">
                <a:solidFill>
                  <a:prstClr val="black"/>
                </a:solidFill>
                <a:latin typeface="+mj-lt"/>
                <a:cs typeface="Arial"/>
              </a:rPr>
              <a:t>U.S. Consumer</a:t>
            </a:r>
            <a:endParaRPr lang="en-US" sz="2400" b="1" spc="-150" dirty="0">
              <a:solidFill>
                <a:prstClr val="black"/>
              </a:solidFill>
              <a:latin typeface="+mj-lt"/>
              <a:cs typeface="Arial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2628900" y="762000"/>
            <a:ext cx="4038600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914400"/>
            <a:r>
              <a:rPr lang="en-US" sz="3500" spc="-150" dirty="0" smtClean="0">
                <a:solidFill>
                  <a:srgbClr val="169FDA"/>
                </a:solidFill>
                <a:latin typeface="+mj-lt"/>
                <a:cs typeface="Arial"/>
              </a:rPr>
              <a:t>E-mail Image Guidelines</a:t>
            </a:r>
            <a:endParaRPr lang="en-US" sz="3500" spc="-150" dirty="0">
              <a:solidFill>
                <a:srgbClr val="169FDA"/>
              </a:solidFill>
              <a:latin typeface="+mj-lt"/>
              <a:cs typeface="Arial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381000" y="1114217"/>
            <a:ext cx="85344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914400"/>
            <a:r>
              <a:rPr lang="en-US" sz="7200" b="1" spc="-150" dirty="0" smtClean="0">
                <a:solidFill>
                  <a:srgbClr val="169FDA"/>
                </a:solidFill>
                <a:latin typeface="+mj-lt"/>
                <a:cs typeface="Arial"/>
              </a:rPr>
              <a:t>MR CREDIT CARD</a:t>
            </a:r>
            <a:endParaRPr lang="en-US" sz="7200" b="1" spc="-150" dirty="0">
              <a:solidFill>
                <a:srgbClr val="169FDA"/>
              </a:solidFill>
              <a:latin typeface="+mj-lt"/>
              <a:cs typeface="Arial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3296093" y="2835339"/>
            <a:ext cx="257130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914400"/>
            <a:r>
              <a:rPr lang="en-US" sz="2400" b="1" spc="-150" dirty="0" smtClean="0">
                <a:solidFill>
                  <a:prstClr val="black"/>
                </a:solidFill>
                <a:latin typeface="+mj-lt"/>
                <a:cs typeface="Arial"/>
              </a:rPr>
              <a:t>U.S. Business</a:t>
            </a:r>
            <a:endParaRPr lang="en-US" sz="2400" b="1" spc="-150" dirty="0">
              <a:solidFill>
                <a:prstClr val="black"/>
              </a:solidFill>
              <a:latin typeface="+mj-lt"/>
              <a:cs typeface="Arial"/>
            </a:endParaRPr>
          </a:p>
        </p:txBody>
      </p:sp>
      <p:pic>
        <p:nvPicPr>
          <p:cNvPr id="3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7529" y="353682"/>
            <a:ext cx="1444625" cy="901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7" name="Rectangle 36"/>
          <p:cNvSpPr/>
          <p:nvPr/>
        </p:nvSpPr>
        <p:spPr>
          <a:xfrm flipV="1">
            <a:off x="1704975" y="2410970"/>
            <a:ext cx="5943600" cy="27430"/>
          </a:xfrm>
          <a:prstGeom prst="rect">
            <a:avLst/>
          </a:prstGeom>
          <a:solidFill>
            <a:srgbClr val="169FDA"/>
          </a:solidFill>
          <a:ln w="952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algn="ctr" defTabSz="914400">
              <a:defRPr/>
            </a:pPr>
            <a:endParaRPr lang="en-US" kern="0" smtClean="0">
              <a:solidFill>
                <a:prstClr val="white"/>
              </a:solidFill>
              <a:latin typeface="Calibri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067" y="364480"/>
            <a:ext cx="1401763" cy="8588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30166520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7_Custom Design">
  <a:themeElements>
    <a:clrScheme name="7_Custom Design 16">
      <a:dk1>
        <a:srgbClr val="6D6F71"/>
      </a:dk1>
      <a:lt1>
        <a:srgbClr val="FFFFFF"/>
      </a:lt1>
      <a:dk2>
        <a:srgbClr val="003E74"/>
      </a:dk2>
      <a:lt2>
        <a:srgbClr val="BDBEBF"/>
      </a:lt2>
      <a:accent1>
        <a:srgbClr val="00A0DF"/>
      </a:accent1>
      <a:accent2>
        <a:srgbClr val="003E74"/>
      </a:accent2>
      <a:accent3>
        <a:srgbClr val="FFFFFF"/>
      </a:accent3>
      <a:accent4>
        <a:srgbClr val="5C5E5F"/>
      </a:accent4>
      <a:accent5>
        <a:srgbClr val="AACDEC"/>
      </a:accent5>
      <a:accent6>
        <a:srgbClr val="003768"/>
      </a:accent6>
      <a:hlink>
        <a:srgbClr val="C1DD35"/>
      </a:hlink>
      <a:folHlink>
        <a:srgbClr val="000000"/>
      </a:folHlink>
    </a:clrScheme>
    <a:fontScheme name="7_Custom Design">
      <a:majorFont>
        <a:latin typeface="Gill Sans MT"/>
        <a:ea typeface=""/>
        <a:cs typeface=""/>
      </a:majorFont>
      <a:minorFont>
        <a:latin typeface="Gill Sans M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7_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7_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7_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7_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7_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7_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7_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7_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7_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7_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7_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7_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7_Custom Design 13">
        <a:dk1>
          <a:srgbClr val="6D6F71"/>
        </a:dk1>
        <a:lt1>
          <a:srgbClr val="FFFFFF"/>
        </a:lt1>
        <a:dk2>
          <a:srgbClr val="6D6F71"/>
        </a:dk2>
        <a:lt2>
          <a:srgbClr val="BDBEBF"/>
        </a:lt2>
        <a:accent1>
          <a:srgbClr val="00A0DF"/>
        </a:accent1>
        <a:accent2>
          <a:srgbClr val="003E74"/>
        </a:accent2>
        <a:accent3>
          <a:srgbClr val="FFFFFF"/>
        </a:accent3>
        <a:accent4>
          <a:srgbClr val="5C5E5F"/>
        </a:accent4>
        <a:accent5>
          <a:srgbClr val="AACDEC"/>
        </a:accent5>
        <a:accent6>
          <a:srgbClr val="003768"/>
        </a:accent6>
        <a:hlink>
          <a:srgbClr val="B3D335"/>
        </a:hlink>
        <a:folHlink>
          <a:srgbClr val="0000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7_Custom Design 14">
        <a:dk1>
          <a:srgbClr val="6D6F71"/>
        </a:dk1>
        <a:lt1>
          <a:srgbClr val="FFFFFF"/>
        </a:lt1>
        <a:dk2>
          <a:srgbClr val="6D6F71"/>
        </a:dk2>
        <a:lt2>
          <a:srgbClr val="BDBEBF"/>
        </a:lt2>
        <a:accent1>
          <a:srgbClr val="00A0DF"/>
        </a:accent1>
        <a:accent2>
          <a:srgbClr val="003E74"/>
        </a:accent2>
        <a:accent3>
          <a:srgbClr val="FFFFFF"/>
        </a:accent3>
        <a:accent4>
          <a:srgbClr val="5C5E5F"/>
        </a:accent4>
        <a:accent5>
          <a:srgbClr val="AACDEC"/>
        </a:accent5>
        <a:accent6>
          <a:srgbClr val="003768"/>
        </a:accent6>
        <a:hlink>
          <a:srgbClr val="C1D82F"/>
        </a:hlink>
        <a:folHlink>
          <a:srgbClr val="0000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7_Custom Design 15">
        <a:dk1>
          <a:srgbClr val="6D6F71"/>
        </a:dk1>
        <a:lt1>
          <a:srgbClr val="FFFFFF"/>
        </a:lt1>
        <a:dk2>
          <a:srgbClr val="6D6F71"/>
        </a:dk2>
        <a:lt2>
          <a:srgbClr val="BDBEBF"/>
        </a:lt2>
        <a:accent1>
          <a:srgbClr val="00A0DF"/>
        </a:accent1>
        <a:accent2>
          <a:srgbClr val="003E74"/>
        </a:accent2>
        <a:accent3>
          <a:srgbClr val="FFFFFF"/>
        </a:accent3>
        <a:accent4>
          <a:srgbClr val="5C5E5F"/>
        </a:accent4>
        <a:accent5>
          <a:srgbClr val="AACDEC"/>
        </a:accent5>
        <a:accent6>
          <a:srgbClr val="003768"/>
        </a:accent6>
        <a:hlink>
          <a:srgbClr val="C1DD35"/>
        </a:hlink>
        <a:folHlink>
          <a:srgbClr val="0000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7_Custom Design 16">
        <a:dk1>
          <a:srgbClr val="6D6F71"/>
        </a:dk1>
        <a:lt1>
          <a:srgbClr val="FFFFFF"/>
        </a:lt1>
        <a:dk2>
          <a:srgbClr val="003E74"/>
        </a:dk2>
        <a:lt2>
          <a:srgbClr val="BDBEBF"/>
        </a:lt2>
        <a:accent1>
          <a:srgbClr val="00A0DF"/>
        </a:accent1>
        <a:accent2>
          <a:srgbClr val="003E74"/>
        </a:accent2>
        <a:accent3>
          <a:srgbClr val="FFFFFF"/>
        </a:accent3>
        <a:accent4>
          <a:srgbClr val="5C5E5F"/>
        </a:accent4>
        <a:accent5>
          <a:srgbClr val="AACDEC"/>
        </a:accent5>
        <a:accent6>
          <a:srgbClr val="003768"/>
        </a:accent6>
        <a:hlink>
          <a:srgbClr val="C1DD35"/>
        </a:hlink>
        <a:folHlink>
          <a:srgbClr val="000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27832</TotalTime>
  <Words>184</Words>
  <Application>Microsoft Office PowerPoint</Application>
  <PresentationFormat>On-screen Show (4:3)</PresentationFormat>
  <Paragraphs>23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7_Custom Design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Marriott International</dc:creator>
  <cp:lastModifiedBy>Spears, Kathleen</cp:lastModifiedBy>
  <cp:revision>583</cp:revision>
  <cp:lastPrinted>2014-12-30T22:01:20Z</cp:lastPrinted>
  <dcterms:created xsi:type="dcterms:W3CDTF">2014-03-25T20:26:42Z</dcterms:created>
  <dcterms:modified xsi:type="dcterms:W3CDTF">2016-11-02T17:49:20Z</dcterms:modified>
</cp:coreProperties>
</file>