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5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7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28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29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3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4172" r:id="rId1"/>
    <p:sldMasterId id="2147484189" r:id="rId2"/>
    <p:sldMasterId id="2147484192" r:id="rId3"/>
    <p:sldMasterId id="2147484202" r:id="rId4"/>
  </p:sldMasterIdLst>
  <p:notesMasterIdLst>
    <p:notesMasterId r:id="rId90"/>
  </p:notesMasterIdLst>
  <p:handoutMasterIdLst>
    <p:handoutMasterId r:id="rId91"/>
  </p:handoutMasterIdLst>
  <p:sldIdLst>
    <p:sldId id="825" r:id="rId5"/>
    <p:sldId id="833" r:id="rId6"/>
    <p:sldId id="834" r:id="rId7"/>
    <p:sldId id="835" r:id="rId8"/>
    <p:sldId id="828" r:id="rId9"/>
    <p:sldId id="832" r:id="rId10"/>
    <p:sldId id="801" r:id="rId11"/>
    <p:sldId id="816" r:id="rId12"/>
    <p:sldId id="836" r:id="rId13"/>
    <p:sldId id="840" r:id="rId14"/>
    <p:sldId id="841" r:id="rId15"/>
    <p:sldId id="752" r:id="rId16"/>
    <p:sldId id="826" r:id="rId17"/>
    <p:sldId id="821" r:id="rId18"/>
    <p:sldId id="822" r:id="rId19"/>
    <p:sldId id="811" r:id="rId20"/>
    <p:sldId id="831" r:id="rId21"/>
    <p:sldId id="727" r:id="rId22"/>
    <p:sldId id="815" r:id="rId23"/>
    <p:sldId id="823" r:id="rId24"/>
    <p:sldId id="824" r:id="rId25"/>
    <p:sldId id="788" r:id="rId26"/>
    <p:sldId id="789" r:id="rId27"/>
    <p:sldId id="837" r:id="rId28"/>
    <p:sldId id="838" r:id="rId29"/>
    <p:sldId id="839" r:id="rId30"/>
    <p:sldId id="744" r:id="rId31"/>
    <p:sldId id="773" r:id="rId32"/>
    <p:sldId id="774" r:id="rId33"/>
    <p:sldId id="775" r:id="rId34"/>
    <p:sldId id="776" r:id="rId35"/>
    <p:sldId id="777" r:id="rId36"/>
    <p:sldId id="778" r:id="rId37"/>
    <p:sldId id="779" r:id="rId38"/>
    <p:sldId id="780" r:id="rId39"/>
    <p:sldId id="810" r:id="rId40"/>
    <p:sldId id="819" r:id="rId41"/>
    <p:sldId id="765" r:id="rId42"/>
    <p:sldId id="814" r:id="rId43"/>
    <p:sldId id="813" r:id="rId44"/>
    <p:sldId id="794" r:id="rId45"/>
    <p:sldId id="803" r:id="rId46"/>
    <p:sldId id="766" r:id="rId47"/>
    <p:sldId id="802" r:id="rId48"/>
    <p:sldId id="820" r:id="rId49"/>
    <p:sldId id="807" r:id="rId50"/>
    <p:sldId id="808" r:id="rId51"/>
    <p:sldId id="764" r:id="rId52"/>
    <p:sldId id="762" r:id="rId53"/>
    <p:sldId id="827" r:id="rId54"/>
    <p:sldId id="769" r:id="rId55"/>
    <p:sldId id="758" r:id="rId56"/>
    <p:sldId id="770" r:id="rId57"/>
    <p:sldId id="747" r:id="rId58"/>
    <p:sldId id="706" r:id="rId59"/>
    <p:sldId id="736" r:id="rId60"/>
    <p:sldId id="768" r:id="rId61"/>
    <p:sldId id="708" r:id="rId62"/>
    <p:sldId id="707" r:id="rId63"/>
    <p:sldId id="710" r:id="rId64"/>
    <p:sldId id="709" r:id="rId65"/>
    <p:sldId id="711" r:id="rId66"/>
    <p:sldId id="712" r:id="rId67"/>
    <p:sldId id="723" r:id="rId68"/>
    <p:sldId id="724" r:id="rId69"/>
    <p:sldId id="716" r:id="rId70"/>
    <p:sldId id="717" r:id="rId71"/>
    <p:sldId id="718" r:id="rId72"/>
    <p:sldId id="719" r:id="rId73"/>
    <p:sldId id="720" r:id="rId74"/>
    <p:sldId id="721" r:id="rId75"/>
    <p:sldId id="734" r:id="rId76"/>
    <p:sldId id="763" r:id="rId77"/>
    <p:sldId id="663" r:id="rId78"/>
    <p:sldId id="797" r:id="rId79"/>
    <p:sldId id="798" r:id="rId80"/>
    <p:sldId id="799" r:id="rId81"/>
    <p:sldId id="782" r:id="rId82"/>
    <p:sldId id="793" r:id="rId83"/>
    <p:sldId id="749" r:id="rId84"/>
    <p:sldId id="737" r:id="rId85"/>
    <p:sldId id="746" r:id="rId86"/>
    <p:sldId id="733" r:id="rId87"/>
    <p:sldId id="678" r:id="rId88"/>
    <p:sldId id="806" r:id="rId89"/>
  </p:sldIdLst>
  <p:sldSz cx="9602788" cy="6858000"/>
  <p:notesSz cx="7010400" cy="9296400"/>
  <p:custDataLst>
    <p:tags r:id="rId93"/>
  </p:custDataLst>
  <p:defaultTextStyle>
    <a:defPPr>
      <a:defRPr lang="en-US"/>
    </a:defPPr>
    <a:lvl1pPr marL="0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62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726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587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449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304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172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035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897" algn="l" defTabSz="91372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000"/>
    <a:srgbClr val="F3F3F3"/>
    <a:srgbClr val="FBFBFB"/>
    <a:srgbClr val="B8000A"/>
    <a:srgbClr val="4BC3FF"/>
    <a:srgbClr val="DCC5ED"/>
    <a:srgbClr val="FFD393"/>
    <a:srgbClr val="AFE4FF"/>
    <a:srgbClr val="A3FFCD"/>
    <a:srgbClr val="FDB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7" autoAdjust="0"/>
    <p:restoredTop sz="90781" autoAdjust="0"/>
  </p:normalViewPr>
  <p:slideViewPr>
    <p:cSldViewPr snapToGrid="0" snapToObjects="1">
      <p:cViewPr varScale="1">
        <p:scale>
          <a:sx n="150" d="100"/>
          <a:sy n="150" d="100"/>
        </p:scale>
        <p:origin x="-2384" y="-104"/>
      </p:cViewPr>
      <p:guideLst>
        <p:guide orient="horz" pos="351"/>
        <p:guide pos="19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275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tags" Target="tags/tag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C6F6F-69D0-214C-ABB9-8045D44BDF5E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39CD07-DFDA-254C-90E7-6EE52C477081}">
      <dgm:prSet custT="1"/>
      <dgm:spPr/>
      <dgm:t>
        <a:bodyPr/>
        <a:lstStyle/>
        <a:p>
          <a:pPr rtl="0"/>
          <a:r>
            <a:rPr lang="en-US" sz="1600" dirty="0" smtClean="0"/>
            <a:t>What is the “current state” performance of Project Orange Segments</a:t>
          </a:r>
          <a:endParaRPr lang="en-US" sz="1600" dirty="0"/>
        </a:p>
      </dgm:t>
    </dgm:pt>
    <dgm:pt modelId="{CCE091F7-BCE9-9C43-8EED-0CBCFFC81A71}" type="parTrans" cxnId="{A4C79D7D-B392-DD4B-A268-7E44981944BC}">
      <dgm:prSet/>
      <dgm:spPr/>
      <dgm:t>
        <a:bodyPr/>
        <a:lstStyle/>
        <a:p>
          <a:endParaRPr lang="en-US" sz="1600"/>
        </a:p>
      </dgm:t>
    </dgm:pt>
    <dgm:pt modelId="{02DBB1A1-6519-A041-AF62-CC9F5B382D20}" type="sibTrans" cxnId="{A4C79D7D-B392-DD4B-A268-7E44981944BC}">
      <dgm:prSet/>
      <dgm:spPr/>
      <dgm:t>
        <a:bodyPr/>
        <a:lstStyle/>
        <a:p>
          <a:endParaRPr lang="en-US" sz="1600"/>
        </a:p>
      </dgm:t>
    </dgm:pt>
    <dgm:pt modelId="{B872EC3B-FBFD-284C-BCF8-3944CFB06D6D}">
      <dgm:prSet custT="1"/>
      <dgm:spPr/>
      <dgm:t>
        <a:bodyPr/>
        <a:lstStyle/>
        <a:p>
          <a:pPr rtl="0"/>
          <a:r>
            <a:rPr lang="en-US" sz="1600" dirty="0" smtClean="0"/>
            <a:t>Can we improve performance by targeting/shifting spend toward top segments</a:t>
          </a:r>
          <a:endParaRPr lang="en-US" sz="1600" dirty="0"/>
        </a:p>
      </dgm:t>
    </dgm:pt>
    <dgm:pt modelId="{B64B1DC9-F57C-6C4A-8959-4D7794718FC6}" type="parTrans" cxnId="{DDFB50D8-E9A1-BF4F-AB1C-DE7D4AAAB260}">
      <dgm:prSet/>
      <dgm:spPr/>
      <dgm:t>
        <a:bodyPr/>
        <a:lstStyle/>
        <a:p>
          <a:endParaRPr lang="en-US" sz="1600"/>
        </a:p>
      </dgm:t>
    </dgm:pt>
    <dgm:pt modelId="{3C19ACF6-D0AD-3D45-9654-FE5EDEA37619}" type="sibTrans" cxnId="{DDFB50D8-E9A1-BF4F-AB1C-DE7D4AAAB260}">
      <dgm:prSet/>
      <dgm:spPr/>
      <dgm:t>
        <a:bodyPr/>
        <a:lstStyle/>
        <a:p>
          <a:endParaRPr lang="en-US" sz="1600"/>
        </a:p>
      </dgm:t>
    </dgm:pt>
    <dgm:pt modelId="{C906FB42-5790-154E-B8AE-431D6FAD9B3D}">
      <dgm:prSet custT="1"/>
      <dgm:spPr/>
      <dgm:t>
        <a:bodyPr/>
        <a:lstStyle/>
        <a:p>
          <a:pPr rtl="0"/>
          <a:r>
            <a:rPr lang="en-US" sz="1600" dirty="0" smtClean="0"/>
            <a:t>Can we bolster performance by creating segment specific messaging/creative</a:t>
          </a:r>
          <a:endParaRPr lang="en-US" sz="1600" dirty="0"/>
        </a:p>
      </dgm:t>
    </dgm:pt>
    <dgm:pt modelId="{C09D5DD1-F024-8B4A-913B-F11493EEE217}" type="parTrans" cxnId="{C79114E8-53E6-4640-92FB-BABE42785A1C}">
      <dgm:prSet/>
      <dgm:spPr/>
      <dgm:t>
        <a:bodyPr/>
        <a:lstStyle/>
        <a:p>
          <a:endParaRPr lang="en-US" sz="1600"/>
        </a:p>
      </dgm:t>
    </dgm:pt>
    <dgm:pt modelId="{FA79ABD9-E8EA-F147-8EA5-B649DBBB80CC}" type="sibTrans" cxnId="{C79114E8-53E6-4640-92FB-BABE42785A1C}">
      <dgm:prSet/>
      <dgm:spPr/>
      <dgm:t>
        <a:bodyPr/>
        <a:lstStyle/>
        <a:p>
          <a:endParaRPr lang="en-US" sz="1600"/>
        </a:p>
      </dgm:t>
    </dgm:pt>
    <dgm:pt modelId="{2C664D4B-1220-1D45-A9BE-C141056CB711}">
      <dgm:prSet custT="1"/>
      <dgm:spPr/>
      <dgm:t>
        <a:bodyPr/>
        <a:lstStyle/>
        <a:p>
          <a:pPr rtl="0"/>
          <a:r>
            <a:rPr lang="en-US" sz="1600" dirty="0" smtClean="0"/>
            <a:t>Can we orchestrate a customer journey across paid, owned and earned for top segments</a:t>
          </a:r>
          <a:endParaRPr lang="en-US" sz="1600" dirty="0"/>
        </a:p>
      </dgm:t>
    </dgm:pt>
    <dgm:pt modelId="{FB9093A3-D346-6B49-AB4B-7B2BBA8CD146}" type="parTrans" cxnId="{819E08FE-1329-9E45-93F1-59D4DC2BECAD}">
      <dgm:prSet/>
      <dgm:spPr/>
      <dgm:t>
        <a:bodyPr/>
        <a:lstStyle/>
        <a:p>
          <a:endParaRPr lang="en-US" sz="1600"/>
        </a:p>
      </dgm:t>
    </dgm:pt>
    <dgm:pt modelId="{46FC3DF0-73AC-E046-AD98-E295AE87908A}" type="sibTrans" cxnId="{819E08FE-1329-9E45-93F1-59D4DC2BECAD}">
      <dgm:prSet/>
      <dgm:spPr/>
      <dgm:t>
        <a:bodyPr/>
        <a:lstStyle/>
        <a:p>
          <a:endParaRPr lang="en-US" sz="1600"/>
        </a:p>
      </dgm:t>
    </dgm:pt>
    <dgm:pt modelId="{53F3AD58-EFF3-D843-8400-FA84D0F353D2}" type="pres">
      <dgm:prSet presAssocID="{81EC6F6F-69D0-214C-ABB9-8045D44BDF5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B81A49-226A-4147-BFE2-98F0BE12E049}" type="pres">
      <dgm:prSet presAssocID="{EB39CD07-DFDA-254C-90E7-6EE52C477081}" presName="parentLin" presStyleCnt="0"/>
      <dgm:spPr/>
    </dgm:pt>
    <dgm:pt modelId="{86CCA864-3672-4847-A789-A077E0F15B86}" type="pres">
      <dgm:prSet presAssocID="{EB39CD07-DFDA-254C-90E7-6EE52C477081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773D3077-61F6-DF4A-BC93-E1F45FFCDACC}" type="pres">
      <dgm:prSet presAssocID="{EB39CD07-DFDA-254C-90E7-6EE52C477081}" presName="parentText" presStyleLbl="node1" presStyleIdx="0" presStyleCnt="4" custScaleX="115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09F74-A948-6F47-A266-7211E98CDFE1}" type="pres">
      <dgm:prSet presAssocID="{EB39CD07-DFDA-254C-90E7-6EE52C477081}" presName="negativeSpace" presStyleCnt="0"/>
      <dgm:spPr/>
    </dgm:pt>
    <dgm:pt modelId="{6D747E8B-8270-2A4D-82B8-DB66491136CA}" type="pres">
      <dgm:prSet presAssocID="{EB39CD07-DFDA-254C-90E7-6EE52C477081}" presName="childText" presStyleLbl="conFgAcc1" presStyleIdx="0" presStyleCnt="4">
        <dgm:presLayoutVars>
          <dgm:bulletEnabled val="1"/>
        </dgm:presLayoutVars>
      </dgm:prSet>
      <dgm:spPr/>
    </dgm:pt>
    <dgm:pt modelId="{53B5C945-F9C5-9040-BE94-57CBDE8EACC6}" type="pres">
      <dgm:prSet presAssocID="{02DBB1A1-6519-A041-AF62-CC9F5B382D20}" presName="spaceBetweenRectangles" presStyleCnt="0"/>
      <dgm:spPr/>
    </dgm:pt>
    <dgm:pt modelId="{C802447A-89A0-2F45-8157-3B736FFC01FA}" type="pres">
      <dgm:prSet presAssocID="{B872EC3B-FBFD-284C-BCF8-3944CFB06D6D}" presName="parentLin" presStyleCnt="0"/>
      <dgm:spPr/>
    </dgm:pt>
    <dgm:pt modelId="{AEC6032A-1A23-2A48-9161-5496A99009B5}" type="pres">
      <dgm:prSet presAssocID="{B872EC3B-FBFD-284C-BCF8-3944CFB06D6D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B4155828-E9EB-6248-9D46-C77BAB5A5847}" type="pres">
      <dgm:prSet presAssocID="{B872EC3B-FBFD-284C-BCF8-3944CFB06D6D}" presName="parentText" presStyleLbl="node1" presStyleIdx="1" presStyleCnt="4" custScaleX="115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D44BC-281A-B040-B9A0-A5F217021C31}" type="pres">
      <dgm:prSet presAssocID="{B872EC3B-FBFD-284C-BCF8-3944CFB06D6D}" presName="negativeSpace" presStyleCnt="0"/>
      <dgm:spPr/>
    </dgm:pt>
    <dgm:pt modelId="{41CB9C04-EBD8-BF44-9CB7-7A54F75C857B}" type="pres">
      <dgm:prSet presAssocID="{B872EC3B-FBFD-284C-BCF8-3944CFB06D6D}" presName="childText" presStyleLbl="conFgAcc1" presStyleIdx="1" presStyleCnt="4">
        <dgm:presLayoutVars>
          <dgm:bulletEnabled val="1"/>
        </dgm:presLayoutVars>
      </dgm:prSet>
      <dgm:spPr/>
    </dgm:pt>
    <dgm:pt modelId="{94C38533-C164-534D-BD21-04C280D7BA92}" type="pres">
      <dgm:prSet presAssocID="{3C19ACF6-D0AD-3D45-9654-FE5EDEA37619}" presName="spaceBetweenRectangles" presStyleCnt="0"/>
      <dgm:spPr/>
    </dgm:pt>
    <dgm:pt modelId="{5AF2F279-A3A6-6940-814B-9034FF818372}" type="pres">
      <dgm:prSet presAssocID="{C906FB42-5790-154E-B8AE-431D6FAD9B3D}" presName="parentLin" presStyleCnt="0"/>
      <dgm:spPr/>
    </dgm:pt>
    <dgm:pt modelId="{476AD49E-BB55-794A-90A0-AB7A01B23149}" type="pres">
      <dgm:prSet presAssocID="{C906FB42-5790-154E-B8AE-431D6FAD9B3D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7E7D4B3A-4B43-2E4D-A46E-7EE48AC8F0C9}" type="pres">
      <dgm:prSet presAssocID="{C906FB42-5790-154E-B8AE-431D6FAD9B3D}" presName="parentText" presStyleLbl="node1" presStyleIdx="2" presStyleCnt="4" custScaleX="115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5A0D5B-359E-0F47-8DD3-2023C6319121}" type="pres">
      <dgm:prSet presAssocID="{C906FB42-5790-154E-B8AE-431D6FAD9B3D}" presName="negativeSpace" presStyleCnt="0"/>
      <dgm:spPr/>
    </dgm:pt>
    <dgm:pt modelId="{DE121E15-06D2-0749-8B05-E09FFA145A15}" type="pres">
      <dgm:prSet presAssocID="{C906FB42-5790-154E-B8AE-431D6FAD9B3D}" presName="childText" presStyleLbl="conFgAcc1" presStyleIdx="2" presStyleCnt="4">
        <dgm:presLayoutVars>
          <dgm:bulletEnabled val="1"/>
        </dgm:presLayoutVars>
      </dgm:prSet>
      <dgm:spPr/>
    </dgm:pt>
    <dgm:pt modelId="{FC510F30-6004-484B-8368-66C0BBCB12E9}" type="pres">
      <dgm:prSet presAssocID="{FA79ABD9-E8EA-F147-8EA5-B649DBBB80CC}" presName="spaceBetweenRectangles" presStyleCnt="0"/>
      <dgm:spPr/>
    </dgm:pt>
    <dgm:pt modelId="{5A7E69EF-5DE4-0648-B55E-0D469E59F9EA}" type="pres">
      <dgm:prSet presAssocID="{2C664D4B-1220-1D45-A9BE-C141056CB711}" presName="parentLin" presStyleCnt="0"/>
      <dgm:spPr/>
    </dgm:pt>
    <dgm:pt modelId="{5EA11B40-83F9-394A-91EE-834C089053C4}" type="pres">
      <dgm:prSet presAssocID="{2C664D4B-1220-1D45-A9BE-C141056CB711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172197C9-518C-BB4F-84D3-CE687CFC1574}" type="pres">
      <dgm:prSet presAssocID="{2C664D4B-1220-1D45-A9BE-C141056CB711}" presName="parentText" presStyleLbl="node1" presStyleIdx="3" presStyleCnt="4" custScaleX="11557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D5101B-2737-EE48-ACB9-C362F146B8D8}" type="pres">
      <dgm:prSet presAssocID="{2C664D4B-1220-1D45-A9BE-C141056CB711}" presName="negativeSpace" presStyleCnt="0"/>
      <dgm:spPr/>
    </dgm:pt>
    <dgm:pt modelId="{314098D1-5DB4-D340-A317-1E5ACA9EFE6A}" type="pres">
      <dgm:prSet presAssocID="{2C664D4B-1220-1D45-A9BE-C141056CB71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6BDAD67-79F7-5440-A74C-0790F19A43F8}" type="presOf" srcId="{EB39CD07-DFDA-254C-90E7-6EE52C477081}" destId="{86CCA864-3672-4847-A789-A077E0F15B86}" srcOrd="0" destOrd="0" presId="urn:microsoft.com/office/officeart/2005/8/layout/list1"/>
    <dgm:cxn modelId="{12792329-FE0A-4F4B-A608-5065681FF3D9}" type="presOf" srcId="{81EC6F6F-69D0-214C-ABB9-8045D44BDF5E}" destId="{53F3AD58-EFF3-D843-8400-FA84D0F353D2}" srcOrd="0" destOrd="0" presId="urn:microsoft.com/office/officeart/2005/8/layout/list1"/>
    <dgm:cxn modelId="{819E08FE-1329-9E45-93F1-59D4DC2BECAD}" srcId="{81EC6F6F-69D0-214C-ABB9-8045D44BDF5E}" destId="{2C664D4B-1220-1D45-A9BE-C141056CB711}" srcOrd="3" destOrd="0" parTransId="{FB9093A3-D346-6B49-AB4B-7B2BBA8CD146}" sibTransId="{46FC3DF0-73AC-E046-AD98-E295AE87908A}"/>
    <dgm:cxn modelId="{66CBF7A4-98C0-1443-AF27-2F4FC94C850D}" type="presOf" srcId="{B872EC3B-FBFD-284C-BCF8-3944CFB06D6D}" destId="{AEC6032A-1A23-2A48-9161-5496A99009B5}" srcOrd="0" destOrd="0" presId="urn:microsoft.com/office/officeart/2005/8/layout/list1"/>
    <dgm:cxn modelId="{AA7C2F42-4CCC-A64A-AB04-67BD2BF9CA3D}" type="presOf" srcId="{B872EC3B-FBFD-284C-BCF8-3944CFB06D6D}" destId="{B4155828-E9EB-6248-9D46-C77BAB5A5847}" srcOrd="1" destOrd="0" presId="urn:microsoft.com/office/officeart/2005/8/layout/list1"/>
    <dgm:cxn modelId="{2A0C4DC3-7BBA-874B-A90F-024579AC5B94}" type="presOf" srcId="{2C664D4B-1220-1D45-A9BE-C141056CB711}" destId="{5EA11B40-83F9-394A-91EE-834C089053C4}" srcOrd="0" destOrd="0" presId="urn:microsoft.com/office/officeart/2005/8/layout/list1"/>
    <dgm:cxn modelId="{DDFB50D8-E9A1-BF4F-AB1C-DE7D4AAAB260}" srcId="{81EC6F6F-69D0-214C-ABB9-8045D44BDF5E}" destId="{B872EC3B-FBFD-284C-BCF8-3944CFB06D6D}" srcOrd="1" destOrd="0" parTransId="{B64B1DC9-F57C-6C4A-8959-4D7794718FC6}" sibTransId="{3C19ACF6-D0AD-3D45-9654-FE5EDEA37619}"/>
    <dgm:cxn modelId="{DEE8DA13-FE3F-8C4A-BD62-BF5A9B6661A8}" type="presOf" srcId="{2C664D4B-1220-1D45-A9BE-C141056CB711}" destId="{172197C9-518C-BB4F-84D3-CE687CFC1574}" srcOrd="1" destOrd="0" presId="urn:microsoft.com/office/officeart/2005/8/layout/list1"/>
    <dgm:cxn modelId="{A4C79D7D-B392-DD4B-A268-7E44981944BC}" srcId="{81EC6F6F-69D0-214C-ABB9-8045D44BDF5E}" destId="{EB39CD07-DFDA-254C-90E7-6EE52C477081}" srcOrd="0" destOrd="0" parTransId="{CCE091F7-BCE9-9C43-8EED-0CBCFFC81A71}" sibTransId="{02DBB1A1-6519-A041-AF62-CC9F5B382D20}"/>
    <dgm:cxn modelId="{9BA36A34-967A-794F-B81A-F4F9E00C36D0}" type="presOf" srcId="{C906FB42-5790-154E-B8AE-431D6FAD9B3D}" destId="{476AD49E-BB55-794A-90A0-AB7A01B23149}" srcOrd="0" destOrd="0" presId="urn:microsoft.com/office/officeart/2005/8/layout/list1"/>
    <dgm:cxn modelId="{DB739BAD-5882-8B4A-8C39-93757C6E2B49}" type="presOf" srcId="{EB39CD07-DFDA-254C-90E7-6EE52C477081}" destId="{773D3077-61F6-DF4A-BC93-E1F45FFCDACC}" srcOrd="1" destOrd="0" presId="urn:microsoft.com/office/officeart/2005/8/layout/list1"/>
    <dgm:cxn modelId="{B87B46FA-DE15-3D42-9A37-479FE0A33233}" type="presOf" srcId="{C906FB42-5790-154E-B8AE-431D6FAD9B3D}" destId="{7E7D4B3A-4B43-2E4D-A46E-7EE48AC8F0C9}" srcOrd="1" destOrd="0" presId="urn:microsoft.com/office/officeart/2005/8/layout/list1"/>
    <dgm:cxn modelId="{C79114E8-53E6-4640-92FB-BABE42785A1C}" srcId="{81EC6F6F-69D0-214C-ABB9-8045D44BDF5E}" destId="{C906FB42-5790-154E-B8AE-431D6FAD9B3D}" srcOrd="2" destOrd="0" parTransId="{C09D5DD1-F024-8B4A-913B-F11493EEE217}" sibTransId="{FA79ABD9-E8EA-F147-8EA5-B649DBBB80CC}"/>
    <dgm:cxn modelId="{6629C424-2213-544E-9CB7-31614AAD95BB}" type="presParOf" srcId="{53F3AD58-EFF3-D843-8400-FA84D0F353D2}" destId="{D0B81A49-226A-4147-BFE2-98F0BE12E049}" srcOrd="0" destOrd="0" presId="urn:microsoft.com/office/officeart/2005/8/layout/list1"/>
    <dgm:cxn modelId="{16E9F683-F2EF-AF41-9DE0-C478D0E8A7F9}" type="presParOf" srcId="{D0B81A49-226A-4147-BFE2-98F0BE12E049}" destId="{86CCA864-3672-4847-A789-A077E0F15B86}" srcOrd="0" destOrd="0" presId="urn:microsoft.com/office/officeart/2005/8/layout/list1"/>
    <dgm:cxn modelId="{BBDF849E-50F7-414C-A829-137FFE660BAA}" type="presParOf" srcId="{D0B81A49-226A-4147-BFE2-98F0BE12E049}" destId="{773D3077-61F6-DF4A-BC93-E1F45FFCDACC}" srcOrd="1" destOrd="0" presId="urn:microsoft.com/office/officeart/2005/8/layout/list1"/>
    <dgm:cxn modelId="{9C4DA857-D522-AD45-9A90-E9D69C1BF623}" type="presParOf" srcId="{53F3AD58-EFF3-D843-8400-FA84D0F353D2}" destId="{D1B09F74-A948-6F47-A266-7211E98CDFE1}" srcOrd="1" destOrd="0" presId="urn:microsoft.com/office/officeart/2005/8/layout/list1"/>
    <dgm:cxn modelId="{6B252AB0-6360-3143-AB80-8B896442506C}" type="presParOf" srcId="{53F3AD58-EFF3-D843-8400-FA84D0F353D2}" destId="{6D747E8B-8270-2A4D-82B8-DB66491136CA}" srcOrd="2" destOrd="0" presId="urn:microsoft.com/office/officeart/2005/8/layout/list1"/>
    <dgm:cxn modelId="{8B6FEA8A-F568-8948-8717-9F7631382D08}" type="presParOf" srcId="{53F3AD58-EFF3-D843-8400-FA84D0F353D2}" destId="{53B5C945-F9C5-9040-BE94-57CBDE8EACC6}" srcOrd="3" destOrd="0" presId="urn:microsoft.com/office/officeart/2005/8/layout/list1"/>
    <dgm:cxn modelId="{908839B0-E2F2-4346-AF60-EB774CA6844C}" type="presParOf" srcId="{53F3AD58-EFF3-D843-8400-FA84D0F353D2}" destId="{C802447A-89A0-2F45-8157-3B736FFC01FA}" srcOrd="4" destOrd="0" presId="urn:microsoft.com/office/officeart/2005/8/layout/list1"/>
    <dgm:cxn modelId="{59B0C231-4062-444A-8B67-4FFB44C71745}" type="presParOf" srcId="{C802447A-89A0-2F45-8157-3B736FFC01FA}" destId="{AEC6032A-1A23-2A48-9161-5496A99009B5}" srcOrd="0" destOrd="0" presId="urn:microsoft.com/office/officeart/2005/8/layout/list1"/>
    <dgm:cxn modelId="{E2EB626F-0410-2E41-8BAD-BA7EB1E16B42}" type="presParOf" srcId="{C802447A-89A0-2F45-8157-3B736FFC01FA}" destId="{B4155828-E9EB-6248-9D46-C77BAB5A5847}" srcOrd="1" destOrd="0" presId="urn:microsoft.com/office/officeart/2005/8/layout/list1"/>
    <dgm:cxn modelId="{3D4CB820-132C-2C4B-99F8-0ECC2C6C7234}" type="presParOf" srcId="{53F3AD58-EFF3-D843-8400-FA84D0F353D2}" destId="{020D44BC-281A-B040-B9A0-A5F217021C31}" srcOrd="5" destOrd="0" presId="urn:microsoft.com/office/officeart/2005/8/layout/list1"/>
    <dgm:cxn modelId="{069668A1-DFE4-1640-A517-C46F0D78E848}" type="presParOf" srcId="{53F3AD58-EFF3-D843-8400-FA84D0F353D2}" destId="{41CB9C04-EBD8-BF44-9CB7-7A54F75C857B}" srcOrd="6" destOrd="0" presId="urn:microsoft.com/office/officeart/2005/8/layout/list1"/>
    <dgm:cxn modelId="{292102BC-D872-E549-B89B-C7D20512278B}" type="presParOf" srcId="{53F3AD58-EFF3-D843-8400-FA84D0F353D2}" destId="{94C38533-C164-534D-BD21-04C280D7BA92}" srcOrd="7" destOrd="0" presId="urn:microsoft.com/office/officeart/2005/8/layout/list1"/>
    <dgm:cxn modelId="{AFDB2C42-58FE-5549-8078-0192F5939F82}" type="presParOf" srcId="{53F3AD58-EFF3-D843-8400-FA84D0F353D2}" destId="{5AF2F279-A3A6-6940-814B-9034FF818372}" srcOrd="8" destOrd="0" presId="urn:microsoft.com/office/officeart/2005/8/layout/list1"/>
    <dgm:cxn modelId="{61ED111F-E4E3-5E44-8EA3-CE88BC865EA1}" type="presParOf" srcId="{5AF2F279-A3A6-6940-814B-9034FF818372}" destId="{476AD49E-BB55-794A-90A0-AB7A01B23149}" srcOrd="0" destOrd="0" presId="urn:microsoft.com/office/officeart/2005/8/layout/list1"/>
    <dgm:cxn modelId="{7F0BF3CF-3608-8943-B1AD-AEC64207BE6B}" type="presParOf" srcId="{5AF2F279-A3A6-6940-814B-9034FF818372}" destId="{7E7D4B3A-4B43-2E4D-A46E-7EE48AC8F0C9}" srcOrd="1" destOrd="0" presId="urn:microsoft.com/office/officeart/2005/8/layout/list1"/>
    <dgm:cxn modelId="{0BB54681-7B63-714C-8D40-363C905AD93B}" type="presParOf" srcId="{53F3AD58-EFF3-D843-8400-FA84D0F353D2}" destId="{AC5A0D5B-359E-0F47-8DD3-2023C6319121}" srcOrd="9" destOrd="0" presId="urn:microsoft.com/office/officeart/2005/8/layout/list1"/>
    <dgm:cxn modelId="{72EDCD6D-A49E-3D4D-A9B3-FBD2CA9FCA5A}" type="presParOf" srcId="{53F3AD58-EFF3-D843-8400-FA84D0F353D2}" destId="{DE121E15-06D2-0749-8B05-E09FFA145A15}" srcOrd="10" destOrd="0" presId="urn:microsoft.com/office/officeart/2005/8/layout/list1"/>
    <dgm:cxn modelId="{831BE028-6CDB-0345-9075-361F5F52235D}" type="presParOf" srcId="{53F3AD58-EFF3-D843-8400-FA84D0F353D2}" destId="{FC510F30-6004-484B-8368-66C0BBCB12E9}" srcOrd="11" destOrd="0" presId="urn:microsoft.com/office/officeart/2005/8/layout/list1"/>
    <dgm:cxn modelId="{BDC8CAEF-7623-6A48-8E7F-0F726547AFAD}" type="presParOf" srcId="{53F3AD58-EFF3-D843-8400-FA84D0F353D2}" destId="{5A7E69EF-5DE4-0648-B55E-0D469E59F9EA}" srcOrd="12" destOrd="0" presId="urn:microsoft.com/office/officeart/2005/8/layout/list1"/>
    <dgm:cxn modelId="{21269E74-E4B4-5146-9B02-B3DDC912FAE6}" type="presParOf" srcId="{5A7E69EF-5DE4-0648-B55E-0D469E59F9EA}" destId="{5EA11B40-83F9-394A-91EE-834C089053C4}" srcOrd="0" destOrd="0" presId="urn:microsoft.com/office/officeart/2005/8/layout/list1"/>
    <dgm:cxn modelId="{F419265E-25A0-BE4E-A5C8-FEEDCA3A4DD4}" type="presParOf" srcId="{5A7E69EF-5DE4-0648-B55E-0D469E59F9EA}" destId="{172197C9-518C-BB4F-84D3-CE687CFC1574}" srcOrd="1" destOrd="0" presId="urn:microsoft.com/office/officeart/2005/8/layout/list1"/>
    <dgm:cxn modelId="{83C9E2F5-8B26-0B4B-A4E7-BD033C25799C}" type="presParOf" srcId="{53F3AD58-EFF3-D843-8400-FA84D0F353D2}" destId="{F0D5101B-2737-EE48-ACB9-C362F146B8D8}" srcOrd="13" destOrd="0" presId="urn:microsoft.com/office/officeart/2005/8/layout/list1"/>
    <dgm:cxn modelId="{609B1054-1020-DC44-A487-BD4CF78C339F}" type="presParOf" srcId="{53F3AD58-EFF3-D843-8400-FA84D0F353D2}" destId="{314098D1-5DB4-D340-A317-1E5ACA9EFE6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93E675EA-C931-A342-81E1-D0023D055734}" type="presOf" srcId="{E789736F-2A9D-4E48-B347-B4103FD7AD9D}" destId="{50C7B03D-8048-4BB3-A14B-22B5DB9B018E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41F6C2C1-A337-AB4C-BC56-2E18B64EE12E}" type="presOf" srcId="{CB814AA3-6B2E-4693-8D03-32500B29F390}" destId="{F0CBAF2C-6C0A-4E37-AEFE-41C476FB6898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57230541-C4A7-B64C-AA20-BF4AD03813B3}" type="presOf" srcId="{8381C2F0-C659-468E-9D2B-B2E10DA2FDF0}" destId="{B73997F0-4254-496E-A323-2F1F49475ADB}" srcOrd="0" destOrd="0" presId="urn:microsoft.com/office/officeart/2005/8/layout/chevron1"/>
    <dgm:cxn modelId="{08F51BBF-CED9-884A-8129-2EF0E837EB2C}" type="presOf" srcId="{64960439-EEBF-4DD9-99A7-A85360321D78}" destId="{EA23C7A3-DC55-429F-AC9D-C568395F07E1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F66BAD66-A710-1647-BF1F-891FCABBA248}" type="presOf" srcId="{CB08255B-CB8A-4374-9D70-5B621A23F3DB}" destId="{37509F63-FA67-4418-8A8F-F1A89ACF304F}" srcOrd="0" destOrd="0" presId="urn:microsoft.com/office/officeart/2005/8/layout/chevron1"/>
    <dgm:cxn modelId="{5706B294-E74D-BB4B-83E9-88E45D7348C8}" type="presOf" srcId="{2A103760-A033-4863-9166-1D3FE743C7B1}" destId="{FB87D4B6-CDAC-44E9-A7FC-36A4F05FF464}" srcOrd="0" destOrd="0" presId="urn:microsoft.com/office/officeart/2005/8/layout/chevron1"/>
    <dgm:cxn modelId="{A5D74BA8-B279-8B43-9B04-6427F15227A2}" type="presOf" srcId="{90F58A52-053A-4879-825D-43B5BAC11CE0}" destId="{FA0BD508-6F09-44F8-8CEA-EDA15336B69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3F40DD99-C2DC-224C-BD44-73F08023FD25}" type="presParOf" srcId="{FA0BD508-6F09-44F8-8CEA-EDA15336B69F}" destId="{B73997F0-4254-496E-A323-2F1F49475ADB}" srcOrd="0" destOrd="0" presId="urn:microsoft.com/office/officeart/2005/8/layout/chevron1"/>
    <dgm:cxn modelId="{1AEA923A-5205-9E4E-8DFB-E35C9B770256}" type="presParOf" srcId="{FA0BD508-6F09-44F8-8CEA-EDA15336B69F}" destId="{3C6ACCFF-2966-48E4-B021-A81B2DAE8350}" srcOrd="1" destOrd="0" presId="urn:microsoft.com/office/officeart/2005/8/layout/chevron1"/>
    <dgm:cxn modelId="{993EA96F-F0DA-2F4A-BEB8-A81022EB4870}" type="presParOf" srcId="{FA0BD508-6F09-44F8-8CEA-EDA15336B69F}" destId="{37509F63-FA67-4418-8A8F-F1A89ACF304F}" srcOrd="2" destOrd="0" presId="urn:microsoft.com/office/officeart/2005/8/layout/chevron1"/>
    <dgm:cxn modelId="{CF3DDBA0-200E-054A-9D8B-FCC01BFE32B3}" type="presParOf" srcId="{FA0BD508-6F09-44F8-8CEA-EDA15336B69F}" destId="{8EBFA2F3-77D7-4960-9919-791A13D472A2}" srcOrd="3" destOrd="0" presId="urn:microsoft.com/office/officeart/2005/8/layout/chevron1"/>
    <dgm:cxn modelId="{2C7E4279-0BEC-7744-89F4-B6320F260FFA}" type="presParOf" srcId="{FA0BD508-6F09-44F8-8CEA-EDA15336B69F}" destId="{50C7B03D-8048-4BB3-A14B-22B5DB9B018E}" srcOrd="4" destOrd="0" presId="urn:microsoft.com/office/officeart/2005/8/layout/chevron1"/>
    <dgm:cxn modelId="{D195160D-57B7-EE4B-86AC-E47FCC4D900A}" type="presParOf" srcId="{FA0BD508-6F09-44F8-8CEA-EDA15336B69F}" destId="{6991274C-EA22-43B3-8CA2-95877D007EB8}" srcOrd="5" destOrd="0" presId="urn:microsoft.com/office/officeart/2005/8/layout/chevron1"/>
    <dgm:cxn modelId="{F0A7AA5B-1EE8-AA41-82A9-7A9EE3A7FE30}" type="presParOf" srcId="{FA0BD508-6F09-44F8-8CEA-EDA15336B69F}" destId="{EA23C7A3-DC55-429F-AC9D-C568395F07E1}" srcOrd="6" destOrd="0" presId="urn:microsoft.com/office/officeart/2005/8/layout/chevron1"/>
    <dgm:cxn modelId="{0C50FBB4-29EA-3C48-B54E-82981D91A6EA}" type="presParOf" srcId="{FA0BD508-6F09-44F8-8CEA-EDA15336B69F}" destId="{06C26AB3-43B4-4E12-A035-5412AE436071}" srcOrd="7" destOrd="0" presId="urn:microsoft.com/office/officeart/2005/8/layout/chevron1"/>
    <dgm:cxn modelId="{9E489FD7-AE80-3649-964C-4836E84AA8A2}" type="presParOf" srcId="{FA0BD508-6F09-44F8-8CEA-EDA15336B69F}" destId="{FB87D4B6-CDAC-44E9-A7FC-36A4F05FF464}" srcOrd="8" destOrd="0" presId="urn:microsoft.com/office/officeart/2005/8/layout/chevron1"/>
    <dgm:cxn modelId="{A8AF5636-1BB6-604C-99E4-E2EE10E75C82}" type="presParOf" srcId="{FA0BD508-6F09-44F8-8CEA-EDA15336B69F}" destId="{83DEA2B9-79E3-4C0D-AD64-C3F4D75B1EC2}" srcOrd="9" destOrd="0" presId="urn:microsoft.com/office/officeart/2005/8/layout/chevron1"/>
    <dgm:cxn modelId="{CABDA2A1-D6E6-624B-A3F6-2AF56F9EA9BA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4CAE96AD-4A70-BC4A-90D2-CC064477203C}" type="presOf" srcId="{E789736F-2A9D-4E48-B347-B4103FD7AD9D}" destId="{50C7B03D-8048-4BB3-A14B-22B5DB9B018E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D4F92691-8F44-A544-A2A7-D177B1BCE945}" type="presOf" srcId="{90F58A52-053A-4879-825D-43B5BAC11CE0}" destId="{FA0BD508-6F09-44F8-8CEA-EDA15336B69F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4A7CC042-5B24-0642-940F-8BBCD578305F}" type="presOf" srcId="{CB08255B-CB8A-4374-9D70-5B621A23F3DB}" destId="{37509F63-FA67-4418-8A8F-F1A89ACF304F}" srcOrd="0" destOrd="0" presId="urn:microsoft.com/office/officeart/2005/8/layout/chevron1"/>
    <dgm:cxn modelId="{8FF72EDD-4445-C44C-8F5A-0106658BD645}" type="presOf" srcId="{64960439-EEBF-4DD9-99A7-A85360321D78}" destId="{EA23C7A3-DC55-429F-AC9D-C568395F07E1}" srcOrd="0" destOrd="0" presId="urn:microsoft.com/office/officeart/2005/8/layout/chevron1"/>
    <dgm:cxn modelId="{FDC7297A-7FB2-D84D-BB01-111A3BB796F9}" type="presOf" srcId="{CB814AA3-6B2E-4693-8D03-32500B29F390}" destId="{F0CBAF2C-6C0A-4E37-AEFE-41C476FB6898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B6C5A06C-9F02-1A4E-A238-8498CAACDFC5}" type="presOf" srcId="{2A103760-A033-4863-9166-1D3FE743C7B1}" destId="{FB87D4B6-CDAC-44E9-A7FC-36A4F05FF464}" srcOrd="0" destOrd="0" presId="urn:microsoft.com/office/officeart/2005/8/layout/chevron1"/>
    <dgm:cxn modelId="{A12C6F1B-9242-C046-9A70-D6D4D69BAB6C}" type="presOf" srcId="{8381C2F0-C659-468E-9D2B-B2E10DA2FDF0}" destId="{B73997F0-4254-496E-A323-2F1F49475ADB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C318AFEE-5978-2740-9256-67660F2B6AC3}" type="presParOf" srcId="{FA0BD508-6F09-44F8-8CEA-EDA15336B69F}" destId="{B73997F0-4254-496E-A323-2F1F49475ADB}" srcOrd="0" destOrd="0" presId="urn:microsoft.com/office/officeart/2005/8/layout/chevron1"/>
    <dgm:cxn modelId="{0056CB2F-C755-AD46-A76F-198E1A083130}" type="presParOf" srcId="{FA0BD508-6F09-44F8-8CEA-EDA15336B69F}" destId="{3C6ACCFF-2966-48E4-B021-A81B2DAE8350}" srcOrd="1" destOrd="0" presId="urn:microsoft.com/office/officeart/2005/8/layout/chevron1"/>
    <dgm:cxn modelId="{58F91EFA-7338-2E4E-88D7-2BBB7DB4310C}" type="presParOf" srcId="{FA0BD508-6F09-44F8-8CEA-EDA15336B69F}" destId="{37509F63-FA67-4418-8A8F-F1A89ACF304F}" srcOrd="2" destOrd="0" presId="urn:microsoft.com/office/officeart/2005/8/layout/chevron1"/>
    <dgm:cxn modelId="{91A5E7B7-D73D-D541-89D1-E9122D56C676}" type="presParOf" srcId="{FA0BD508-6F09-44F8-8CEA-EDA15336B69F}" destId="{8EBFA2F3-77D7-4960-9919-791A13D472A2}" srcOrd="3" destOrd="0" presId="urn:microsoft.com/office/officeart/2005/8/layout/chevron1"/>
    <dgm:cxn modelId="{98F854F6-BEE5-1741-90A5-447387A37E76}" type="presParOf" srcId="{FA0BD508-6F09-44F8-8CEA-EDA15336B69F}" destId="{50C7B03D-8048-4BB3-A14B-22B5DB9B018E}" srcOrd="4" destOrd="0" presId="urn:microsoft.com/office/officeart/2005/8/layout/chevron1"/>
    <dgm:cxn modelId="{3BC765AB-4979-1848-AE7D-A715323D2A9E}" type="presParOf" srcId="{FA0BD508-6F09-44F8-8CEA-EDA15336B69F}" destId="{6991274C-EA22-43B3-8CA2-95877D007EB8}" srcOrd="5" destOrd="0" presId="urn:microsoft.com/office/officeart/2005/8/layout/chevron1"/>
    <dgm:cxn modelId="{7ADE4B26-8B99-F649-A637-081AC37AE8A8}" type="presParOf" srcId="{FA0BD508-6F09-44F8-8CEA-EDA15336B69F}" destId="{EA23C7A3-DC55-429F-AC9D-C568395F07E1}" srcOrd="6" destOrd="0" presId="urn:microsoft.com/office/officeart/2005/8/layout/chevron1"/>
    <dgm:cxn modelId="{6F4CA40D-DB38-3B4A-B171-B048AF6CA157}" type="presParOf" srcId="{FA0BD508-6F09-44F8-8CEA-EDA15336B69F}" destId="{06C26AB3-43B4-4E12-A035-5412AE436071}" srcOrd="7" destOrd="0" presId="urn:microsoft.com/office/officeart/2005/8/layout/chevron1"/>
    <dgm:cxn modelId="{EA175985-4242-2D41-9856-88D84E35DBF6}" type="presParOf" srcId="{FA0BD508-6F09-44F8-8CEA-EDA15336B69F}" destId="{FB87D4B6-CDAC-44E9-A7FC-36A4F05FF464}" srcOrd="8" destOrd="0" presId="urn:microsoft.com/office/officeart/2005/8/layout/chevron1"/>
    <dgm:cxn modelId="{A1A303D5-BBB9-D140-B85B-5F3F77407280}" type="presParOf" srcId="{FA0BD508-6F09-44F8-8CEA-EDA15336B69F}" destId="{83DEA2B9-79E3-4C0D-AD64-C3F4D75B1EC2}" srcOrd="9" destOrd="0" presId="urn:microsoft.com/office/officeart/2005/8/layout/chevron1"/>
    <dgm:cxn modelId="{517CFFFC-A32A-EA44-A4A3-0A350499E4CA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5DFF22B6-968A-8F4D-BCBC-E3A2AAF8220F}" type="presOf" srcId="{64960439-EEBF-4DD9-99A7-A85360321D78}" destId="{EA23C7A3-DC55-429F-AC9D-C568395F07E1}" srcOrd="0" destOrd="0" presId="urn:microsoft.com/office/officeart/2005/8/layout/chevron1"/>
    <dgm:cxn modelId="{247063AD-72A9-4949-B0B3-608790D05217}" type="presOf" srcId="{90F58A52-053A-4879-825D-43B5BAC11CE0}" destId="{FA0BD508-6F09-44F8-8CEA-EDA15336B69F}" srcOrd="0" destOrd="0" presId="urn:microsoft.com/office/officeart/2005/8/layout/chevron1"/>
    <dgm:cxn modelId="{0C7AC892-7568-7A4A-A3D7-C83BCADBF826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A1DBC17A-3BC0-A743-8FA6-3E8D9AC04AA7}" type="presOf" srcId="{8381C2F0-C659-468E-9D2B-B2E10DA2FDF0}" destId="{B73997F0-4254-496E-A323-2F1F49475ADB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161C9C0B-F990-AB4F-A002-E0173501269F}" type="presOf" srcId="{E789736F-2A9D-4E48-B347-B4103FD7AD9D}" destId="{50C7B03D-8048-4BB3-A14B-22B5DB9B018E}" srcOrd="0" destOrd="0" presId="urn:microsoft.com/office/officeart/2005/8/layout/chevron1"/>
    <dgm:cxn modelId="{0203C428-1AC2-9640-873F-60794771A868}" type="presOf" srcId="{2A103760-A033-4863-9166-1D3FE743C7B1}" destId="{FB87D4B6-CDAC-44E9-A7FC-36A4F05FF464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9A4B37B3-A34D-FF45-A5B8-CBEB6A05B65A}" type="presOf" srcId="{CB814AA3-6B2E-4693-8D03-32500B29F390}" destId="{F0CBAF2C-6C0A-4E37-AEFE-41C476FB6898}" srcOrd="0" destOrd="0" presId="urn:microsoft.com/office/officeart/2005/8/layout/chevron1"/>
    <dgm:cxn modelId="{BDF90A38-2EBE-0B4A-84D1-E9C23D815CCD}" type="presParOf" srcId="{FA0BD508-6F09-44F8-8CEA-EDA15336B69F}" destId="{B73997F0-4254-496E-A323-2F1F49475ADB}" srcOrd="0" destOrd="0" presId="urn:microsoft.com/office/officeart/2005/8/layout/chevron1"/>
    <dgm:cxn modelId="{CDF80311-B3D7-4943-A2BD-1EC7DCD5EDD0}" type="presParOf" srcId="{FA0BD508-6F09-44F8-8CEA-EDA15336B69F}" destId="{3C6ACCFF-2966-48E4-B021-A81B2DAE8350}" srcOrd="1" destOrd="0" presId="urn:microsoft.com/office/officeart/2005/8/layout/chevron1"/>
    <dgm:cxn modelId="{CB66D541-5ABD-C64E-B466-5AAB1610CE5E}" type="presParOf" srcId="{FA0BD508-6F09-44F8-8CEA-EDA15336B69F}" destId="{37509F63-FA67-4418-8A8F-F1A89ACF304F}" srcOrd="2" destOrd="0" presId="urn:microsoft.com/office/officeart/2005/8/layout/chevron1"/>
    <dgm:cxn modelId="{2028461D-58BC-5B46-846A-5B560A2888C7}" type="presParOf" srcId="{FA0BD508-6F09-44F8-8CEA-EDA15336B69F}" destId="{8EBFA2F3-77D7-4960-9919-791A13D472A2}" srcOrd="3" destOrd="0" presId="urn:microsoft.com/office/officeart/2005/8/layout/chevron1"/>
    <dgm:cxn modelId="{89DE3749-B941-6C46-AF3D-D27805FCDA61}" type="presParOf" srcId="{FA0BD508-6F09-44F8-8CEA-EDA15336B69F}" destId="{50C7B03D-8048-4BB3-A14B-22B5DB9B018E}" srcOrd="4" destOrd="0" presId="urn:microsoft.com/office/officeart/2005/8/layout/chevron1"/>
    <dgm:cxn modelId="{06729A95-FD17-4842-96DF-9A92B1AF7EE4}" type="presParOf" srcId="{FA0BD508-6F09-44F8-8CEA-EDA15336B69F}" destId="{6991274C-EA22-43B3-8CA2-95877D007EB8}" srcOrd="5" destOrd="0" presId="urn:microsoft.com/office/officeart/2005/8/layout/chevron1"/>
    <dgm:cxn modelId="{6C8C795F-5B05-A141-9F29-D2CE94786524}" type="presParOf" srcId="{FA0BD508-6F09-44F8-8CEA-EDA15336B69F}" destId="{EA23C7A3-DC55-429F-AC9D-C568395F07E1}" srcOrd="6" destOrd="0" presId="urn:microsoft.com/office/officeart/2005/8/layout/chevron1"/>
    <dgm:cxn modelId="{0305B2EB-0FEF-9D40-9C51-7F83C2745F20}" type="presParOf" srcId="{FA0BD508-6F09-44F8-8CEA-EDA15336B69F}" destId="{06C26AB3-43B4-4E12-A035-5412AE436071}" srcOrd="7" destOrd="0" presId="urn:microsoft.com/office/officeart/2005/8/layout/chevron1"/>
    <dgm:cxn modelId="{5C6499FC-5E07-8642-A886-44DFBC8D27A1}" type="presParOf" srcId="{FA0BD508-6F09-44F8-8CEA-EDA15336B69F}" destId="{FB87D4B6-CDAC-44E9-A7FC-36A4F05FF464}" srcOrd="8" destOrd="0" presId="urn:microsoft.com/office/officeart/2005/8/layout/chevron1"/>
    <dgm:cxn modelId="{9F0F282A-1A42-174B-A856-14EE08258AC6}" type="presParOf" srcId="{FA0BD508-6F09-44F8-8CEA-EDA15336B69F}" destId="{83DEA2B9-79E3-4C0D-AD64-C3F4D75B1EC2}" srcOrd="9" destOrd="0" presId="urn:microsoft.com/office/officeart/2005/8/layout/chevron1"/>
    <dgm:cxn modelId="{52E70CB4-7953-A74F-967F-F2C119ED214E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6122F86A-FF36-8045-BEF0-FCC62B7A9D44}" type="presOf" srcId="{CB814AA3-6B2E-4693-8D03-32500B29F390}" destId="{F0CBAF2C-6C0A-4E37-AEFE-41C476FB6898}" srcOrd="0" destOrd="0" presId="urn:microsoft.com/office/officeart/2005/8/layout/chevron1"/>
    <dgm:cxn modelId="{A320C293-ED4C-D740-B5E2-C45842BF4BDC}" type="presOf" srcId="{E789736F-2A9D-4E48-B347-B4103FD7AD9D}" destId="{50C7B03D-8048-4BB3-A14B-22B5DB9B018E}" srcOrd="0" destOrd="0" presId="urn:microsoft.com/office/officeart/2005/8/layout/chevron1"/>
    <dgm:cxn modelId="{3DF1893E-9A2E-3A46-8919-8A4969DD239D}" type="presOf" srcId="{2A103760-A033-4863-9166-1D3FE743C7B1}" destId="{FB87D4B6-CDAC-44E9-A7FC-36A4F05FF464}" srcOrd="0" destOrd="0" presId="urn:microsoft.com/office/officeart/2005/8/layout/chevron1"/>
    <dgm:cxn modelId="{8119BB18-125E-424D-AF14-564DDA31F980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DF67AC0B-C390-A44E-88AE-DA2FE1C068F7}" type="presOf" srcId="{90F58A52-053A-4879-825D-43B5BAC11CE0}" destId="{FA0BD508-6F09-44F8-8CEA-EDA15336B69F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09D21AAA-B3E8-D64D-AA48-07F48CB15404}" type="presOf" srcId="{8381C2F0-C659-468E-9D2B-B2E10DA2FDF0}" destId="{B73997F0-4254-496E-A323-2F1F49475ADB}" srcOrd="0" destOrd="0" presId="urn:microsoft.com/office/officeart/2005/8/layout/chevron1"/>
    <dgm:cxn modelId="{61867015-C19B-3945-BB47-86B45EC84E26}" type="presOf" srcId="{64960439-EEBF-4DD9-99A7-A85360321D78}" destId="{EA23C7A3-DC55-429F-AC9D-C568395F07E1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2D1A78A5-61B6-9448-A3AC-9EEB73574BFA}" type="presParOf" srcId="{FA0BD508-6F09-44F8-8CEA-EDA15336B69F}" destId="{B73997F0-4254-496E-A323-2F1F49475ADB}" srcOrd="0" destOrd="0" presId="urn:microsoft.com/office/officeart/2005/8/layout/chevron1"/>
    <dgm:cxn modelId="{DBB84E3C-5018-964C-A560-FDB59BE3347A}" type="presParOf" srcId="{FA0BD508-6F09-44F8-8CEA-EDA15336B69F}" destId="{3C6ACCFF-2966-48E4-B021-A81B2DAE8350}" srcOrd="1" destOrd="0" presId="urn:microsoft.com/office/officeart/2005/8/layout/chevron1"/>
    <dgm:cxn modelId="{90F866A8-3A1C-464E-904D-356DFD635578}" type="presParOf" srcId="{FA0BD508-6F09-44F8-8CEA-EDA15336B69F}" destId="{37509F63-FA67-4418-8A8F-F1A89ACF304F}" srcOrd="2" destOrd="0" presId="urn:microsoft.com/office/officeart/2005/8/layout/chevron1"/>
    <dgm:cxn modelId="{F4934CF7-5C1C-E34E-BF14-1C25A8D0BA2C}" type="presParOf" srcId="{FA0BD508-6F09-44F8-8CEA-EDA15336B69F}" destId="{8EBFA2F3-77D7-4960-9919-791A13D472A2}" srcOrd="3" destOrd="0" presId="urn:microsoft.com/office/officeart/2005/8/layout/chevron1"/>
    <dgm:cxn modelId="{EB597FC7-A335-6D4A-B8D6-E49481AE0233}" type="presParOf" srcId="{FA0BD508-6F09-44F8-8CEA-EDA15336B69F}" destId="{50C7B03D-8048-4BB3-A14B-22B5DB9B018E}" srcOrd="4" destOrd="0" presId="urn:microsoft.com/office/officeart/2005/8/layout/chevron1"/>
    <dgm:cxn modelId="{51BC124F-30ED-2A45-A0AF-50F83DF43088}" type="presParOf" srcId="{FA0BD508-6F09-44F8-8CEA-EDA15336B69F}" destId="{6991274C-EA22-43B3-8CA2-95877D007EB8}" srcOrd="5" destOrd="0" presId="urn:microsoft.com/office/officeart/2005/8/layout/chevron1"/>
    <dgm:cxn modelId="{F8AEFA23-5B4D-E84F-AD0D-B3762BF9D80E}" type="presParOf" srcId="{FA0BD508-6F09-44F8-8CEA-EDA15336B69F}" destId="{EA23C7A3-DC55-429F-AC9D-C568395F07E1}" srcOrd="6" destOrd="0" presId="urn:microsoft.com/office/officeart/2005/8/layout/chevron1"/>
    <dgm:cxn modelId="{07DD54C5-EAE8-4349-A306-57F2D58375C2}" type="presParOf" srcId="{FA0BD508-6F09-44F8-8CEA-EDA15336B69F}" destId="{06C26AB3-43B4-4E12-A035-5412AE436071}" srcOrd="7" destOrd="0" presId="urn:microsoft.com/office/officeart/2005/8/layout/chevron1"/>
    <dgm:cxn modelId="{0EE3BBF5-C6A6-9C48-B8BA-7C8C6E688716}" type="presParOf" srcId="{FA0BD508-6F09-44F8-8CEA-EDA15336B69F}" destId="{FB87D4B6-CDAC-44E9-A7FC-36A4F05FF464}" srcOrd="8" destOrd="0" presId="urn:microsoft.com/office/officeart/2005/8/layout/chevron1"/>
    <dgm:cxn modelId="{A3D69AC7-0B2B-2A45-801B-DE93A1DA0B07}" type="presParOf" srcId="{FA0BD508-6F09-44F8-8CEA-EDA15336B69F}" destId="{83DEA2B9-79E3-4C0D-AD64-C3F4D75B1EC2}" srcOrd="9" destOrd="0" presId="urn:microsoft.com/office/officeart/2005/8/layout/chevron1"/>
    <dgm:cxn modelId="{F3797414-F85B-6F48-8827-E11AC533B8CF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AA53E8A4-EDA3-5240-A278-4828C1FB6507}" type="presOf" srcId="{90F58A52-053A-4879-825D-43B5BAC11CE0}" destId="{FA0BD508-6F09-44F8-8CEA-EDA15336B69F}" srcOrd="0" destOrd="0" presId="urn:microsoft.com/office/officeart/2005/8/layout/chevron1"/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F134A65E-AA45-9942-BD1D-9FC0827E1CA9}" type="presOf" srcId="{E789736F-2A9D-4E48-B347-B4103FD7AD9D}" destId="{50C7B03D-8048-4BB3-A14B-22B5DB9B018E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FBCF4F1A-5F9A-D949-858D-FF52C8203145}" type="presOf" srcId="{CB814AA3-6B2E-4693-8D03-32500B29F390}" destId="{F0CBAF2C-6C0A-4E37-AEFE-41C476FB6898}" srcOrd="0" destOrd="0" presId="urn:microsoft.com/office/officeart/2005/8/layout/chevron1"/>
    <dgm:cxn modelId="{00BB3DED-031E-964A-A1C4-4B21AEB8E101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85E21A8D-3396-1145-9554-613FB43559E6}" type="presOf" srcId="{8381C2F0-C659-468E-9D2B-B2E10DA2FDF0}" destId="{B73997F0-4254-496E-A323-2F1F49475ADB}" srcOrd="0" destOrd="0" presId="urn:microsoft.com/office/officeart/2005/8/layout/chevron1"/>
    <dgm:cxn modelId="{FB82AB7C-0263-D14B-96FF-8C0E57924299}" type="presOf" srcId="{64960439-EEBF-4DD9-99A7-A85360321D78}" destId="{EA23C7A3-DC55-429F-AC9D-C568395F07E1}" srcOrd="0" destOrd="0" presId="urn:microsoft.com/office/officeart/2005/8/layout/chevron1"/>
    <dgm:cxn modelId="{A0E59D5F-2FD3-9648-9C6D-B648B6FFA791}" type="presOf" srcId="{2A103760-A033-4863-9166-1D3FE743C7B1}" destId="{FB87D4B6-CDAC-44E9-A7FC-36A4F05FF464}" srcOrd="0" destOrd="0" presId="urn:microsoft.com/office/officeart/2005/8/layout/chevron1"/>
    <dgm:cxn modelId="{A5C7751A-8B1A-E946-9C4F-246D9943DDA9}" type="presParOf" srcId="{FA0BD508-6F09-44F8-8CEA-EDA15336B69F}" destId="{B73997F0-4254-496E-A323-2F1F49475ADB}" srcOrd="0" destOrd="0" presId="urn:microsoft.com/office/officeart/2005/8/layout/chevron1"/>
    <dgm:cxn modelId="{08B3A782-2732-B249-BB15-9D3CDD1AEFA3}" type="presParOf" srcId="{FA0BD508-6F09-44F8-8CEA-EDA15336B69F}" destId="{3C6ACCFF-2966-48E4-B021-A81B2DAE8350}" srcOrd="1" destOrd="0" presId="urn:microsoft.com/office/officeart/2005/8/layout/chevron1"/>
    <dgm:cxn modelId="{3F8AAB97-B7E2-3749-A46A-BF76F40DA469}" type="presParOf" srcId="{FA0BD508-6F09-44F8-8CEA-EDA15336B69F}" destId="{37509F63-FA67-4418-8A8F-F1A89ACF304F}" srcOrd="2" destOrd="0" presId="urn:microsoft.com/office/officeart/2005/8/layout/chevron1"/>
    <dgm:cxn modelId="{1E412A0F-1A50-E94E-B261-A5B1BF5DEF84}" type="presParOf" srcId="{FA0BD508-6F09-44F8-8CEA-EDA15336B69F}" destId="{8EBFA2F3-77D7-4960-9919-791A13D472A2}" srcOrd="3" destOrd="0" presId="urn:microsoft.com/office/officeart/2005/8/layout/chevron1"/>
    <dgm:cxn modelId="{37650DD1-95B0-DE4A-99A5-71E3CE783592}" type="presParOf" srcId="{FA0BD508-6F09-44F8-8CEA-EDA15336B69F}" destId="{50C7B03D-8048-4BB3-A14B-22B5DB9B018E}" srcOrd="4" destOrd="0" presId="urn:microsoft.com/office/officeart/2005/8/layout/chevron1"/>
    <dgm:cxn modelId="{B1E72EA3-07FE-604A-992F-41FF61BCFC55}" type="presParOf" srcId="{FA0BD508-6F09-44F8-8CEA-EDA15336B69F}" destId="{6991274C-EA22-43B3-8CA2-95877D007EB8}" srcOrd="5" destOrd="0" presId="urn:microsoft.com/office/officeart/2005/8/layout/chevron1"/>
    <dgm:cxn modelId="{C5965E93-74B0-6B47-9C87-7BECBB1EAA7A}" type="presParOf" srcId="{FA0BD508-6F09-44F8-8CEA-EDA15336B69F}" destId="{EA23C7A3-DC55-429F-AC9D-C568395F07E1}" srcOrd="6" destOrd="0" presId="urn:microsoft.com/office/officeart/2005/8/layout/chevron1"/>
    <dgm:cxn modelId="{CDB46A50-6239-AF4A-A826-BEC35BED32E7}" type="presParOf" srcId="{FA0BD508-6F09-44F8-8CEA-EDA15336B69F}" destId="{06C26AB3-43B4-4E12-A035-5412AE436071}" srcOrd="7" destOrd="0" presId="urn:microsoft.com/office/officeart/2005/8/layout/chevron1"/>
    <dgm:cxn modelId="{5F3C561E-BDDD-4347-95A5-FC13B373298B}" type="presParOf" srcId="{FA0BD508-6F09-44F8-8CEA-EDA15336B69F}" destId="{FB87D4B6-CDAC-44E9-A7FC-36A4F05FF464}" srcOrd="8" destOrd="0" presId="urn:microsoft.com/office/officeart/2005/8/layout/chevron1"/>
    <dgm:cxn modelId="{F9CD440D-AB72-9340-A869-6ED8FFCCE1F5}" type="presParOf" srcId="{FA0BD508-6F09-44F8-8CEA-EDA15336B69F}" destId="{83DEA2B9-79E3-4C0D-AD64-C3F4D75B1EC2}" srcOrd="9" destOrd="0" presId="urn:microsoft.com/office/officeart/2005/8/layout/chevron1"/>
    <dgm:cxn modelId="{342D6A7B-3D34-ED45-A2F1-7C33C47ABBE7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B869D21C-1865-5549-94F6-95635CA096AC}" type="presOf" srcId="{90F58A52-053A-4879-825D-43B5BAC11CE0}" destId="{FA0BD508-6F09-44F8-8CEA-EDA15336B69F}" srcOrd="0" destOrd="0" presId="urn:microsoft.com/office/officeart/2005/8/layout/chevron1"/>
    <dgm:cxn modelId="{3B3586A1-C8F5-C742-B36D-7644CED9D5CB}" type="presOf" srcId="{CB814AA3-6B2E-4693-8D03-32500B29F390}" destId="{F0CBAF2C-6C0A-4E37-AEFE-41C476FB6898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11BF4B19-48C7-954A-BCC7-907B74DC823C}" type="presOf" srcId="{8381C2F0-C659-468E-9D2B-B2E10DA2FDF0}" destId="{B73997F0-4254-496E-A323-2F1F49475ADB}" srcOrd="0" destOrd="0" presId="urn:microsoft.com/office/officeart/2005/8/layout/chevron1"/>
    <dgm:cxn modelId="{5F666169-FA38-D54D-A3B2-088363A5A663}" type="presOf" srcId="{E789736F-2A9D-4E48-B347-B4103FD7AD9D}" destId="{50C7B03D-8048-4BB3-A14B-22B5DB9B018E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3AA1F2FF-997A-FD48-922C-511A36F3860C}" type="presOf" srcId="{CB08255B-CB8A-4374-9D70-5B621A23F3DB}" destId="{37509F63-FA67-4418-8A8F-F1A89ACF304F}" srcOrd="0" destOrd="0" presId="urn:microsoft.com/office/officeart/2005/8/layout/chevron1"/>
    <dgm:cxn modelId="{452B208A-F760-0D44-B426-881FF61CC161}" type="presOf" srcId="{2A103760-A033-4863-9166-1D3FE743C7B1}" destId="{FB87D4B6-CDAC-44E9-A7FC-36A4F05FF464}" srcOrd="0" destOrd="0" presId="urn:microsoft.com/office/officeart/2005/8/layout/chevron1"/>
    <dgm:cxn modelId="{D05D4991-02B8-A64D-B886-682484829727}" type="presOf" srcId="{64960439-EEBF-4DD9-99A7-A85360321D78}" destId="{EA23C7A3-DC55-429F-AC9D-C568395F07E1}" srcOrd="0" destOrd="0" presId="urn:microsoft.com/office/officeart/2005/8/layout/chevron1"/>
    <dgm:cxn modelId="{B96C0B14-E1E0-8647-A639-CE7651058D58}" type="presParOf" srcId="{FA0BD508-6F09-44F8-8CEA-EDA15336B69F}" destId="{B73997F0-4254-496E-A323-2F1F49475ADB}" srcOrd="0" destOrd="0" presId="urn:microsoft.com/office/officeart/2005/8/layout/chevron1"/>
    <dgm:cxn modelId="{40EDA6B9-19CF-194D-996E-2B6D138D87C3}" type="presParOf" srcId="{FA0BD508-6F09-44F8-8CEA-EDA15336B69F}" destId="{3C6ACCFF-2966-48E4-B021-A81B2DAE8350}" srcOrd="1" destOrd="0" presId="urn:microsoft.com/office/officeart/2005/8/layout/chevron1"/>
    <dgm:cxn modelId="{31793F51-D963-C248-9A59-2DB96D77760B}" type="presParOf" srcId="{FA0BD508-6F09-44F8-8CEA-EDA15336B69F}" destId="{37509F63-FA67-4418-8A8F-F1A89ACF304F}" srcOrd="2" destOrd="0" presId="urn:microsoft.com/office/officeart/2005/8/layout/chevron1"/>
    <dgm:cxn modelId="{579E5A0D-2FCC-264F-9510-724846C48130}" type="presParOf" srcId="{FA0BD508-6F09-44F8-8CEA-EDA15336B69F}" destId="{8EBFA2F3-77D7-4960-9919-791A13D472A2}" srcOrd="3" destOrd="0" presId="urn:microsoft.com/office/officeart/2005/8/layout/chevron1"/>
    <dgm:cxn modelId="{20D4438D-1AFC-1247-8984-103CA870B518}" type="presParOf" srcId="{FA0BD508-6F09-44F8-8CEA-EDA15336B69F}" destId="{50C7B03D-8048-4BB3-A14B-22B5DB9B018E}" srcOrd="4" destOrd="0" presId="urn:microsoft.com/office/officeart/2005/8/layout/chevron1"/>
    <dgm:cxn modelId="{64386778-D391-F047-817B-A725F0C0BD1C}" type="presParOf" srcId="{FA0BD508-6F09-44F8-8CEA-EDA15336B69F}" destId="{6991274C-EA22-43B3-8CA2-95877D007EB8}" srcOrd="5" destOrd="0" presId="urn:microsoft.com/office/officeart/2005/8/layout/chevron1"/>
    <dgm:cxn modelId="{27641A2B-A510-414D-9B26-C0E681B3012C}" type="presParOf" srcId="{FA0BD508-6F09-44F8-8CEA-EDA15336B69F}" destId="{EA23C7A3-DC55-429F-AC9D-C568395F07E1}" srcOrd="6" destOrd="0" presId="urn:microsoft.com/office/officeart/2005/8/layout/chevron1"/>
    <dgm:cxn modelId="{2184BA20-0C11-014A-A363-144A06264129}" type="presParOf" srcId="{FA0BD508-6F09-44F8-8CEA-EDA15336B69F}" destId="{06C26AB3-43B4-4E12-A035-5412AE436071}" srcOrd="7" destOrd="0" presId="urn:microsoft.com/office/officeart/2005/8/layout/chevron1"/>
    <dgm:cxn modelId="{19E2F9A7-B902-BB4F-80EE-73A49FB0FCA7}" type="presParOf" srcId="{FA0BD508-6F09-44F8-8CEA-EDA15336B69F}" destId="{FB87D4B6-CDAC-44E9-A7FC-36A4F05FF464}" srcOrd="8" destOrd="0" presId="urn:microsoft.com/office/officeart/2005/8/layout/chevron1"/>
    <dgm:cxn modelId="{2C28D415-0F5B-514A-A045-CAA7477EE5F4}" type="presParOf" srcId="{FA0BD508-6F09-44F8-8CEA-EDA15336B69F}" destId="{83DEA2B9-79E3-4C0D-AD64-C3F4D75B1EC2}" srcOrd="9" destOrd="0" presId="urn:microsoft.com/office/officeart/2005/8/layout/chevron1"/>
    <dgm:cxn modelId="{FD784875-14CF-994A-A332-9839F3E5CDEA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73C31BF0-FF01-D943-AF7C-0B80736CCB5B}" type="presOf" srcId="{E789736F-2A9D-4E48-B347-B4103FD7AD9D}" destId="{50C7B03D-8048-4BB3-A14B-22B5DB9B018E}" srcOrd="0" destOrd="0" presId="urn:microsoft.com/office/officeart/2005/8/layout/chevron1"/>
    <dgm:cxn modelId="{C5C46184-BBCD-894C-965B-FF1DC6F9FF76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CB469A51-B4D6-5147-BC1E-D73F0AE2CBBB}" type="presOf" srcId="{2A103760-A033-4863-9166-1D3FE743C7B1}" destId="{FB87D4B6-CDAC-44E9-A7FC-36A4F05FF464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8ADF3077-0670-984C-8C10-BF62C5E10CF0}" type="presOf" srcId="{64960439-EEBF-4DD9-99A7-A85360321D78}" destId="{EA23C7A3-DC55-429F-AC9D-C568395F07E1}" srcOrd="0" destOrd="0" presId="urn:microsoft.com/office/officeart/2005/8/layout/chevron1"/>
    <dgm:cxn modelId="{5376F399-40B5-FC4F-BDB9-B995CF1F80CE}" type="presOf" srcId="{CB814AA3-6B2E-4693-8D03-32500B29F390}" destId="{F0CBAF2C-6C0A-4E37-AEFE-41C476FB6898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658F632A-0159-CA48-B446-EAEAA00C2E81}" type="presOf" srcId="{8381C2F0-C659-468E-9D2B-B2E10DA2FDF0}" destId="{B73997F0-4254-496E-A323-2F1F49475ADB}" srcOrd="0" destOrd="0" presId="urn:microsoft.com/office/officeart/2005/8/layout/chevron1"/>
    <dgm:cxn modelId="{8983D90C-0A9F-C64B-B5A5-5C0C036D4568}" type="presOf" srcId="{90F58A52-053A-4879-825D-43B5BAC11CE0}" destId="{FA0BD508-6F09-44F8-8CEA-EDA15336B69F}" srcOrd="0" destOrd="0" presId="urn:microsoft.com/office/officeart/2005/8/layout/chevron1"/>
    <dgm:cxn modelId="{6E3C97A9-666F-D44D-A400-2F794D4C0895}" type="presParOf" srcId="{FA0BD508-6F09-44F8-8CEA-EDA15336B69F}" destId="{B73997F0-4254-496E-A323-2F1F49475ADB}" srcOrd="0" destOrd="0" presId="urn:microsoft.com/office/officeart/2005/8/layout/chevron1"/>
    <dgm:cxn modelId="{A2D47927-E550-7545-B00A-75E71E4898C9}" type="presParOf" srcId="{FA0BD508-6F09-44F8-8CEA-EDA15336B69F}" destId="{3C6ACCFF-2966-48E4-B021-A81B2DAE8350}" srcOrd="1" destOrd="0" presId="urn:microsoft.com/office/officeart/2005/8/layout/chevron1"/>
    <dgm:cxn modelId="{5FA8AEF4-A2F6-1142-A131-978868A7F650}" type="presParOf" srcId="{FA0BD508-6F09-44F8-8CEA-EDA15336B69F}" destId="{37509F63-FA67-4418-8A8F-F1A89ACF304F}" srcOrd="2" destOrd="0" presId="urn:microsoft.com/office/officeart/2005/8/layout/chevron1"/>
    <dgm:cxn modelId="{575E3E06-EF5F-104D-934D-84C5B25D0B43}" type="presParOf" srcId="{FA0BD508-6F09-44F8-8CEA-EDA15336B69F}" destId="{8EBFA2F3-77D7-4960-9919-791A13D472A2}" srcOrd="3" destOrd="0" presId="urn:microsoft.com/office/officeart/2005/8/layout/chevron1"/>
    <dgm:cxn modelId="{1C8A6F3E-F7C1-324D-90A1-DA63E864FECA}" type="presParOf" srcId="{FA0BD508-6F09-44F8-8CEA-EDA15336B69F}" destId="{50C7B03D-8048-4BB3-A14B-22B5DB9B018E}" srcOrd="4" destOrd="0" presId="urn:microsoft.com/office/officeart/2005/8/layout/chevron1"/>
    <dgm:cxn modelId="{D7E3A329-37F2-9B4E-AAAF-0011554BECE6}" type="presParOf" srcId="{FA0BD508-6F09-44F8-8CEA-EDA15336B69F}" destId="{6991274C-EA22-43B3-8CA2-95877D007EB8}" srcOrd="5" destOrd="0" presId="urn:microsoft.com/office/officeart/2005/8/layout/chevron1"/>
    <dgm:cxn modelId="{427770D0-1C97-A943-9951-283D0B3D8B27}" type="presParOf" srcId="{FA0BD508-6F09-44F8-8CEA-EDA15336B69F}" destId="{EA23C7A3-DC55-429F-AC9D-C568395F07E1}" srcOrd="6" destOrd="0" presId="urn:microsoft.com/office/officeart/2005/8/layout/chevron1"/>
    <dgm:cxn modelId="{2BE0A993-D0AF-D748-BDF1-CBE27B03C106}" type="presParOf" srcId="{FA0BD508-6F09-44F8-8CEA-EDA15336B69F}" destId="{06C26AB3-43B4-4E12-A035-5412AE436071}" srcOrd="7" destOrd="0" presId="urn:microsoft.com/office/officeart/2005/8/layout/chevron1"/>
    <dgm:cxn modelId="{F64522D2-B2B0-AF45-A106-AA4A7EC10A53}" type="presParOf" srcId="{FA0BD508-6F09-44F8-8CEA-EDA15336B69F}" destId="{FB87D4B6-CDAC-44E9-A7FC-36A4F05FF464}" srcOrd="8" destOrd="0" presId="urn:microsoft.com/office/officeart/2005/8/layout/chevron1"/>
    <dgm:cxn modelId="{034018CE-4986-274D-871B-1810F2D8C818}" type="presParOf" srcId="{FA0BD508-6F09-44F8-8CEA-EDA15336B69F}" destId="{83DEA2B9-79E3-4C0D-AD64-C3F4D75B1EC2}" srcOrd="9" destOrd="0" presId="urn:microsoft.com/office/officeart/2005/8/layout/chevron1"/>
    <dgm:cxn modelId="{CE2EC382-140F-1B48-AD82-27DE8948EB65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A34BD790-95C3-A242-B906-A4CEFE9E6922}" type="presOf" srcId="{CB08255B-CB8A-4374-9D70-5B621A23F3DB}" destId="{37509F63-FA67-4418-8A8F-F1A89ACF304F}" srcOrd="0" destOrd="0" presId="urn:microsoft.com/office/officeart/2005/8/layout/chevron1"/>
    <dgm:cxn modelId="{1E5E7894-9A99-B84E-AF5F-F901F8761279}" type="presOf" srcId="{64960439-EEBF-4DD9-99A7-A85360321D78}" destId="{EA23C7A3-DC55-429F-AC9D-C568395F07E1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423F35B3-5CAD-8342-A5E3-740F349591A2}" type="presOf" srcId="{90F58A52-053A-4879-825D-43B5BAC11CE0}" destId="{FA0BD508-6F09-44F8-8CEA-EDA15336B69F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904EC75A-9093-884F-BAFB-3556DFBBA335}" type="presOf" srcId="{E789736F-2A9D-4E48-B347-B4103FD7AD9D}" destId="{50C7B03D-8048-4BB3-A14B-22B5DB9B018E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B1C8C793-4A4E-7640-9E6B-00D0733E04D6}" type="presOf" srcId="{CB814AA3-6B2E-4693-8D03-32500B29F390}" destId="{F0CBAF2C-6C0A-4E37-AEFE-41C476FB6898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FA8942CE-6E0A-D947-AF43-C42DAD13BD96}" type="presOf" srcId="{2A103760-A033-4863-9166-1D3FE743C7B1}" destId="{FB87D4B6-CDAC-44E9-A7FC-36A4F05FF464}" srcOrd="0" destOrd="0" presId="urn:microsoft.com/office/officeart/2005/8/layout/chevron1"/>
    <dgm:cxn modelId="{F6A4C7A0-9A9F-7B44-9FED-58C31FEB109B}" type="presOf" srcId="{8381C2F0-C659-468E-9D2B-B2E10DA2FDF0}" destId="{B73997F0-4254-496E-A323-2F1F49475ADB}" srcOrd="0" destOrd="0" presId="urn:microsoft.com/office/officeart/2005/8/layout/chevron1"/>
    <dgm:cxn modelId="{62A27D2F-048A-0241-ACBB-8261A4367481}" type="presParOf" srcId="{FA0BD508-6F09-44F8-8CEA-EDA15336B69F}" destId="{B73997F0-4254-496E-A323-2F1F49475ADB}" srcOrd="0" destOrd="0" presId="urn:microsoft.com/office/officeart/2005/8/layout/chevron1"/>
    <dgm:cxn modelId="{5A41F689-3EC2-234D-90C9-1AD809DA8DC7}" type="presParOf" srcId="{FA0BD508-6F09-44F8-8CEA-EDA15336B69F}" destId="{3C6ACCFF-2966-48E4-B021-A81B2DAE8350}" srcOrd="1" destOrd="0" presId="urn:microsoft.com/office/officeart/2005/8/layout/chevron1"/>
    <dgm:cxn modelId="{9F708AFC-EAC9-364E-AEAE-D6450ED0A96B}" type="presParOf" srcId="{FA0BD508-6F09-44F8-8CEA-EDA15336B69F}" destId="{37509F63-FA67-4418-8A8F-F1A89ACF304F}" srcOrd="2" destOrd="0" presId="urn:microsoft.com/office/officeart/2005/8/layout/chevron1"/>
    <dgm:cxn modelId="{CD81DB6F-C1E6-3148-83E8-D14005212047}" type="presParOf" srcId="{FA0BD508-6F09-44F8-8CEA-EDA15336B69F}" destId="{8EBFA2F3-77D7-4960-9919-791A13D472A2}" srcOrd="3" destOrd="0" presId="urn:microsoft.com/office/officeart/2005/8/layout/chevron1"/>
    <dgm:cxn modelId="{95D77EF4-FD70-DE43-AAA7-38201DA88FD0}" type="presParOf" srcId="{FA0BD508-6F09-44F8-8CEA-EDA15336B69F}" destId="{50C7B03D-8048-4BB3-A14B-22B5DB9B018E}" srcOrd="4" destOrd="0" presId="urn:microsoft.com/office/officeart/2005/8/layout/chevron1"/>
    <dgm:cxn modelId="{D370DA52-4C25-8D48-AEAC-A6D23FD57AF2}" type="presParOf" srcId="{FA0BD508-6F09-44F8-8CEA-EDA15336B69F}" destId="{6991274C-EA22-43B3-8CA2-95877D007EB8}" srcOrd="5" destOrd="0" presId="urn:microsoft.com/office/officeart/2005/8/layout/chevron1"/>
    <dgm:cxn modelId="{D4782928-E416-744C-AFB6-D8002B0CF93E}" type="presParOf" srcId="{FA0BD508-6F09-44F8-8CEA-EDA15336B69F}" destId="{EA23C7A3-DC55-429F-AC9D-C568395F07E1}" srcOrd="6" destOrd="0" presId="urn:microsoft.com/office/officeart/2005/8/layout/chevron1"/>
    <dgm:cxn modelId="{123A099E-C36E-6E45-9C2D-5D68A5112C53}" type="presParOf" srcId="{FA0BD508-6F09-44F8-8CEA-EDA15336B69F}" destId="{06C26AB3-43B4-4E12-A035-5412AE436071}" srcOrd="7" destOrd="0" presId="urn:microsoft.com/office/officeart/2005/8/layout/chevron1"/>
    <dgm:cxn modelId="{7DB9092F-9DFF-254F-BC0C-AF657AB91806}" type="presParOf" srcId="{FA0BD508-6F09-44F8-8CEA-EDA15336B69F}" destId="{FB87D4B6-CDAC-44E9-A7FC-36A4F05FF464}" srcOrd="8" destOrd="0" presId="urn:microsoft.com/office/officeart/2005/8/layout/chevron1"/>
    <dgm:cxn modelId="{AAC74AAC-7424-BC46-8AFA-E602E239DC24}" type="presParOf" srcId="{FA0BD508-6F09-44F8-8CEA-EDA15336B69F}" destId="{83DEA2B9-79E3-4C0D-AD64-C3F4D75B1EC2}" srcOrd="9" destOrd="0" presId="urn:microsoft.com/office/officeart/2005/8/layout/chevron1"/>
    <dgm:cxn modelId="{8B40CDAA-CAFB-6F4B-A1BC-1D46B584208B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8CFD676B-0A4D-6544-BC2F-438A1C10A2D2}" type="presOf" srcId="{E789736F-2A9D-4E48-B347-B4103FD7AD9D}" destId="{50C7B03D-8048-4BB3-A14B-22B5DB9B018E}" srcOrd="0" destOrd="0" presId="urn:microsoft.com/office/officeart/2005/8/layout/chevron1"/>
    <dgm:cxn modelId="{73E157F5-6D89-A146-B004-8A6497D58542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17B3511D-62FF-0748-A2CF-F7225902A92C}" type="presOf" srcId="{2A103760-A033-4863-9166-1D3FE743C7B1}" destId="{FB87D4B6-CDAC-44E9-A7FC-36A4F05FF464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EECA2E89-12CB-5347-A382-CEF402B2CB36}" type="presOf" srcId="{8381C2F0-C659-468E-9D2B-B2E10DA2FDF0}" destId="{B73997F0-4254-496E-A323-2F1F49475ADB}" srcOrd="0" destOrd="0" presId="urn:microsoft.com/office/officeart/2005/8/layout/chevron1"/>
    <dgm:cxn modelId="{09575BEA-DC76-E148-ABDB-A402BEFD4FC2}" type="presOf" srcId="{90F58A52-053A-4879-825D-43B5BAC11CE0}" destId="{FA0BD508-6F09-44F8-8CEA-EDA15336B69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5F33D0EA-4693-F54F-8606-F79ACA9AD53A}" type="presOf" srcId="{64960439-EEBF-4DD9-99A7-A85360321D78}" destId="{EA23C7A3-DC55-429F-AC9D-C568395F07E1}" srcOrd="0" destOrd="0" presId="urn:microsoft.com/office/officeart/2005/8/layout/chevron1"/>
    <dgm:cxn modelId="{75BC2C09-FBA6-C549-8B47-236042C2B5CF}" type="presOf" srcId="{CB814AA3-6B2E-4693-8D03-32500B29F390}" destId="{F0CBAF2C-6C0A-4E37-AEFE-41C476FB6898}" srcOrd="0" destOrd="0" presId="urn:microsoft.com/office/officeart/2005/8/layout/chevron1"/>
    <dgm:cxn modelId="{0FBA7D36-95EC-D741-8A87-90EB3B77D0B1}" type="presParOf" srcId="{FA0BD508-6F09-44F8-8CEA-EDA15336B69F}" destId="{B73997F0-4254-496E-A323-2F1F49475ADB}" srcOrd="0" destOrd="0" presId="urn:microsoft.com/office/officeart/2005/8/layout/chevron1"/>
    <dgm:cxn modelId="{01F50C73-5332-4843-A6BE-B2A3D797ACB5}" type="presParOf" srcId="{FA0BD508-6F09-44F8-8CEA-EDA15336B69F}" destId="{3C6ACCFF-2966-48E4-B021-A81B2DAE8350}" srcOrd="1" destOrd="0" presId="urn:microsoft.com/office/officeart/2005/8/layout/chevron1"/>
    <dgm:cxn modelId="{ECB42810-EBB6-2544-9A11-F4B89E45BCA5}" type="presParOf" srcId="{FA0BD508-6F09-44F8-8CEA-EDA15336B69F}" destId="{37509F63-FA67-4418-8A8F-F1A89ACF304F}" srcOrd="2" destOrd="0" presId="urn:microsoft.com/office/officeart/2005/8/layout/chevron1"/>
    <dgm:cxn modelId="{3D09B0AD-BDA7-3640-A454-B2830305A38B}" type="presParOf" srcId="{FA0BD508-6F09-44F8-8CEA-EDA15336B69F}" destId="{8EBFA2F3-77D7-4960-9919-791A13D472A2}" srcOrd="3" destOrd="0" presId="urn:microsoft.com/office/officeart/2005/8/layout/chevron1"/>
    <dgm:cxn modelId="{FA50512E-7E77-9144-9B35-E20EE4F0E126}" type="presParOf" srcId="{FA0BD508-6F09-44F8-8CEA-EDA15336B69F}" destId="{50C7B03D-8048-4BB3-A14B-22B5DB9B018E}" srcOrd="4" destOrd="0" presId="urn:microsoft.com/office/officeart/2005/8/layout/chevron1"/>
    <dgm:cxn modelId="{E5E05C58-ED5E-C34B-8E21-D4A67C824F96}" type="presParOf" srcId="{FA0BD508-6F09-44F8-8CEA-EDA15336B69F}" destId="{6991274C-EA22-43B3-8CA2-95877D007EB8}" srcOrd="5" destOrd="0" presId="urn:microsoft.com/office/officeart/2005/8/layout/chevron1"/>
    <dgm:cxn modelId="{05E0F38F-41A6-A14D-BC38-9AB65773E4D9}" type="presParOf" srcId="{FA0BD508-6F09-44F8-8CEA-EDA15336B69F}" destId="{EA23C7A3-DC55-429F-AC9D-C568395F07E1}" srcOrd="6" destOrd="0" presId="urn:microsoft.com/office/officeart/2005/8/layout/chevron1"/>
    <dgm:cxn modelId="{1F416A99-E405-C54F-B36E-3E6A5170861B}" type="presParOf" srcId="{FA0BD508-6F09-44F8-8CEA-EDA15336B69F}" destId="{06C26AB3-43B4-4E12-A035-5412AE436071}" srcOrd="7" destOrd="0" presId="urn:microsoft.com/office/officeart/2005/8/layout/chevron1"/>
    <dgm:cxn modelId="{95003015-8F4F-D949-8FDA-565A754FC9F6}" type="presParOf" srcId="{FA0BD508-6F09-44F8-8CEA-EDA15336B69F}" destId="{FB87D4B6-CDAC-44E9-A7FC-36A4F05FF464}" srcOrd="8" destOrd="0" presId="urn:microsoft.com/office/officeart/2005/8/layout/chevron1"/>
    <dgm:cxn modelId="{C9F679AC-AF3E-684B-B071-6D2F08ADA05F}" type="presParOf" srcId="{FA0BD508-6F09-44F8-8CEA-EDA15336B69F}" destId="{83DEA2B9-79E3-4C0D-AD64-C3F4D75B1EC2}" srcOrd="9" destOrd="0" presId="urn:microsoft.com/office/officeart/2005/8/layout/chevron1"/>
    <dgm:cxn modelId="{586B39F6-A66C-D240-ACBE-138F24BDA0A7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D5288E9A-5EF8-564B-83C7-66872354EB4A}" type="presOf" srcId="{CB08255B-CB8A-4374-9D70-5B621A23F3DB}" destId="{37509F63-FA67-4418-8A8F-F1A89ACF304F}" srcOrd="0" destOrd="0" presId="urn:microsoft.com/office/officeart/2005/8/layout/chevron1"/>
    <dgm:cxn modelId="{878E0CEE-6136-7643-A054-341C601E8AFD}" type="presOf" srcId="{8381C2F0-C659-468E-9D2B-B2E10DA2FDF0}" destId="{B73997F0-4254-496E-A323-2F1F49475ADB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364D0FFE-400B-5341-8D05-09D98DD7DAC9}" type="presOf" srcId="{90F58A52-053A-4879-825D-43B5BAC11CE0}" destId="{FA0BD508-6F09-44F8-8CEA-EDA15336B69F}" srcOrd="0" destOrd="0" presId="urn:microsoft.com/office/officeart/2005/8/layout/chevron1"/>
    <dgm:cxn modelId="{FF972DA4-A63F-2A44-9D88-C1C5E65B9C63}" type="presOf" srcId="{CB814AA3-6B2E-4693-8D03-32500B29F390}" destId="{F0CBAF2C-6C0A-4E37-AEFE-41C476FB6898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4373E306-0831-8149-B333-4C23E1D31F14}" type="presOf" srcId="{64960439-EEBF-4DD9-99A7-A85360321D78}" destId="{EA23C7A3-DC55-429F-AC9D-C568395F07E1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E31E0BCF-61B4-4D40-9D69-97BDD7D60392}" type="presOf" srcId="{2A103760-A033-4863-9166-1D3FE743C7B1}" destId="{FB87D4B6-CDAC-44E9-A7FC-36A4F05FF464}" srcOrd="0" destOrd="0" presId="urn:microsoft.com/office/officeart/2005/8/layout/chevron1"/>
    <dgm:cxn modelId="{5A1DFCF5-E2DF-2C45-A70B-21811FE179C5}" type="presOf" srcId="{E789736F-2A9D-4E48-B347-B4103FD7AD9D}" destId="{50C7B03D-8048-4BB3-A14B-22B5DB9B018E}" srcOrd="0" destOrd="0" presId="urn:microsoft.com/office/officeart/2005/8/layout/chevron1"/>
    <dgm:cxn modelId="{8AAFF4AD-C1B6-5348-BE21-093B53C91A42}" type="presParOf" srcId="{FA0BD508-6F09-44F8-8CEA-EDA15336B69F}" destId="{B73997F0-4254-496E-A323-2F1F49475ADB}" srcOrd="0" destOrd="0" presId="urn:microsoft.com/office/officeart/2005/8/layout/chevron1"/>
    <dgm:cxn modelId="{6F67E74D-058C-A243-B5E0-CC0359C352DD}" type="presParOf" srcId="{FA0BD508-6F09-44F8-8CEA-EDA15336B69F}" destId="{3C6ACCFF-2966-48E4-B021-A81B2DAE8350}" srcOrd="1" destOrd="0" presId="urn:microsoft.com/office/officeart/2005/8/layout/chevron1"/>
    <dgm:cxn modelId="{33D36CD7-D009-D242-B74F-9F24F9BC19E4}" type="presParOf" srcId="{FA0BD508-6F09-44F8-8CEA-EDA15336B69F}" destId="{37509F63-FA67-4418-8A8F-F1A89ACF304F}" srcOrd="2" destOrd="0" presId="urn:microsoft.com/office/officeart/2005/8/layout/chevron1"/>
    <dgm:cxn modelId="{0609D476-A519-E942-9378-59C1B97B5B1A}" type="presParOf" srcId="{FA0BD508-6F09-44F8-8CEA-EDA15336B69F}" destId="{8EBFA2F3-77D7-4960-9919-791A13D472A2}" srcOrd="3" destOrd="0" presId="urn:microsoft.com/office/officeart/2005/8/layout/chevron1"/>
    <dgm:cxn modelId="{0D4FF29C-61EF-0A4C-A05C-F7C92E1617A9}" type="presParOf" srcId="{FA0BD508-6F09-44F8-8CEA-EDA15336B69F}" destId="{50C7B03D-8048-4BB3-A14B-22B5DB9B018E}" srcOrd="4" destOrd="0" presId="urn:microsoft.com/office/officeart/2005/8/layout/chevron1"/>
    <dgm:cxn modelId="{EC8A67AA-F8A1-F948-A0BD-7080B83E46CE}" type="presParOf" srcId="{FA0BD508-6F09-44F8-8CEA-EDA15336B69F}" destId="{6991274C-EA22-43B3-8CA2-95877D007EB8}" srcOrd="5" destOrd="0" presId="urn:microsoft.com/office/officeart/2005/8/layout/chevron1"/>
    <dgm:cxn modelId="{AB9424E8-7ED5-9749-8E52-6CF6AEA87889}" type="presParOf" srcId="{FA0BD508-6F09-44F8-8CEA-EDA15336B69F}" destId="{EA23C7A3-DC55-429F-AC9D-C568395F07E1}" srcOrd="6" destOrd="0" presId="urn:microsoft.com/office/officeart/2005/8/layout/chevron1"/>
    <dgm:cxn modelId="{A0887B06-B7B0-0245-9806-A12285D0EA7F}" type="presParOf" srcId="{FA0BD508-6F09-44F8-8CEA-EDA15336B69F}" destId="{06C26AB3-43B4-4E12-A035-5412AE436071}" srcOrd="7" destOrd="0" presId="urn:microsoft.com/office/officeart/2005/8/layout/chevron1"/>
    <dgm:cxn modelId="{5E932AA3-81AA-1F40-8D3F-3341E7ABAA3B}" type="presParOf" srcId="{FA0BD508-6F09-44F8-8CEA-EDA15336B69F}" destId="{FB87D4B6-CDAC-44E9-A7FC-36A4F05FF464}" srcOrd="8" destOrd="0" presId="urn:microsoft.com/office/officeart/2005/8/layout/chevron1"/>
    <dgm:cxn modelId="{111F6051-8888-CA46-BA18-DDA5A243822E}" type="presParOf" srcId="{FA0BD508-6F09-44F8-8CEA-EDA15336B69F}" destId="{83DEA2B9-79E3-4C0D-AD64-C3F4D75B1EC2}" srcOrd="9" destOrd="0" presId="urn:microsoft.com/office/officeart/2005/8/layout/chevron1"/>
    <dgm:cxn modelId="{87592AE4-163F-1A46-8700-24702CD29CD6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4BC3BE48-C805-7946-9C32-0154F6FB41E1}" type="presOf" srcId="{E789736F-2A9D-4E48-B347-B4103FD7AD9D}" destId="{50C7B03D-8048-4BB3-A14B-22B5DB9B018E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30D7912B-03B0-2346-BECC-637B12F15344}" type="presOf" srcId="{64960439-EEBF-4DD9-99A7-A85360321D78}" destId="{EA23C7A3-DC55-429F-AC9D-C568395F07E1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810267AE-3C9E-4445-A4CF-17966864FBE4}" type="presOf" srcId="{CB814AA3-6B2E-4693-8D03-32500B29F390}" destId="{F0CBAF2C-6C0A-4E37-AEFE-41C476FB6898}" srcOrd="0" destOrd="0" presId="urn:microsoft.com/office/officeart/2005/8/layout/chevron1"/>
    <dgm:cxn modelId="{BD517496-2452-4448-A9DE-CC67DD97428C}" type="presOf" srcId="{CB08255B-CB8A-4374-9D70-5B621A23F3DB}" destId="{37509F63-FA67-4418-8A8F-F1A89ACF304F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CFAC8A9E-412A-A64E-A6CC-85117E29FB03}" type="presOf" srcId="{2A103760-A033-4863-9166-1D3FE743C7B1}" destId="{FB87D4B6-CDAC-44E9-A7FC-36A4F05FF464}" srcOrd="0" destOrd="0" presId="urn:microsoft.com/office/officeart/2005/8/layout/chevron1"/>
    <dgm:cxn modelId="{E3B720C0-8A17-3042-BA5C-5CCB6F639C32}" type="presOf" srcId="{90F58A52-053A-4879-825D-43B5BAC11CE0}" destId="{FA0BD508-6F09-44F8-8CEA-EDA15336B69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D8E86C45-A2C8-D542-A6E0-2E00439C5547}" type="presOf" srcId="{8381C2F0-C659-468E-9D2B-B2E10DA2FDF0}" destId="{B73997F0-4254-496E-A323-2F1F49475ADB}" srcOrd="0" destOrd="0" presId="urn:microsoft.com/office/officeart/2005/8/layout/chevron1"/>
    <dgm:cxn modelId="{4FFAD344-A511-AE4D-8ABC-B7378BFDEEDB}" type="presParOf" srcId="{FA0BD508-6F09-44F8-8CEA-EDA15336B69F}" destId="{B73997F0-4254-496E-A323-2F1F49475ADB}" srcOrd="0" destOrd="0" presId="urn:microsoft.com/office/officeart/2005/8/layout/chevron1"/>
    <dgm:cxn modelId="{44B6FF7D-8D1F-E943-97AD-49D3B9DA6AF5}" type="presParOf" srcId="{FA0BD508-6F09-44F8-8CEA-EDA15336B69F}" destId="{3C6ACCFF-2966-48E4-B021-A81B2DAE8350}" srcOrd="1" destOrd="0" presId="urn:microsoft.com/office/officeart/2005/8/layout/chevron1"/>
    <dgm:cxn modelId="{DA8CD67F-3FD8-4F47-A62D-C847D16855CE}" type="presParOf" srcId="{FA0BD508-6F09-44F8-8CEA-EDA15336B69F}" destId="{37509F63-FA67-4418-8A8F-F1A89ACF304F}" srcOrd="2" destOrd="0" presId="urn:microsoft.com/office/officeart/2005/8/layout/chevron1"/>
    <dgm:cxn modelId="{43E9B05C-55AD-D446-BC67-B30CEA0EF97D}" type="presParOf" srcId="{FA0BD508-6F09-44F8-8CEA-EDA15336B69F}" destId="{8EBFA2F3-77D7-4960-9919-791A13D472A2}" srcOrd="3" destOrd="0" presId="urn:microsoft.com/office/officeart/2005/8/layout/chevron1"/>
    <dgm:cxn modelId="{746E92AB-E2EA-E447-A478-45E295674343}" type="presParOf" srcId="{FA0BD508-6F09-44F8-8CEA-EDA15336B69F}" destId="{50C7B03D-8048-4BB3-A14B-22B5DB9B018E}" srcOrd="4" destOrd="0" presId="urn:microsoft.com/office/officeart/2005/8/layout/chevron1"/>
    <dgm:cxn modelId="{6D9EFCD0-A19D-7D47-A4E2-4F60BF7B74D8}" type="presParOf" srcId="{FA0BD508-6F09-44F8-8CEA-EDA15336B69F}" destId="{6991274C-EA22-43B3-8CA2-95877D007EB8}" srcOrd="5" destOrd="0" presId="urn:microsoft.com/office/officeart/2005/8/layout/chevron1"/>
    <dgm:cxn modelId="{8A1519BB-E231-4247-BE54-EEBD7856DC8E}" type="presParOf" srcId="{FA0BD508-6F09-44F8-8CEA-EDA15336B69F}" destId="{EA23C7A3-DC55-429F-AC9D-C568395F07E1}" srcOrd="6" destOrd="0" presId="urn:microsoft.com/office/officeart/2005/8/layout/chevron1"/>
    <dgm:cxn modelId="{E689D0D9-2724-9F46-8756-CF4FEC366712}" type="presParOf" srcId="{FA0BD508-6F09-44F8-8CEA-EDA15336B69F}" destId="{06C26AB3-43B4-4E12-A035-5412AE436071}" srcOrd="7" destOrd="0" presId="urn:microsoft.com/office/officeart/2005/8/layout/chevron1"/>
    <dgm:cxn modelId="{2BFFBDD5-9E6F-7B40-8FA4-76405A55F7BA}" type="presParOf" srcId="{FA0BD508-6F09-44F8-8CEA-EDA15336B69F}" destId="{FB87D4B6-CDAC-44E9-A7FC-36A4F05FF464}" srcOrd="8" destOrd="0" presId="urn:microsoft.com/office/officeart/2005/8/layout/chevron1"/>
    <dgm:cxn modelId="{0B3957F9-051B-6544-9148-50755263C96F}" type="presParOf" srcId="{FA0BD508-6F09-44F8-8CEA-EDA15336B69F}" destId="{83DEA2B9-79E3-4C0D-AD64-C3F4D75B1EC2}" srcOrd="9" destOrd="0" presId="urn:microsoft.com/office/officeart/2005/8/layout/chevron1"/>
    <dgm:cxn modelId="{AEEE748F-66AD-074E-853F-9F54CA72DED5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D43A43B5-4EB7-5D43-813D-15CBD47F4F5C}" type="presOf" srcId="{CB08255B-CB8A-4374-9D70-5B621A23F3DB}" destId="{37509F63-FA67-4418-8A8F-F1A89ACF304F}" srcOrd="0" destOrd="0" presId="urn:microsoft.com/office/officeart/2005/8/layout/chevron1"/>
    <dgm:cxn modelId="{C7443102-58C6-274C-AE02-0F2E34A8B6EC}" type="presOf" srcId="{CB814AA3-6B2E-4693-8D03-32500B29F390}" destId="{F0CBAF2C-6C0A-4E37-AEFE-41C476FB6898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97DE74B2-29DB-0243-A6A8-B0D2F085E928}" type="presOf" srcId="{8381C2F0-C659-468E-9D2B-B2E10DA2FDF0}" destId="{B73997F0-4254-496E-A323-2F1F49475ADB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6040528A-5A35-4046-BC41-E71791704557}" type="presOf" srcId="{2A103760-A033-4863-9166-1D3FE743C7B1}" destId="{FB87D4B6-CDAC-44E9-A7FC-36A4F05FF464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AE74601C-87B4-0D4A-8523-3A923F7499F1}" type="presOf" srcId="{E789736F-2A9D-4E48-B347-B4103FD7AD9D}" destId="{50C7B03D-8048-4BB3-A14B-22B5DB9B018E}" srcOrd="0" destOrd="0" presId="urn:microsoft.com/office/officeart/2005/8/layout/chevron1"/>
    <dgm:cxn modelId="{8F51A5BC-387F-C14E-97BC-35AF0342582A}" type="presOf" srcId="{64960439-EEBF-4DD9-99A7-A85360321D78}" destId="{EA23C7A3-DC55-429F-AC9D-C568395F07E1}" srcOrd="0" destOrd="0" presId="urn:microsoft.com/office/officeart/2005/8/layout/chevron1"/>
    <dgm:cxn modelId="{1CFE1CC6-AD87-3648-B483-5A4C1741530A}" type="presOf" srcId="{90F58A52-053A-4879-825D-43B5BAC11CE0}" destId="{FA0BD508-6F09-44F8-8CEA-EDA15336B69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C6B8CACB-9629-C44E-BD1D-36CFA1ECC995}" type="presParOf" srcId="{FA0BD508-6F09-44F8-8CEA-EDA15336B69F}" destId="{B73997F0-4254-496E-A323-2F1F49475ADB}" srcOrd="0" destOrd="0" presId="urn:microsoft.com/office/officeart/2005/8/layout/chevron1"/>
    <dgm:cxn modelId="{EC4DE06D-4B8C-B344-8508-F6835E41F686}" type="presParOf" srcId="{FA0BD508-6F09-44F8-8CEA-EDA15336B69F}" destId="{3C6ACCFF-2966-48E4-B021-A81B2DAE8350}" srcOrd="1" destOrd="0" presId="urn:microsoft.com/office/officeart/2005/8/layout/chevron1"/>
    <dgm:cxn modelId="{1346F5BB-F9C5-B145-A573-BAD6EADC6BA8}" type="presParOf" srcId="{FA0BD508-6F09-44F8-8CEA-EDA15336B69F}" destId="{37509F63-FA67-4418-8A8F-F1A89ACF304F}" srcOrd="2" destOrd="0" presId="urn:microsoft.com/office/officeart/2005/8/layout/chevron1"/>
    <dgm:cxn modelId="{D0FEFFE0-DD98-FC4E-8C1E-6D5791400D9F}" type="presParOf" srcId="{FA0BD508-6F09-44F8-8CEA-EDA15336B69F}" destId="{8EBFA2F3-77D7-4960-9919-791A13D472A2}" srcOrd="3" destOrd="0" presId="urn:microsoft.com/office/officeart/2005/8/layout/chevron1"/>
    <dgm:cxn modelId="{26CCD3BF-C703-6244-94D2-BEAEA016930D}" type="presParOf" srcId="{FA0BD508-6F09-44F8-8CEA-EDA15336B69F}" destId="{50C7B03D-8048-4BB3-A14B-22B5DB9B018E}" srcOrd="4" destOrd="0" presId="urn:microsoft.com/office/officeart/2005/8/layout/chevron1"/>
    <dgm:cxn modelId="{ED34A22E-F1B7-514A-BB64-7B81D5DB0261}" type="presParOf" srcId="{FA0BD508-6F09-44F8-8CEA-EDA15336B69F}" destId="{6991274C-EA22-43B3-8CA2-95877D007EB8}" srcOrd="5" destOrd="0" presId="urn:microsoft.com/office/officeart/2005/8/layout/chevron1"/>
    <dgm:cxn modelId="{C6BC2420-7603-EC4D-BE83-C9B05872AF84}" type="presParOf" srcId="{FA0BD508-6F09-44F8-8CEA-EDA15336B69F}" destId="{EA23C7A3-DC55-429F-AC9D-C568395F07E1}" srcOrd="6" destOrd="0" presId="urn:microsoft.com/office/officeart/2005/8/layout/chevron1"/>
    <dgm:cxn modelId="{218218F6-80C1-0341-AFB0-645F59174226}" type="presParOf" srcId="{FA0BD508-6F09-44F8-8CEA-EDA15336B69F}" destId="{06C26AB3-43B4-4E12-A035-5412AE436071}" srcOrd="7" destOrd="0" presId="urn:microsoft.com/office/officeart/2005/8/layout/chevron1"/>
    <dgm:cxn modelId="{BAED23DB-2CFC-2547-B854-A136348095D5}" type="presParOf" srcId="{FA0BD508-6F09-44F8-8CEA-EDA15336B69F}" destId="{FB87D4B6-CDAC-44E9-A7FC-36A4F05FF464}" srcOrd="8" destOrd="0" presId="urn:microsoft.com/office/officeart/2005/8/layout/chevron1"/>
    <dgm:cxn modelId="{12719017-A025-B642-9111-BB59FE51E223}" type="presParOf" srcId="{FA0BD508-6F09-44F8-8CEA-EDA15336B69F}" destId="{83DEA2B9-79E3-4C0D-AD64-C3F4D75B1EC2}" srcOrd="9" destOrd="0" presId="urn:microsoft.com/office/officeart/2005/8/layout/chevron1"/>
    <dgm:cxn modelId="{80695761-E11D-894D-9FC4-93E9F7D5A2DA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2493D833-A98C-E141-9DB9-5F061C4F03E8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3483B80E-9156-7C4F-9FC1-C72346ECDBB9}" type="presOf" srcId="{E789736F-2A9D-4E48-B347-B4103FD7AD9D}" destId="{50C7B03D-8048-4BB3-A14B-22B5DB9B018E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9A2ACA4B-DFDE-9748-A083-26D5C82EA84B}" type="presOf" srcId="{8381C2F0-C659-468E-9D2B-B2E10DA2FDF0}" destId="{B73997F0-4254-496E-A323-2F1F49475ADB}" srcOrd="0" destOrd="0" presId="urn:microsoft.com/office/officeart/2005/8/layout/chevron1"/>
    <dgm:cxn modelId="{1CDD3576-354B-6E4B-ADB1-EA3F67208BF2}" type="presOf" srcId="{90F58A52-053A-4879-825D-43B5BAC11CE0}" destId="{FA0BD508-6F09-44F8-8CEA-EDA15336B69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4B6FBB8C-FFA4-BC4A-865D-1088B73FE752}" type="presOf" srcId="{CB814AA3-6B2E-4693-8D03-32500B29F390}" destId="{F0CBAF2C-6C0A-4E37-AEFE-41C476FB6898}" srcOrd="0" destOrd="0" presId="urn:microsoft.com/office/officeart/2005/8/layout/chevron1"/>
    <dgm:cxn modelId="{02EFFBA1-0801-FB42-9A45-6349BE1F2B45}" type="presOf" srcId="{2A103760-A033-4863-9166-1D3FE743C7B1}" destId="{FB87D4B6-CDAC-44E9-A7FC-36A4F05FF464}" srcOrd="0" destOrd="0" presId="urn:microsoft.com/office/officeart/2005/8/layout/chevron1"/>
    <dgm:cxn modelId="{53BCAA79-118F-9246-B003-6B2A1A4711EE}" type="presOf" srcId="{64960439-EEBF-4DD9-99A7-A85360321D78}" destId="{EA23C7A3-DC55-429F-AC9D-C568395F07E1}" srcOrd="0" destOrd="0" presId="urn:microsoft.com/office/officeart/2005/8/layout/chevron1"/>
    <dgm:cxn modelId="{86FCA460-706F-C747-B0E0-D5B3C7637BBF}" type="presParOf" srcId="{FA0BD508-6F09-44F8-8CEA-EDA15336B69F}" destId="{B73997F0-4254-496E-A323-2F1F49475ADB}" srcOrd="0" destOrd="0" presId="urn:microsoft.com/office/officeart/2005/8/layout/chevron1"/>
    <dgm:cxn modelId="{290505D2-26BF-3B4B-9900-B31E00F4BA82}" type="presParOf" srcId="{FA0BD508-6F09-44F8-8CEA-EDA15336B69F}" destId="{3C6ACCFF-2966-48E4-B021-A81B2DAE8350}" srcOrd="1" destOrd="0" presId="urn:microsoft.com/office/officeart/2005/8/layout/chevron1"/>
    <dgm:cxn modelId="{29DC6D99-B070-934F-AFDD-F1E722ABDEE9}" type="presParOf" srcId="{FA0BD508-6F09-44F8-8CEA-EDA15336B69F}" destId="{37509F63-FA67-4418-8A8F-F1A89ACF304F}" srcOrd="2" destOrd="0" presId="urn:microsoft.com/office/officeart/2005/8/layout/chevron1"/>
    <dgm:cxn modelId="{2F3FD276-9499-6544-9C70-4215BFB51B22}" type="presParOf" srcId="{FA0BD508-6F09-44F8-8CEA-EDA15336B69F}" destId="{8EBFA2F3-77D7-4960-9919-791A13D472A2}" srcOrd="3" destOrd="0" presId="urn:microsoft.com/office/officeart/2005/8/layout/chevron1"/>
    <dgm:cxn modelId="{0FDF57E7-63DF-084F-AC2D-E8CD08CC1F88}" type="presParOf" srcId="{FA0BD508-6F09-44F8-8CEA-EDA15336B69F}" destId="{50C7B03D-8048-4BB3-A14B-22B5DB9B018E}" srcOrd="4" destOrd="0" presId="urn:microsoft.com/office/officeart/2005/8/layout/chevron1"/>
    <dgm:cxn modelId="{C0032074-BBD0-A64E-AED0-2F081D991652}" type="presParOf" srcId="{FA0BD508-6F09-44F8-8CEA-EDA15336B69F}" destId="{6991274C-EA22-43B3-8CA2-95877D007EB8}" srcOrd="5" destOrd="0" presId="urn:microsoft.com/office/officeart/2005/8/layout/chevron1"/>
    <dgm:cxn modelId="{EB8078A7-4DB8-4C4C-899A-05E9F91A4F4C}" type="presParOf" srcId="{FA0BD508-6F09-44F8-8CEA-EDA15336B69F}" destId="{EA23C7A3-DC55-429F-AC9D-C568395F07E1}" srcOrd="6" destOrd="0" presId="urn:microsoft.com/office/officeart/2005/8/layout/chevron1"/>
    <dgm:cxn modelId="{4D397024-4AE9-A047-A23F-E6FCD51C8BA7}" type="presParOf" srcId="{FA0BD508-6F09-44F8-8CEA-EDA15336B69F}" destId="{06C26AB3-43B4-4E12-A035-5412AE436071}" srcOrd="7" destOrd="0" presId="urn:microsoft.com/office/officeart/2005/8/layout/chevron1"/>
    <dgm:cxn modelId="{F2BD11FD-C640-0D4E-B27E-D72B2417CFCA}" type="presParOf" srcId="{FA0BD508-6F09-44F8-8CEA-EDA15336B69F}" destId="{FB87D4B6-CDAC-44E9-A7FC-36A4F05FF464}" srcOrd="8" destOrd="0" presId="urn:microsoft.com/office/officeart/2005/8/layout/chevron1"/>
    <dgm:cxn modelId="{DE3057B3-2E08-E049-84BB-0A7EAF10024A}" type="presParOf" srcId="{FA0BD508-6F09-44F8-8CEA-EDA15336B69F}" destId="{83DEA2B9-79E3-4C0D-AD64-C3F4D75B1EC2}" srcOrd="9" destOrd="0" presId="urn:microsoft.com/office/officeart/2005/8/layout/chevron1"/>
    <dgm:cxn modelId="{6E2DFA00-8EEB-A841-919F-C09C8F79FD31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D8463A3D-80B2-6642-9C2A-6AB01F5E5CB7}" type="presOf" srcId="{2A103760-A033-4863-9166-1D3FE743C7B1}" destId="{FB87D4B6-CDAC-44E9-A7FC-36A4F05FF464}" srcOrd="0" destOrd="0" presId="urn:microsoft.com/office/officeart/2005/8/layout/chevron1"/>
    <dgm:cxn modelId="{FEA3BB27-A212-6047-B255-1F6B68BFA2CB}" type="presOf" srcId="{E789736F-2A9D-4E48-B347-B4103FD7AD9D}" destId="{50C7B03D-8048-4BB3-A14B-22B5DB9B018E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64DDF18-2DE3-994B-A230-E90151122553}" type="presOf" srcId="{CB814AA3-6B2E-4693-8D03-32500B29F390}" destId="{F0CBAF2C-6C0A-4E37-AEFE-41C476FB6898}" srcOrd="0" destOrd="0" presId="urn:microsoft.com/office/officeart/2005/8/layout/chevron1"/>
    <dgm:cxn modelId="{EE958A64-DE76-814C-A310-F2DC8C70A498}" type="presOf" srcId="{CB08255B-CB8A-4374-9D70-5B621A23F3DB}" destId="{37509F63-FA67-4418-8A8F-F1A89ACF304F}" srcOrd="0" destOrd="0" presId="urn:microsoft.com/office/officeart/2005/8/layout/chevron1"/>
    <dgm:cxn modelId="{CE5E206F-BD5D-8542-B5E4-B3A2ABFDB58F}" type="presOf" srcId="{90F58A52-053A-4879-825D-43B5BAC11CE0}" destId="{FA0BD508-6F09-44F8-8CEA-EDA15336B69F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AD1FEFE3-86C7-6549-8F64-7CBA917CD3B3}" type="presOf" srcId="{8381C2F0-C659-468E-9D2B-B2E10DA2FDF0}" destId="{B73997F0-4254-496E-A323-2F1F49475ADB}" srcOrd="0" destOrd="0" presId="urn:microsoft.com/office/officeart/2005/8/layout/chevron1"/>
    <dgm:cxn modelId="{278E6B27-16B4-554B-BAD5-B4F3A3C3B8DD}" type="presOf" srcId="{64960439-EEBF-4DD9-99A7-A85360321D78}" destId="{EA23C7A3-DC55-429F-AC9D-C568395F07E1}" srcOrd="0" destOrd="0" presId="urn:microsoft.com/office/officeart/2005/8/layout/chevron1"/>
    <dgm:cxn modelId="{4157B5DA-9687-F44A-A5AD-5DA97356E8AE}" type="presParOf" srcId="{FA0BD508-6F09-44F8-8CEA-EDA15336B69F}" destId="{B73997F0-4254-496E-A323-2F1F49475ADB}" srcOrd="0" destOrd="0" presId="urn:microsoft.com/office/officeart/2005/8/layout/chevron1"/>
    <dgm:cxn modelId="{6BC5D2DE-2625-3343-AC69-61E312E7990D}" type="presParOf" srcId="{FA0BD508-6F09-44F8-8CEA-EDA15336B69F}" destId="{3C6ACCFF-2966-48E4-B021-A81B2DAE8350}" srcOrd="1" destOrd="0" presId="urn:microsoft.com/office/officeart/2005/8/layout/chevron1"/>
    <dgm:cxn modelId="{A6767D7A-B6CF-5F45-909F-F55E7B5610A1}" type="presParOf" srcId="{FA0BD508-6F09-44F8-8CEA-EDA15336B69F}" destId="{37509F63-FA67-4418-8A8F-F1A89ACF304F}" srcOrd="2" destOrd="0" presId="urn:microsoft.com/office/officeart/2005/8/layout/chevron1"/>
    <dgm:cxn modelId="{043D8FCD-F997-D04B-8199-D0216A23713D}" type="presParOf" srcId="{FA0BD508-6F09-44F8-8CEA-EDA15336B69F}" destId="{8EBFA2F3-77D7-4960-9919-791A13D472A2}" srcOrd="3" destOrd="0" presId="urn:microsoft.com/office/officeart/2005/8/layout/chevron1"/>
    <dgm:cxn modelId="{9AD14B53-FA91-1940-94FF-418BFEF81920}" type="presParOf" srcId="{FA0BD508-6F09-44F8-8CEA-EDA15336B69F}" destId="{50C7B03D-8048-4BB3-A14B-22B5DB9B018E}" srcOrd="4" destOrd="0" presId="urn:microsoft.com/office/officeart/2005/8/layout/chevron1"/>
    <dgm:cxn modelId="{3C0C6F78-2C97-9948-87E1-CF979756F78B}" type="presParOf" srcId="{FA0BD508-6F09-44F8-8CEA-EDA15336B69F}" destId="{6991274C-EA22-43B3-8CA2-95877D007EB8}" srcOrd="5" destOrd="0" presId="urn:microsoft.com/office/officeart/2005/8/layout/chevron1"/>
    <dgm:cxn modelId="{B3B6BB0F-0B57-CF44-A73A-E3E70A0C8C7C}" type="presParOf" srcId="{FA0BD508-6F09-44F8-8CEA-EDA15336B69F}" destId="{EA23C7A3-DC55-429F-AC9D-C568395F07E1}" srcOrd="6" destOrd="0" presId="urn:microsoft.com/office/officeart/2005/8/layout/chevron1"/>
    <dgm:cxn modelId="{F539ED8A-D289-2F48-8317-A1EDAE9CCACE}" type="presParOf" srcId="{FA0BD508-6F09-44F8-8CEA-EDA15336B69F}" destId="{06C26AB3-43B4-4E12-A035-5412AE436071}" srcOrd="7" destOrd="0" presId="urn:microsoft.com/office/officeart/2005/8/layout/chevron1"/>
    <dgm:cxn modelId="{C547436F-E7E5-0E46-92CE-ABE2A59C64F8}" type="presParOf" srcId="{FA0BD508-6F09-44F8-8CEA-EDA15336B69F}" destId="{FB87D4B6-CDAC-44E9-A7FC-36A4F05FF464}" srcOrd="8" destOrd="0" presId="urn:microsoft.com/office/officeart/2005/8/layout/chevron1"/>
    <dgm:cxn modelId="{34903B82-AB7C-CF4B-A687-26ADEA0FB4E5}" type="presParOf" srcId="{FA0BD508-6F09-44F8-8CEA-EDA15336B69F}" destId="{83DEA2B9-79E3-4C0D-AD64-C3F4D75B1EC2}" srcOrd="9" destOrd="0" presId="urn:microsoft.com/office/officeart/2005/8/layout/chevron1"/>
    <dgm:cxn modelId="{E8D24442-A841-E643-A33C-2A5CE31648E7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56078C7E-FAA5-D94A-AF92-AEBCC1888833}" type="presOf" srcId="{8381C2F0-C659-468E-9D2B-B2E10DA2FDF0}" destId="{B73997F0-4254-496E-A323-2F1F49475ADB}" srcOrd="0" destOrd="0" presId="urn:microsoft.com/office/officeart/2005/8/layout/chevron1"/>
    <dgm:cxn modelId="{28B0D0D4-1359-9943-82B4-B361856388CE}" type="presOf" srcId="{CB814AA3-6B2E-4693-8D03-32500B29F390}" destId="{F0CBAF2C-6C0A-4E37-AEFE-41C476FB6898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5C958015-9191-6444-85A1-58FDFC6C022C}" type="presOf" srcId="{2A103760-A033-4863-9166-1D3FE743C7B1}" destId="{FB87D4B6-CDAC-44E9-A7FC-36A4F05FF464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C6D733FA-83F8-644D-B29B-472AA22B5640}" type="presOf" srcId="{CB08255B-CB8A-4374-9D70-5B621A23F3DB}" destId="{37509F63-FA67-4418-8A8F-F1A89ACF304F}" srcOrd="0" destOrd="0" presId="urn:microsoft.com/office/officeart/2005/8/layout/chevron1"/>
    <dgm:cxn modelId="{2C628B34-9A7C-E445-8476-3DE54DA5ABF5}" type="presOf" srcId="{E789736F-2A9D-4E48-B347-B4103FD7AD9D}" destId="{50C7B03D-8048-4BB3-A14B-22B5DB9B018E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E6609D05-DF1F-3F4B-A9C7-2627A11E8920}" type="presOf" srcId="{90F58A52-053A-4879-825D-43B5BAC11CE0}" destId="{FA0BD508-6F09-44F8-8CEA-EDA15336B69F}" srcOrd="0" destOrd="0" presId="urn:microsoft.com/office/officeart/2005/8/layout/chevron1"/>
    <dgm:cxn modelId="{E20B10CB-70E5-7C4E-B9E6-37609AFE243A}" type="presOf" srcId="{64960439-EEBF-4DD9-99A7-A85360321D78}" destId="{EA23C7A3-DC55-429F-AC9D-C568395F07E1}" srcOrd="0" destOrd="0" presId="urn:microsoft.com/office/officeart/2005/8/layout/chevron1"/>
    <dgm:cxn modelId="{944AF06D-DA87-DD44-9558-E2F79B65FC40}" type="presParOf" srcId="{FA0BD508-6F09-44F8-8CEA-EDA15336B69F}" destId="{B73997F0-4254-496E-A323-2F1F49475ADB}" srcOrd="0" destOrd="0" presId="urn:microsoft.com/office/officeart/2005/8/layout/chevron1"/>
    <dgm:cxn modelId="{6D612AF3-C4F5-734F-A0E5-91302E64B925}" type="presParOf" srcId="{FA0BD508-6F09-44F8-8CEA-EDA15336B69F}" destId="{3C6ACCFF-2966-48E4-B021-A81B2DAE8350}" srcOrd="1" destOrd="0" presId="urn:microsoft.com/office/officeart/2005/8/layout/chevron1"/>
    <dgm:cxn modelId="{2748E9A5-6380-0A44-944F-D7AB4D827400}" type="presParOf" srcId="{FA0BD508-6F09-44F8-8CEA-EDA15336B69F}" destId="{37509F63-FA67-4418-8A8F-F1A89ACF304F}" srcOrd="2" destOrd="0" presId="urn:microsoft.com/office/officeart/2005/8/layout/chevron1"/>
    <dgm:cxn modelId="{612D35BC-30F0-3941-B844-A26E8CF0C502}" type="presParOf" srcId="{FA0BD508-6F09-44F8-8CEA-EDA15336B69F}" destId="{8EBFA2F3-77D7-4960-9919-791A13D472A2}" srcOrd="3" destOrd="0" presId="urn:microsoft.com/office/officeart/2005/8/layout/chevron1"/>
    <dgm:cxn modelId="{52E3CC86-1C30-804F-AC57-4B7B7DC56FD5}" type="presParOf" srcId="{FA0BD508-6F09-44F8-8CEA-EDA15336B69F}" destId="{50C7B03D-8048-4BB3-A14B-22B5DB9B018E}" srcOrd="4" destOrd="0" presId="urn:microsoft.com/office/officeart/2005/8/layout/chevron1"/>
    <dgm:cxn modelId="{DC69B691-C307-FF4B-94FB-BCF1C33A7005}" type="presParOf" srcId="{FA0BD508-6F09-44F8-8CEA-EDA15336B69F}" destId="{6991274C-EA22-43B3-8CA2-95877D007EB8}" srcOrd="5" destOrd="0" presId="urn:microsoft.com/office/officeart/2005/8/layout/chevron1"/>
    <dgm:cxn modelId="{90FF79C3-1D37-7346-AE7A-BEBF8A36800E}" type="presParOf" srcId="{FA0BD508-6F09-44F8-8CEA-EDA15336B69F}" destId="{EA23C7A3-DC55-429F-AC9D-C568395F07E1}" srcOrd="6" destOrd="0" presId="urn:microsoft.com/office/officeart/2005/8/layout/chevron1"/>
    <dgm:cxn modelId="{0A168BE5-087B-B149-8687-A071680FB994}" type="presParOf" srcId="{FA0BD508-6F09-44F8-8CEA-EDA15336B69F}" destId="{06C26AB3-43B4-4E12-A035-5412AE436071}" srcOrd="7" destOrd="0" presId="urn:microsoft.com/office/officeart/2005/8/layout/chevron1"/>
    <dgm:cxn modelId="{8091871A-0CC6-624E-898B-DBF1A352CE38}" type="presParOf" srcId="{FA0BD508-6F09-44F8-8CEA-EDA15336B69F}" destId="{FB87D4B6-CDAC-44E9-A7FC-36A4F05FF464}" srcOrd="8" destOrd="0" presId="urn:microsoft.com/office/officeart/2005/8/layout/chevron1"/>
    <dgm:cxn modelId="{EE8667E4-DE83-274B-889B-0C9DF517D771}" type="presParOf" srcId="{FA0BD508-6F09-44F8-8CEA-EDA15336B69F}" destId="{83DEA2B9-79E3-4C0D-AD64-C3F4D75B1EC2}" srcOrd="9" destOrd="0" presId="urn:microsoft.com/office/officeart/2005/8/layout/chevron1"/>
    <dgm:cxn modelId="{EDA3B6D6-0938-3646-ACE0-1899612FD988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C90D2B39-61E9-7E45-9C8D-58482E9816D4}" type="presOf" srcId="{64960439-EEBF-4DD9-99A7-A85360321D78}" destId="{EA23C7A3-DC55-429F-AC9D-C568395F07E1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C0338366-B0DE-C048-B948-5F64DA9B8ADB}" type="presOf" srcId="{E789736F-2A9D-4E48-B347-B4103FD7AD9D}" destId="{50C7B03D-8048-4BB3-A14B-22B5DB9B018E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11BD54D2-8940-C94F-B7D6-69951D9C7BA2}" type="presOf" srcId="{CB08255B-CB8A-4374-9D70-5B621A23F3DB}" destId="{37509F63-FA67-4418-8A8F-F1A89ACF304F}" srcOrd="0" destOrd="0" presId="urn:microsoft.com/office/officeart/2005/8/layout/chevron1"/>
    <dgm:cxn modelId="{B4395269-32F3-B24F-878E-382A9B7B3585}" type="presOf" srcId="{8381C2F0-C659-468E-9D2B-B2E10DA2FDF0}" destId="{B73997F0-4254-496E-A323-2F1F49475ADB}" srcOrd="0" destOrd="0" presId="urn:microsoft.com/office/officeart/2005/8/layout/chevron1"/>
    <dgm:cxn modelId="{7E10FA85-272F-894C-B79F-BFF2643BA74A}" type="presOf" srcId="{2A103760-A033-4863-9166-1D3FE743C7B1}" destId="{FB87D4B6-CDAC-44E9-A7FC-36A4F05FF464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83E3B742-A9FB-3847-B223-42A62505EE0C}" type="presOf" srcId="{90F58A52-053A-4879-825D-43B5BAC11CE0}" destId="{FA0BD508-6F09-44F8-8CEA-EDA15336B69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7C34FA4B-066D-1C4C-A3DE-9C128C4747FC}" type="presOf" srcId="{CB814AA3-6B2E-4693-8D03-32500B29F390}" destId="{F0CBAF2C-6C0A-4E37-AEFE-41C476FB6898}" srcOrd="0" destOrd="0" presId="urn:microsoft.com/office/officeart/2005/8/layout/chevron1"/>
    <dgm:cxn modelId="{0603F1D0-3DD3-B84F-AAFE-C19B4A0A8273}" type="presParOf" srcId="{FA0BD508-6F09-44F8-8CEA-EDA15336B69F}" destId="{B73997F0-4254-496E-A323-2F1F49475ADB}" srcOrd="0" destOrd="0" presId="urn:microsoft.com/office/officeart/2005/8/layout/chevron1"/>
    <dgm:cxn modelId="{735AACA6-B477-2040-9BEB-2AF67A8692A9}" type="presParOf" srcId="{FA0BD508-6F09-44F8-8CEA-EDA15336B69F}" destId="{3C6ACCFF-2966-48E4-B021-A81B2DAE8350}" srcOrd="1" destOrd="0" presId="urn:microsoft.com/office/officeart/2005/8/layout/chevron1"/>
    <dgm:cxn modelId="{907DAA38-F8F9-7B46-970E-A1B841691FED}" type="presParOf" srcId="{FA0BD508-6F09-44F8-8CEA-EDA15336B69F}" destId="{37509F63-FA67-4418-8A8F-F1A89ACF304F}" srcOrd="2" destOrd="0" presId="urn:microsoft.com/office/officeart/2005/8/layout/chevron1"/>
    <dgm:cxn modelId="{65A1E7F8-3022-6D4D-88F0-AC585FC0E8FA}" type="presParOf" srcId="{FA0BD508-6F09-44F8-8CEA-EDA15336B69F}" destId="{8EBFA2F3-77D7-4960-9919-791A13D472A2}" srcOrd="3" destOrd="0" presId="urn:microsoft.com/office/officeart/2005/8/layout/chevron1"/>
    <dgm:cxn modelId="{265D6965-4AAB-BA4D-8C59-7D6A3661BE26}" type="presParOf" srcId="{FA0BD508-6F09-44F8-8CEA-EDA15336B69F}" destId="{50C7B03D-8048-4BB3-A14B-22B5DB9B018E}" srcOrd="4" destOrd="0" presId="urn:microsoft.com/office/officeart/2005/8/layout/chevron1"/>
    <dgm:cxn modelId="{342F1D50-5DEC-F249-BB6D-527FA43E65AD}" type="presParOf" srcId="{FA0BD508-6F09-44F8-8CEA-EDA15336B69F}" destId="{6991274C-EA22-43B3-8CA2-95877D007EB8}" srcOrd="5" destOrd="0" presId="urn:microsoft.com/office/officeart/2005/8/layout/chevron1"/>
    <dgm:cxn modelId="{86DADADF-034B-0244-880D-DA7483161B77}" type="presParOf" srcId="{FA0BD508-6F09-44F8-8CEA-EDA15336B69F}" destId="{EA23C7A3-DC55-429F-AC9D-C568395F07E1}" srcOrd="6" destOrd="0" presId="urn:microsoft.com/office/officeart/2005/8/layout/chevron1"/>
    <dgm:cxn modelId="{2737C334-0CF4-0D43-B986-9271B3397D4F}" type="presParOf" srcId="{FA0BD508-6F09-44F8-8CEA-EDA15336B69F}" destId="{06C26AB3-43B4-4E12-A035-5412AE436071}" srcOrd="7" destOrd="0" presId="urn:microsoft.com/office/officeart/2005/8/layout/chevron1"/>
    <dgm:cxn modelId="{90569FB9-921A-404B-888A-360068230586}" type="presParOf" srcId="{FA0BD508-6F09-44F8-8CEA-EDA15336B69F}" destId="{FB87D4B6-CDAC-44E9-A7FC-36A4F05FF464}" srcOrd="8" destOrd="0" presId="urn:microsoft.com/office/officeart/2005/8/layout/chevron1"/>
    <dgm:cxn modelId="{B50834C3-63D2-724F-8F65-65C25B146E2C}" type="presParOf" srcId="{FA0BD508-6F09-44F8-8CEA-EDA15336B69F}" destId="{83DEA2B9-79E3-4C0D-AD64-C3F4D75B1EC2}" srcOrd="9" destOrd="0" presId="urn:microsoft.com/office/officeart/2005/8/layout/chevron1"/>
    <dgm:cxn modelId="{94E17F50-7A31-4D45-91F1-E2AEFED70173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CCA0CF-D383-D34F-B6C8-91A90EF061EE}" type="presOf" srcId="{8381C2F0-C659-468E-9D2B-B2E10DA2FDF0}" destId="{B73997F0-4254-496E-A323-2F1F49475ADB}" srcOrd="0" destOrd="0" presId="urn:microsoft.com/office/officeart/2005/8/layout/chevron1"/>
    <dgm:cxn modelId="{7DDDD832-D44D-094B-9F4D-525281A91058}" type="presOf" srcId="{90F58A52-053A-4879-825D-43B5BAC11CE0}" destId="{FA0BD508-6F09-44F8-8CEA-EDA15336B69F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08F91C95-382D-2447-9458-E023452557A9}" type="presOf" srcId="{CB814AA3-6B2E-4693-8D03-32500B29F390}" destId="{F0CBAF2C-6C0A-4E37-AEFE-41C476FB6898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501576A4-9CEE-C14C-8936-48B093DFE031}" type="presOf" srcId="{E789736F-2A9D-4E48-B347-B4103FD7AD9D}" destId="{50C7B03D-8048-4BB3-A14B-22B5DB9B018E}" srcOrd="0" destOrd="0" presId="urn:microsoft.com/office/officeart/2005/8/layout/chevron1"/>
    <dgm:cxn modelId="{8807FEA4-6506-0C45-9386-14CC2FBFC865}" type="presOf" srcId="{64960439-EEBF-4DD9-99A7-A85360321D78}" destId="{EA23C7A3-DC55-429F-AC9D-C568395F07E1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44A7BA1C-898F-0E4E-A075-AF241E108BCC}" type="presOf" srcId="{CB08255B-CB8A-4374-9D70-5B621A23F3DB}" destId="{37509F63-FA67-4418-8A8F-F1A89ACF304F}" srcOrd="0" destOrd="0" presId="urn:microsoft.com/office/officeart/2005/8/layout/chevron1"/>
    <dgm:cxn modelId="{0B24544D-30A6-FC49-96F5-B1740A5A81A4}" type="presOf" srcId="{2A103760-A033-4863-9166-1D3FE743C7B1}" destId="{FB87D4B6-CDAC-44E9-A7FC-36A4F05FF464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DDD8F938-0E4C-6446-B7B4-BEEE55A5D17F}" type="presParOf" srcId="{FA0BD508-6F09-44F8-8CEA-EDA15336B69F}" destId="{B73997F0-4254-496E-A323-2F1F49475ADB}" srcOrd="0" destOrd="0" presId="urn:microsoft.com/office/officeart/2005/8/layout/chevron1"/>
    <dgm:cxn modelId="{6DEB83C9-F50B-9C49-8D20-F60E99CD1583}" type="presParOf" srcId="{FA0BD508-6F09-44F8-8CEA-EDA15336B69F}" destId="{3C6ACCFF-2966-48E4-B021-A81B2DAE8350}" srcOrd="1" destOrd="0" presId="urn:microsoft.com/office/officeart/2005/8/layout/chevron1"/>
    <dgm:cxn modelId="{4E160C88-499D-5A4A-8908-10D2F9837003}" type="presParOf" srcId="{FA0BD508-6F09-44F8-8CEA-EDA15336B69F}" destId="{37509F63-FA67-4418-8A8F-F1A89ACF304F}" srcOrd="2" destOrd="0" presId="urn:microsoft.com/office/officeart/2005/8/layout/chevron1"/>
    <dgm:cxn modelId="{5CB31ACD-8BAA-1944-8036-9082FECFD421}" type="presParOf" srcId="{FA0BD508-6F09-44F8-8CEA-EDA15336B69F}" destId="{8EBFA2F3-77D7-4960-9919-791A13D472A2}" srcOrd="3" destOrd="0" presId="urn:microsoft.com/office/officeart/2005/8/layout/chevron1"/>
    <dgm:cxn modelId="{D977C119-4117-7C4C-9963-CE714F938E38}" type="presParOf" srcId="{FA0BD508-6F09-44F8-8CEA-EDA15336B69F}" destId="{50C7B03D-8048-4BB3-A14B-22B5DB9B018E}" srcOrd="4" destOrd="0" presId="urn:microsoft.com/office/officeart/2005/8/layout/chevron1"/>
    <dgm:cxn modelId="{93250FFD-A5E3-2348-9CA7-6D4C4ABDFC95}" type="presParOf" srcId="{FA0BD508-6F09-44F8-8CEA-EDA15336B69F}" destId="{6991274C-EA22-43B3-8CA2-95877D007EB8}" srcOrd="5" destOrd="0" presId="urn:microsoft.com/office/officeart/2005/8/layout/chevron1"/>
    <dgm:cxn modelId="{EAD0CCB8-EDB1-AD4F-BCD9-B7539B5786C9}" type="presParOf" srcId="{FA0BD508-6F09-44F8-8CEA-EDA15336B69F}" destId="{EA23C7A3-DC55-429F-AC9D-C568395F07E1}" srcOrd="6" destOrd="0" presId="urn:microsoft.com/office/officeart/2005/8/layout/chevron1"/>
    <dgm:cxn modelId="{4ABFD766-D048-2749-BEA6-9607B05A76B4}" type="presParOf" srcId="{FA0BD508-6F09-44F8-8CEA-EDA15336B69F}" destId="{06C26AB3-43B4-4E12-A035-5412AE436071}" srcOrd="7" destOrd="0" presId="urn:microsoft.com/office/officeart/2005/8/layout/chevron1"/>
    <dgm:cxn modelId="{20252388-F412-F948-BA1F-60A7E00F0453}" type="presParOf" srcId="{FA0BD508-6F09-44F8-8CEA-EDA15336B69F}" destId="{FB87D4B6-CDAC-44E9-A7FC-36A4F05FF464}" srcOrd="8" destOrd="0" presId="urn:microsoft.com/office/officeart/2005/8/layout/chevron1"/>
    <dgm:cxn modelId="{4FE477CC-E58F-064A-8048-A2F8331E2403}" type="presParOf" srcId="{FA0BD508-6F09-44F8-8CEA-EDA15336B69F}" destId="{83DEA2B9-79E3-4C0D-AD64-C3F4D75B1EC2}" srcOrd="9" destOrd="0" presId="urn:microsoft.com/office/officeart/2005/8/layout/chevron1"/>
    <dgm:cxn modelId="{34F2102B-F5F8-EE4C-B99B-F709D83A59EF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2601084-FC26-8748-B11F-8AAF58F6E424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3A9E3B-0B52-4A41-B679-B4F4812A6947}">
      <dgm:prSet phldrT="[Text]"/>
      <dgm:spPr/>
      <dgm:t>
        <a:bodyPr/>
        <a:lstStyle/>
        <a:p>
          <a:r>
            <a:rPr lang="en-US" dirty="0" smtClean="0"/>
            <a:t>CORE MESSAGE</a:t>
          </a:r>
          <a:endParaRPr lang="en-US" dirty="0"/>
        </a:p>
      </dgm:t>
    </dgm:pt>
    <dgm:pt modelId="{601A1775-3F91-1B4F-871D-99CF509CB8F0}" type="parTrans" cxnId="{4244A1E3-F025-974C-B867-B6B2273E0B72}">
      <dgm:prSet/>
      <dgm:spPr/>
      <dgm:t>
        <a:bodyPr/>
        <a:lstStyle/>
        <a:p>
          <a:endParaRPr lang="en-US"/>
        </a:p>
      </dgm:t>
    </dgm:pt>
    <dgm:pt modelId="{991998B0-B290-874B-9246-D754F5CBEE26}" type="sibTrans" cxnId="{4244A1E3-F025-974C-B867-B6B2273E0B72}">
      <dgm:prSet/>
      <dgm:spPr/>
      <dgm:t>
        <a:bodyPr/>
        <a:lstStyle/>
        <a:p>
          <a:endParaRPr lang="en-US"/>
        </a:p>
      </dgm:t>
    </dgm:pt>
    <dgm:pt modelId="{061AF342-01FF-BC46-B52D-17D1396B4636}">
      <dgm:prSet phldrT="[Text]" custT="1"/>
      <dgm:spPr/>
      <dgm:t>
        <a:bodyPr/>
        <a:lstStyle/>
        <a:p>
          <a:r>
            <a:rPr lang="en-US" sz="1800" dirty="0" smtClean="0"/>
            <a:t>BOOK RIGHT</a:t>
          </a:r>
          <a:endParaRPr lang="en-US" sz="1800" dirty="0"/>
        </a:p>
      </dgm:t>
    </dgm:pt>
    <dgm:pt modelId="{4C8EA3DF-D0B1-1640-87D3-1D6B2F7BBB1F}" type="parTrans" cxnId="{40873E75-E54D-7340-A680-1A9E104F39A7}">
      <dgm:prSet/>
      <dgm:spPr/>
      <dgm:t>
        <a:bodyPr/>
        <a:lstStyle/>
        <a:p>
          <a:endParaRPr lang="en-US"/>
        </a:p>
      </dgm:t>
    </dgm:pt>
    <dgm:pt modelId="{CE7A498E-A7F3-B440-9AA6-EFA3F026DCCF}" type="sibTrans" cxnId="{40873E75-E54D-7340-A680-1A9E104F39A7}">
      <dgm:prSet/>
      <dgm:spPr/>
      <dgm:t>
        <a:bodyPr/>
        <a:lstStyle/>
        <a:p>
          <a:endParaRPr lang="en-US"/>
        </a:p>
      </dgm:t>
    </dgm:pt>
    <dgm:pt modelId="{1FAD6300-511D-FC48-B09C-3E1C1A8B3F91}">
      <dgm:prSet phldrT="[Text]"/>
      <dgm:spPr/>
      <dgm:t>
        <a:bodyPr/>
        <a:lstStyle/>
        <a:p>
          <a:r>
            <a:rPr lang="en-US" dirty="0" smtClean="0"/>
            <a:t>SEGMENT BENEFIT</a:t>
          </a:r>
          <a:endParaRPr lang="en-US" dirty="0"/>
        </a:p>
      </dgm:t>
    </dgm:pt>
    <dgm:pt modelId="{3B7A70BC-DDC8-0749-A19C-7228C31FB006}" type="parTrans" cxnId="{9720202F-6900-3F4F-BA24-542202F3F5C0}">
      <dgm:prSet/>
      <dgm:spPr/>
      <dgm:t>
        <a:bodyPr/>
        <a:lstStyle/>
        <a:p>
          <a:endParaRPr lang="en-US"/>
        </a:p>
      </dgm:t>
    </dgm:pt>
    <dgm:pt modelId="{A30C7479-2251-A743-9899-5F376211DE24}" type="sibTrans" cxnId="{9720202F-6900-3F4F-BA24-542202F3F5C0}">
      <dgm:prSet/>
      <dgm:spPr/>
      <dgm:t>
        <a:bodyPr/>
        <a:lstStyle/>
        <a:p>
          <a:endParaRPr lang="en-US"/>
        </a:p>
      </dgm:t>
    </dgm:pt>
    <dgm:pt modelId="{AD613645-01E6-F04A-B147-F61327406B7D}">
      <dgm:prSet phldrT="[Text]" custT="1"/>
      <dgm:spPr/>
      <dgm:t>
        <a:bodyPr/>
        <a:lstStyle/>
        <a:p>
          <a:r>
            <a:rPr lang="en-US" sz="1800" dirty="0" smtClean="0"/>
            <a:t>WORK HARD PLAY HARD</a:t>
          </a:r>
        </a:p>
        <a:p>
          <a:r>
            <a:rPr lang="en-US" sz="1800" dirty="0" smtClean="0"/>
            <a:t>(E.G LIKES TO USE POINTS)</a:t>
          </a:r>
          <a:endParaRPr lang="en-US" sz="1800" dirty="0"/>
        </a:p>
      </dgm:t>
    </dgm:pt>
    <dgm:pt modelId="{B2202A69-3386-244E-A9AD-E2BD0ECE8E01}" type="parTrans" cxnId="{3E18CD85-C2B1-144F-BEB6-50337A248918}">
      <dgm:prSet/>
      <dgm:spPr/>
      <dgm:t>
        <a:bodyPr/>
        <a:lstStyle/>
        <a:p>
          <a:endParaRPr lang="en-US"/>
        </a:p>
      </dgm:t>
    </dgm:pt>
    <dgm:pt modelId="{1C8FFA0C-01A8-1F46-8935-B36D5FBB7FD8}" type="sibTrans" cxnId="{3E18CD85-C2B1-144F-BEB6-50337A248918}">
      <dgm:prSet/>
      <dgm:spPr/>
      <dgm:t>
        <a:bodyPr/>
        <a:lstStyle/>
        <a:p>
          <a:endParaRPr lang="en-US"/>
        </a:p>
      </dgm:t>
    </dgm:pt>
    <dgm:pt modelId="{DE90B176-B92C-6443-99E2-49B2285C8C96}">
      <dgm:prSet phldrT="[Text]"/>
      <dgm:spPr/>
      <dgm:t>
        <a:bodyPr/>
        <a:lstStyle/>
        <a:p>
          <a:r>
            <a:rPr lang="en-US" dirty="0" smtClean="0"/>
            <a:t>PERSONALIZED MESSAGE</a:t>
          </a:r>
          <a:endParaRPr lang="en-US" dirty="0"/>
        </a:p>
      </dgm:t>
    </dgm:pt>
    <dgm:pt modelId="{01F1154C-2919-0343-8C12-E6D2CC892C2F}" type="parTrans" cxnId="{DCCEEF2D-E89D-E541-8CAE-22F0E60012F0}">
      <dgm:prSet/>
      <dgm:spPr/>
      <dgm:t>
        <a:bodyPr/>
        <a:lstStyle/>
        <a:p>
          <a:endParaRPr lang="en-US"/>
        </a:p>
      </dgm:t>
    </dgm:pt>
    <dgm:pt modelId="{1D70429D-AC04-A045-807D-D89E23F3AFA9}" type="sibTrans" cxnId="{DCCEEF2D-E89D-E541-8CAE-22F0E60012F0}">
      <dgm:prSet/>
      <dgm:spPr/>
      <dgm:t>
        <a:bodyPr/>
        <a:lstStyle/>
        <a:p>
          <a:endParaRPr lang="en-US"/>
        </a:p>
      </dgm:t>
    </dgm:pt>
    <dgm:pt modelId="{8A738825-2331-AC44-92DD-D8A7961CD0D0}">
      <dgm:prSet phldrT="[Text]" custT="1"/>
      <dgm:spPr/>
      <dgm:t>
        <a:bodyPr/>
        <a:lstStyle/>
        <a:p>
          <a:r>
            <a:rPr lang="en-US" sz="1800" dirty="0" smtClean="0"/>
            <a:t>FREE WIFI</a:t>
          </a:r>
          <a:endParaRPr lang="en-US" sz="1800" dirty="0"/>
        </a:p>
      </dgm:t>
    </dgm:pt>
    <dgm:pt modelId="{F1F010FF-2E85-8445-BC51-D67E3D80B399}" type="parTrans" cxnId="{3B47AB63-2719-994F-AA8C-5C5849077793}">
      <dgm:prSet/>
      <dgm:spPr/>
      <dgm:t>
        <a:bodyPr/>
        <a:lstStyle/>
        <a:p>
          <a:endParaRPr lang="en-US"/>
        </a:p>
      </dgm:t>
    </dgm:pt>
    <dgm:pt modelId="{398BD479-D402-1D4D-8B7D-481B79E58DFA}" type="sibTrans" cxnId="{3B47AB63-2719-994F-AA8C-5C5849077793}">
      <dgm:prSet/>
      <dgm:spPr/>
      <dgm:t>
        <a:bodyPr/>
        <a:lstStyle/>
        <a:p>
          <a:endParaRPr lang="en-US"/>
        </a:p>
      </dgm:t>
    </dgm:pt>
    <dgm:pt modelId="{4EF96842-3ECA-4A4E-91C7-067940BD32A9}">
      <dgm:prSet phldrT="[Text]" custT="1"/>
      <dgm:spPr>
        <a:solidFill>
          <a:srgbClr val="4BC3FF">
            <a:alpha val="90000"/>
          </a:srgbClr>
        </a:solidFill>
      </dgm:spPr>
      <dgm:t>
        <a:bodyPr/>
        <a:lstStyle/>
        <a:p>
          <a:r>
            <a:rPr lang="en-US" sz="1800" dirty="0" smtClean="0"/>
            <a:t>LEISURE OFFER</a:t>
          </a:r>
          <a:endParaRPr lang="en-US" sz="1800" dirty="0"/>
        </a:p>
      </dgm:t>
    </dgm:pt>
    <dgm:pt modelId="{1658DEF8-2FDB-C142-A368-6C98661C2C4F}" type="parTrans" cxnId="{FC3265C8-5B04-7741-B684-667094C43AD4}">
      <dgm:prSet/>
      <dgm:spPr/>
      <dgm:t>
        <a:bodyPr/>
        <a:lstStyle/>
        <a:p>
          <a:endParaRPr lang="en-US"/>
        </a:p>
      </dgm:t>
    </dgm:pt>
    <dgm:pt modelId="{4F77A838-B3A3-EB48-8FCC-4E0A18EF57A9}" type="sibTrans" cxnId="{FC3265C8-5B04-7741-B684-667094C43AD4}">
      <dgm:prSet/>
      <dgm:spPr/>
      <dgm:t>
        <a:bodyPr/>
        <a:lstStyle/>
        <a:p>
          <a:endParaRPr lang="en-US"/>
        </a:p>
      </dgm:t>
    </dgm:pt>
    <dgm:pt modelId="{436CD915-CDDB-874A-BBA4-7219055AE58A}">
      <dgm:prSet phldrT="[Text]" custT="1"/>
      <dgm:spPr>
        <a:solidFill>
          <a:srgbClr val="4BC3FF">
            <a:alpha val="90000"/>
          </a:srgbClr>
        </a:solidFill>
      </dgm:spPr>
      <dgm:t>
        <a:bodyPr/>
        <a:lstStyle/>
        <a:p>
          <a:r>
            <a:rPr lang="en-US" sz="1800" dirty="0" smtClean="0"/>
            <a:t>LEISURE ENROLLMENT OFFER</a:t>
          </a:r>
          <a:endParaRPr lang="en-US" sz="1800" dirty="0"/>
        </a:p>
      </dgm:t>
    </dgm:pt>
    <dgm:pt modelId="{C1DB7008-C941-5641-8A8F-5D510522765D}" type="parTrans" cxnId="{32A4B44D-5BC3-8A41-B50B-49DAA0881572}">
      <dgm:prSet/>
      <dgm:spPr/>
      <dgm:t>
        <a:bodyPr/>
        <a:lstStyle/>
        <a:p>
          <a:endParaRPr lang="en-US"/>
        </a:p>
      </dgm:t>
    </dgm:pt>
    <dgm:pt modelId="{51055D60-4FCB-F24E-AF7A-75CCC9BB4304}" type="sibTrans" cxnId="{32A4B44D-5BC3-8A41-B50B-49DAA0881572}">
      <dgm:prSet/>
      <dgm:spPr/>
      <dgm:t>
        <a:bodyPr/>
        <a:lstStyle/>
        <a:p>
          <a:endParaRPr lang="en-US"/>
        </a:p>
      </dgm:t>
    </dgm:pt>
    <dgm:pt modelId="{36C88445-C7D2-F64D-BDBA-4881891D6B53}">
      <dgm:prSet phldrT="[Text]" custT="1"/>
      <dgm:spPr/>
      <dgm:t>
        <a:bodyPr/>
        <a:lstStyle/>
        <a:p>
          <a:r>
            <a:rPr lang="en-US" sz="1800" dirty="0" smtClean="0"/>
            <a:t>TRAVEL’S STILL A TREAT</a:t>
          </a:r>
        </a:p>
        <a:p>
          <a:r>
            <a:rPr lang="en-US" sz="1800" dirty="0" smtClean="0"/>
            <a:t>(E.G. VALUES TIME WITH FAMILY</a:t>
          </a:r>
          <a:endParaRPr lang="en-US" sz="1800" dirty="0"/>
        </a:p>
      </dgm:t>
    </dgm:pt>
    <dgm:pt modelId="{CCC01B39-D616-8D4F-8F3E-A765A6CC57BF}" type="parTrans" cxnId="{5901CE1A-8DB9-9343-BB02-5BCD608C09D4}">
      <dgm:prSet/>
      <dgm:spPr/>
      <dgm:t>
        <a:bodyPr/>
        <a:lstStyle/>
        <a:p>
          <a:endParaRPr lang="en-US"/>
        </a:p>
      </dgm:t>
    </dgm:pt>
    <dgm:pt modelId="{5EB714AC-A2E3-A94D-8D57-A0B568B514DD}" type="sibTrans" cxnId="{5901CE1A-8DB9-9343-BB02-5BCD608C09D4}">
      <dgm:prSet/>
      <dgm:spPr/>
      <dgm:t>
        <a:bodyPr/>
        <a:lstStyle/>
        <a:p>
          <a:endParaRPr lang="en-US"/>
        </a:p>
      </dgm:t>
    </dgm:pt>
    <dgm:pt modelId="{B604F7D6-AF11-9A49-8807-85C7001AA292}">
      <dgm:prSet phldrT="[Text]" custT="1"/>
      <dgm:spPr/>
      <dgm:t>
        <a:bodyPr/>
        <a:lstStyle/>
        <a:p>
          <a:r>
            <a:rPr lang="en-US" sz="1800" smtClean="0"/>
            <a:t>STAYING </a:t>
          </a:r>
          <a:r>
            <a:rPr lang="en-US" sz="1800" dirty="0" smtClean="0"/>
            <a:t>IN TOUCH WITH FAMILY JUST GOT EASIER WITH FREE WIFI</a:t>
          </a:r>
          <a:endParaRPr lang="en-US" sz="1800" dirty="0"/>
        </a:p>
      </dgm:t>
    </dgm:pt>
    <dgm:pt modelId="{8AC225C1-23BA-7049-97E1-6E2440F961B1}" type="sibTrans" cxnId="{4EF333C8-D670-AE4A-9E72-B890996E73F5}">
      <dgm:prSet/>
      <dgm:spPr/>
      <dgm:t>
        <a:bodyPr/>
        <a:lstStyle/>
        <a:p>
          <a:endParaRPr lang="en-US"/>
        </a:p>
      </dgm:t>
    </dgm:pt>
    <dgm:pt modelId="{ED93065A-B754-1348-89D4-396280227B5D}" type="parTrans" cxnId="{4EF333C8-D670-AE4A-9E72-B890996E73F5}">
      <dgm:prSet/>
      <dgm:spPr/>
      <dgm:t>
        <a:bodyPr/>
        <a:lstStyle/>
        <a:p>
          <a:endParaRPr lang="en-US"/>
        </a:p>
      </dgm:t>
    </dgm:pt>
    <dgm:pt modelId="{86E3605B-1672-0447-9DED-B352FDB0F735}">
      <dgm:prSet phldrT="[Text]" custT="1"/>
      <dgm:spPr/>
      <dgm:t>
        <a:bodyPr/>
        <a:lstStyle/>
        <a:p>
          <a:r>
            <a:rPr lang="en-US" sz="1800" dirty="0" smtClean="0"/>
            <a:t>EARN POINTS WHEN YOU BOOK DIRECT FOR YOUR NEXT VACATION</a:t>
          </a:r>
          <a:endParaRPr lang="en-US" sz="1800" dirty="0"/>
        </a:p>
      </dgm:t>
    </dgm:pt>
    <dgm:pt modelId="{59DB7207-B293-FB4E-BA63-5AE7B53821D2}" type="sibTrans" cxnId="{A5467E64-3557-8844-B8B5-484A53F451A6}">
      <dgm:prSet/>
      <dgm:spPr/>
      <dgm:t>
        <a:bodyPr/>
        <a:lstStyle/>
        <a:p>
          <a:endParaRPr lang="en-US"/>
        </a:p>
      </dgm:t>
    </dgm:pt>
    <dgm:pt modelId="{5F9CAA46-7545-8845-8AD4-3D2B8AA220F2}" type="parTrans" cxnId="{A5467E64-3557-8844-B8B5-484A53F451A6}">
      <dgm:prSet/>
      <dgm:spPr/>
      <dgm:t>
        <a:bodyPr/>
        <a:lstStyle/>
        <a:p>
          <a:endParaRPr lang="en-US"/>
        </a:p>
      </dgm:t>
    </dgm:pt>
    <dgm:pt modelId="{80A03B9B-1F5B-D34B-8DB8-006956B41AE5}" type="pres">
      <dgm:prSet presAssocID="{22601084-FC26-8748-B11F-8AAF58F6E4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FB030C-A1B6-1E48-A6C3-17397B7B3969}" type="pres">
      <dgm:prSet presAssocID="{6E3A9E3B-0B52-4A41-B679-B4F4812A6947}" presName="vertFlow" presStyleCnt="0"/>
      <dgm:spPr/>
    </dgm:pt>
    <dgm:pt modelId="{D269133F-816F-C94B-B61F-FD2BD136A745}" type="pres">
      <dgm:prSet presAssocID="{6E3A9E3B-0B52-4A41-B679-B4F4812A6947}" presName="header" presStyleLbl="node1" presStyleIdx="0" presStyleCnt="3"/>
      <dgm:spPr/>
      <dgm:t>
        <a:bodyPr/>
        <a:lstStyle/>
        <a:p>
          <a:endParaRPr lang="en-US"/>
        </a:p>
      </dgm:t>
    </dgm:pt>
    <dgm:pt modelId="{5257C60B-8588-2E48-AD82-39BACEA41DF3}" type="pres">
      <dgm:prSet presAssocID="{4C8EA3DF-D0B1-1640-87D3-1D6B2F7BBB1F}" presName="parTrans" presStyleLbl="sibTrans2D1" presStyleIdx="0" presStyleCnt="8"/>
      <dgm:spPr/>
      <dgm:t>
        <a:bodyPr/>
        <a:lstStyle/>
        <a:p>
          <a:endParaRPr lang="en-US"/>
        </a:p>
      </dgm:t>
    </dgm:pt>
    <dgm:pt modelId="{341DA8FE-6621-8B42-9D5D-C787A3AAFD1A}" type="pres">
      <dgm:prSet presAssocID="{061AF342-01FF-BC46-B52D-17D1396B4636}" presName="child" presStyleLbl="alignAccFollow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C3021-BCC6-4743-930D-043C428F207B}" type="pres">
      <dgm:prSet presAssocID="{CE7A498E-A7F3-B440-9AA6-EFA3F026DCCF}" presName="sibTrans" presStyleLbl="sibTrans2D1" presStyleIdx="1" presStyleCnt="8"/>
      <dgm:spPr/>
      <dgm:t>
        <a:bodyPr/>
        <a:lstStyle/>
        <a:p>
          <a:endParaRPr lang="en-US"/>
        </a:p>
      </dgm:t>
    </dgm:pt>
    <dgm:pt modelId="{2842F2B8-8092-4447-BA38-9ADA953DA4CD}" type="pres">
      <dgm:prSet presAssocID="{8A738825-2331-AC44-92DD-D8A7961CD0D0}" presName="child" presStyleLbl="alignAccFollow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9FCA2-58C2-B841-A019-871234CBBD67}" type="pres">
      <dgm:prSet presAssocID="{398BD479-D402-1D4D-8B7D-481B79E58DFA}" presName="sibTrans" presStyleLbl="sibTrans2D1" presStyleIdx="2" presStyleCnt="8"/>
      <dgm:spPr/>
      <dgm:t>
        <a:bodyPr/>
        <a:lstStyle/>
        <a:p>
          <a:endParaRPr lang="en-US"/>
        </a:p>
      </dgm:t>
    </dgm:pt>
    <dgm:pt modelId="{28E26C6E-6D42-6546-9337-3F721649E3B6}" type="pres">
      <dgm:prSet presAssocID="{4EF96842-3ECA-4A4E-91C7-067940BD32A9}" presName="child" presStyleLbl="alignAccFollow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09980-AED8-D14C-B4F8-CF7133E9E77C}" type="pres">
      <dgm:prSet presAssocID="{4F77A838-B3A3-EB48-8FCC-4E0A18EF57A9}" presName="sibTrans" presStyleLbl="sibTrans2D1" presStyleIdx="3" presStyleCnt="8"/>
      <dgm:spPr/>
      <dgm:t>
        <a:bodyPr/>
        <a:lstStyle/>
        <a:p>
          <a:endParaRPr lang="en-US"/>
        </a:p>
      </dgm:t>
    </dgm:pt>
    <dgm:pt modelId="{C06BCDDA-8A27-234B-BD69-4DB155045E5E}" type="pres">
      <dgm:prSet presAssocID="{436CD915-CDDB-874A-BBA4-7219055AE58A}" presName="child" presStyleLbl="alignAccFollow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457D2-E399-A84A-B71B-05A4A90FF038}" type="pres">
      <dgm:prSet presAssocID="{6E3A9E3B-0B52-4A41-B679-B4F4812A6947}" presName="hSp" presStyleCnt="0"/>
      <dgm:spPr/>
    </dgm:pt>
    <dgm:pt modelId="{964DE870-C681-974C-AA97-3A1FA8859E6F}" type="pres">
      <dgm:prSet presAssocID="{1FAD6300-511D-FC48-B09C-3E1C1A8B3F91}" presName="vertFlow" presStyleCnt="0"/>
      <dgm:spPr/>
    </dgm:pt>
    <dgm:pt modelId="{2607824C-A7FC-ED4A-BE1C-1E4353BAA9B2}" type="pres">
      <dgm:prSet presAssocID="{1FAD6300-511D-FC48-B09C-3E1C1A8B3F91}" presName="header" presStyleLbl="node1" presStyleIdx="1" presStyleCnt="3"/>
      <dgm:spPr/>
      <dgm:t>
        <a:bodyPr/>
        <a:lstStyle/>
        <a:p>
          <a:endParaRPr lang="en-US"/>
        </a:p>
      </dgm:t>
    </dgm:pt>
    <dgm:pt modelId="{DFB7BB1E-0BEF-C247-9541-2C09AB5233ED}" type="pres">
      <dgm:prSet presAssocID="{B2202A69-3386-244E-A9AD-E2BD0ECE8E01}" presName="parTrans" presStyleLbl="sibTrans2D1" presStyleIdx="4" presStyleCnt="8"/>
      <dgm:spPr/>
      <dgm:t>
        <a:bodyPr/>
        <a:lstStyle/>
        <a:p>
          <a:endParaRPr lang="en-US"/>
        </a:p>
      </dgm:t>
    </dgm:pt>
    <dgm:pt modelId="{84C8AB20-F7AF-EA40-BEF9-9667B724FBFE}" type="pres">
      <dgm:prSet presAssocID="{AD613645-01E6-F04A-B147-F61327406B7D}" presName="child" presStyleLbl="alignAccFollowNode1" presStyleIdx="4" presStyleCnt="8" custScaleY="2490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FC7E6-F72A-8641-B0A4-70AABD61B622}" type="pres">
      <dgm:prSet presAssocID="{1C8FFA0C-01A8-1F46-8935-B36D5FBB7FD8}" presName="sibTrans" presStyleLbl="sibTrans2D1" presStyleIdx="5" presStyleCnt="8"/>
      <dgm:spPr/>
      <dgm:t>
        <a:bodyPr/>
        <a:lstStyle/>
        <a:p>
          <a:endParaRPr lang="en-US"/>
        </a:p>
      </dgm:t>
    </dgm:pt>
    <dgm:pt modelId="{90129FCB-9EE4-7246-91A2-6FE5494C7654}" type="pres">
      <dgm:prSet presAssocID="{36C88445-C7D2-F64D-BDBA-4881891D6B53}" presName="child" presStyleLbl="alignAccFollowNode1" presStyleIdx="5" presStyleCnt="8" custScaleY="2300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6F64E-F3F0-7342-A390-E0251103AE07}" type="pres">
      <dgm:prSet presAssocID="{1FAD6300-511D-FC48-B09C-3E1C1A8B3F91}" presName="hSp" presStyleCnt="0"/>
      <dgm:spPr/>
    </dgm:pt>
    <dgm:pt modelId="{E7391FD7-0E41-A648-9D60-F15CA620A064}" type="pres">
      <dgm:prSet presAssocID="{DE90B176-B92C-6443-99E2-49B2285C8C96}" presName="vertFlow" presStyleCnt="0"/>
      <dgm:spPr/>
    </dgm:pt>
    <dgm:pt modelId="{1F2758EF-57D8-EB47-8D6A-9B030C383406}" type="pres">
      <dgm:prSet presAssocID="{DE90B176-B92C-6443-99E2-49B2285C8C96}" presName="header" presStyleLbl="node1" presStyleIdx="2" presStyleCnt="3"/>
      <dgm:spPr/>
      <dgm:t>
        <a:bodyPr/>
        <a:lstStyle/>
        <a:p>
          <a:endParaRPr lang="en-US"/>
        </a:p>
      </dgm:t>
    </dgm:pt>
    <dgm:pt modelId="{31EBBB46-AC00-9A44-93B3-1F2EDA0738B4}" type="pres">
      <dgm:prSet presAssocID="{5F9CAA46-7545-8845-8AD4-3D2B8AA220F2}" presName="parTrans" presStyleLbl="sibTrans2D1" presStyleIdx="6" presStyleCnt="8"/>
      <dgm:spPr/>
      <dgm:t>
        <a:bodyPr/>
        <a:lstStyle/>
        <a:p>
          <a:endParaRPr lang="en-US"/>
        </a:p>
      </dgm:t>
    </dgm:pt>
    <dgm:pt modelId="{1269228C-07E3-3C49-AC79-04015D8B7ECB}" type="pres">
      <dgm:prSet presAssocID="{86E3605B-1672-0447-9DED-B352FDB0F735}" presName="child" presStyleLbl="alignAccFollowNode1" presStyleIdx="6" presStyleCnt="8" custScaleY="2394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D643D-B7EF-D448-B867-CAC7F0B4A6D7}" type="pres">
      <dgm:prSet presAssocID="{59DB7207-B293-FB4E-BA63-5AE7B53821D2}" presName="sibTrans" presStyleLbl="sibTrans2D1" presStyleIdx="7" presStyleCnt="8"/>
      <dgm:spPr/>
      <dgm:t>
        <a:bodyPr/>
        <a:lstStyle/>
        <a:p>
          <a:endParaRPr lang="en-US"/>
        </a:p>
      </dgm:t>
    </dgm:pt>
    <dgm:pt modelId="{F64E71AE-5AE8-6943-8E88-440220CBFDBF}" type="pres">
      <dgm:prSet presAssocID="{B604F7D6-AF11-9A49-8807-85C7001AA292}" presName="child" presStyleLbl="alignAccFollowNode1" presStyleIdx="7" presStyleCnt="8" custScaleY="2525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203745-0399-6344-AA9A-EDFD46CC18C7}" type="presOf" srcId="{36C88445-C7D2-F64D-BDBA-4881891D6B53}" destId="{90129FCB-9EE4-7246-91A2-6FE5494C7654}" srcOrd="0" destOrd="0" presId="urn:microsoft.com/office/officeart/2005/8/layout/lProcess1"/>
    <dgm:cxn modelId="{D305C333-6547-1042-B5B4-340D36A93742}" type="presOf" srcId="{061AF342-01FF-BC46-B52D-17D1396B4636}" destId="{341DA8FE-6621-8B42-9D5D-C787A3AAFD1A}" srcOrd="0" destOrd="0" presId="urn:microsoft.com/office/officeart/2005/8/layout/lProcess1"/>
    <dgm:cxn modelId="{B7E1032D-4909-0F43-AA90-703E4A5980AA}" type="presOf" srcId="{86E3605B-1672-0447-9DED-B352FDB0F735}" destId="{1269228C-07E3-3C49-AC79-04015D8B7ECB}" srcOrd="0" destOrd="0" presId="urn:microsoft.com/office/officeart/2005/8/layout/lProcess1"/>
    <dgm:cxn modelId="{1ED530C5-4D7C-6D42-AE19-6A2B5F4FBE29}" type="presOf" srcId="{398BD479-D402-1D4D-8B7D-481B79E58DFA}" destId="{50F9FCA2-58C2-B841-A019-871234CBBD67}" srcOrd="0" destOrd="0" presId="urn:microsoft.com/office/officeart/2005/8/layout/lProcess1"/>
    <dgm:cxn modelId="{80C16ABD-35BB-954F-8336-44001310D97A}" type="presOf" srcId="{4EF96842-3ECA-4A4E-91C7-067940BD32A9}" destId="{28E26C6E-6D42-6546-9337-3F721649E3B6}" srcOrd="0" destOrd="0" presId="urn:microsoft.com/office/officeart/2005/8/layout/lProcess1"/>
    <dgm:cxn modelId="{72CDA00A-878B-E745-9A7C-330A343FC996}" type="presOf" srcId="{4C8EA3DF-D0B1-1640-87D3-1D6B2F7BBB1F}" destId="{5257C60B-8588-2E48-AD82-39BACEA41DF3}" srcOrd="0" destOrd="0" presId="urn:microsoft.com/office/officeart/2005/8/layout/lProcess1"/>
    <dgm:cxn modelId="{26CB22A6-4E6E-B341-9314-D68892963396}" type="presOf" srcId="{8A738825-2331-AC44-92DD-D8A7961CD0D0}" destId="{2842F2B8-8092-4447-BA38-9ADA953DA4CD}" srcOrd="0" destOrd="0" presId="urn:microsoft.com/office/officeart/2005/8/layout/lProcess1"/>
    <dgm:cxn modelId="{A5467E64-3557-8844-B8B5-484A53F451A6}" srcId="{DE90B176-B92C-6443-99E2-49B2285C8C96}" destId="{86E3605B-1672-0447-9DED-B352FDB0F735}" srcOrd="0" destOrd="0" parTransId="{5F9CAA46-7545-8845-8AD4-3D2B8AA220F2}" sibTransId="{59DB7207-B293-FB4E-BA63-5AE7B53821D2}"/>
    <dgm:cxn modelId="{8E0AD978-2D06-5245-A234-0681EA0F2C8F}" type="presOf" srcId="{22601084-FC26-8748-B11F-8AAF58F6E424}" destId="{80A03B9B-1F5B-D34B-8DB8-006956B41AE5}" srcOrd="0" destOrd="0" presId="urn:microsoft.com/office/officeart/2005/8/layout/lProcess1"/>
    <dgm:cxn modelId="{3B47AB63-2719-994F-AA8C-5C5849077793}" srcId="{6E3A9E3B-0B52-4A41-B679-B4F4812A6947}" destId="{8A738825-2331-AC44-92DD-D8A7961CD0D0}" srcOrd="1" destOrd="0" parTransId="{F1F010FF-2E85-8445-BC51-D67E3D80B399}" sibTransId="{398BD479-D402-1D4D-8B7D-481B79E58DFA}"/>
    <dgm:cxn modelId="{4EF333C8-D670-AE4A-9E72-B890996E73F5}" srcId="{DE90B176-B92C-6443-99E2-49B2285C8C96}" destId="{B604F7D6-AF11-9A49-8807-85C7001AA292}" srcOrd="1" destOrd="0" parTransId="{ED93065A-B754-1348-89D4-396280227B5D}" sibTransId="{8AC225C1-23BA-7049-97E1-6E2440F961B1}"/>
    <dgm:cxn modelId="{DCCEEF2D-E89D-E541-8CAE-22F0E60012F0}" srcId="{22601084-FC26-8748-B11F-8AAF58F6E424}" destId="{DE90B176-B92C-6443-99E2-49B2285C8C96}" srcOrd="2" destOrd="0" parTransId="{01F1154C-2919-0343-8C12-E6D2CC892C2F}" sibTransId="{1D70429D-AC04-A045-807D-D89E23F3AFA9}"/>
    <dgm:cxn modelId="{97B227BF-DA5C-824D-A905-3D59A23944E4}" type="presOf" srcId="{59DB7207-B293-FB4E-BA63-5AE7B53821D2}" destId="{0A0D643D-B7EF-D448-B867-CAC7F0B4A6D7}" srcOrd="0" destOrd="0" presId="urn:microsoft.com/office/officeart/2005/8/layout/lProcess1"/>
    <dgm:cxn modelId="{A5005F44-0A29-3F43-A1F4-60689947811A}" type="presOf" srcId="{4F77A838-B3A3-EB48-8FCC-4E0A18EF57A9}" destId="{0E009980-AED8-D14C-B4F8-CF7133E9E77C}" srcOrd="0" destOrd="0" presId="urn:microsoft.com/office/officeart/2005/8/layout/lProcess1"/>
    <dgm:cxn modelId="{90E827C9-96CC-684C-B3B1-1FE91CB2C249}" type="presOf" srcId="{AD613645-01E6-F04A-B147-F61327406B7D}" destId="{84C8AB20-F7AF-EA40-BEF9-9667B724FBFE}" srcOrd="0" destOrd="0" presId="urn:microsoft.com/office/officeart/2005/8/layout/lProcess1"/>
    <dgm:cxn modelId="{B72C5702-31F2-8945-B9D2-70E22FFF6730}" type="presOf" srcId="{B2202A69-3386-244E-A9AD-E2BD0ECE8E01}" destId="{DFB7BB1E-0BEF-C247-9541-2C09AB5233ED}" srcOrd="0" destOrd="0" presId="urn:microsoft.com/office/officeart/2005/8/layout/lProcess1"/>
    <dgm:cxn modelId="{4244A1E3-F025-974C-B867-B6B2273E0B72}" srcId="{22601084-FC26-8748-B11F-8AAF58F6E424}" destId="{6E3A9E3B-0B52-4A41-B679-B4F4812A6947}" srcOrd="0" destOrd="0" parTransId="{601A1775-3F91-1B4F-871D-99CF509CB8F0}" sibTransId="{991998B0-B290-874B-9246-D754F5CBEE26}"/>
    <dgm:cxn modelId="{FC3265C8-5B04-7741-B684-667094C43AD4}" srcId="{6E3A9E3B-0B52-4A41-B679-B4F4812A6947}" destId="{4EF96842-3ECA-4A4E-91C7-067940BD32A9}" srcOrd="2" destOrd="0" parTransId="{1658DEF8-2FDB-C142-A368-6C98661C2C4F}" sibTransId="{4F77A838-B3A3-EB48-8FCC-4E0A18EF57A9}"/>
    <dgm:cxn modelId="{2D963EB4-1A94-4441-B816-D7D032ED468F}" type="presOf" srcId="{DE90B176-B92C-6443-99E2-49B2285C8C96}" destId="{1F2758EF-57D8-EB47-8D6A-9B030C383406}" srcOrd="0" destOrd="0" presId="urn:microsoft.com/office/officeart/2005/8/layout/lProcess1"/>
    <dgm:cxn modelId="{3E18CD85-C2B1-144F-BEB6-50337A248918}" srcId="{1FAD6300-511D-FC48-B09C-3E1C1A8B3F91}" destId="{AD613645-01E6-F04A-B147-F61327406B7D}" srcOrd="0" destOrd="0" parTransId="{B2202A69-3386-244E-A9AD-E2BD0ECE8E01}" sibTransId="{1C8FFA0C-01A8-1F46-8935-B36D5FBB7FD8}"/>
    <dgm:cxn modelId="{5901CE1A-8DB9-9343-BB02-5BCD608C09D4}" srcId="{1FAD6300-511D-FC48-B09C-3E1C1A8B3F91}" destId="{36C88445-C7D2-F64D-BDBA-4881891D6B53}" srcOrd="1" destOrd="0" parTransId="{CCC01B39-D616-8D4F-8F3E-A765A6CC57BF}" sibTransId="{5EB714AC-A2E3-A94D-8D57-A0B568B514DD}"/>
    <dgm:cxn modelId="{E47A0F4E-7620-AF41-A458-F936D1A03186}" type="presOf" srcId="{1FAD6300-511D-FC48-B09C-3E1C1A8B3F91}" destId="{2607824C-A7FC-ED4A-BE1C-1E4353BAA9B2}" srcOrd="0" destOrd="0" presId="urn:microsoft.com/office/officeart/2005/8/layout/lProcess1"/>
    <dgm:cxn modelId="{9720202F-6900-3F4F-BA24-542202F3F5C0}" srcId="{22601084-FC26-8748-B11F-8AAF58F6E424}" destId="{1FAD6300-511D-FC48-B09C-3E1C1A8B3F91}" srcOrd="1" destOrd="0" parTransId="{3B7A70BC-DDC8-0749-A19C-7228C31FB006}" sibTransId="{A30C7479-2251-A743-9899-5F376211DE24}"/>
    <dgm:cxn modelId="{8F33F9AF-CC51-7643-B7CC-E3DC340AC5BD}" type="presOf" srcId="{6E3A9E3B-0B52-4A41-B679-B4F4812A6947}" destId="{D269133F-816F-C94B-B61F-FD2BD136A745}" srcOrd="0" destOrd="0" presId="urn:microsoft.com/office/officeart/2005/8/layout/lProcess1"/>
    <dgm:cxn modelId="{32A4B44D-5BC3-8A41-B50B-49DAA0881572}" srcId="{6E3A9E3B-0B52-4A41-B679-B4F4812A6947}" destId="{436CD915-CDDB-874A-BBA4-7219055AE58A}" srcOrd="3" destOrd="0" parTransId="{C1DB7008-C941-5641-8A8F-5D510522765D}" sibTransId="{51055D60-4FCB-F24E-AF7A-75CCC9BB4304}"/>
    <dgm:cxn modelId="{54F0AFE7-CE92-B942-B9D6-FCDDC5F1BDE5}" type="presOf" srcId="{5F9CAA46-7545-8845-8AD4-3D2B8AA220F2}" destId="{31EBBB46-AC00-9A44-93B3-1F2EDA0738B4}" srcOrd="0" destOrd="0" presId="urn:microsoft.com/office/officeart/2005/8/layout/lProcess1"/>
    <dgm:cxn modelId="{10C77A9F-9422-954D-A5F5-9D837994A66A}" type="presOf" srcId="{1C8FFA0C-01A8-1F46-8935-B36D5FBB7FD8}" destId="{B72FC7E6-F72A-8641-B0A4-70AABD61B622}" srcOrd="0" destOrd="0" presId="urn:microsoft.com/office/officeart/2005/8/layout/lProcess1"/>
    <dgm:cxn modelId="{3CE9FE87-7D15-7B47-8EA2-E370992B8751}" type="presOf" srcId="{B604F7D6-AF11-9A49-8807-85C7001AA292}" destId="{F64E71AE-5AE8-6943-8E88-440220CBFDBF}" srcOrd="0" destOrd="0" presId="urn:microsoft.com/office/officeart/2005/8/layout/lProcess1"/>
    <dgm:cxn modelId="{40873E75-E54D-7340-A680-1A9E104F39A7}" srcId="{6E3A9E3B-0B52-4A41-B679-B4F4812A6947}" destId="{061AF342-01FF-BC46-B52D-17D1396B4636}" srcOrd="0" destOrd="0" parTransId="{4C8EA3DF-D0B1-1640-87D3-1D6B2F7BBB1F}" sibTransId="{CE7A498E-A7F3-B440-9AA6-EFA3F026DCCF}"/>
    <dgm:cxn modelId="{DFBEF4CA-D579-8249-8084-8788F5B8D941}" type="presOf" srcId="{CE7A498E-A7F3-B440-9AA6-EFA3F026DCCF}" destId="{EFBC3021-BCC6-4743-930D-043C428F207B}" srcOrd="0" destOrd="0" presId="urn:microsoft.com/office/officeart/2005/8/layout/lProcess1"/>
    <dgm:cxn modelId="{D7D65137-9F0D-1940-9BBC-0DF55AAFFE2F}" type="presOf" srcId="{436CD915-CDDB-874A-BBA4-7219055AE58A}" destId="{C06BCDDA-8A27-234B-BD69-4DB155045E5E}" srcOrd="0" destOrd="0" presId="urn:microsoft.com/office/officeart/2005/8/layout/lProcess1"/>
    <dgm:cxn modelId="{DA09A468-7A3A-E745-91A6-0D3CCC4D1D02}" type="presParOf" srcId="{80A03B9B-1F5B-D34B-8DB8-006956B41AE5}" destId="{1EFB030C-A1B6-1E48-A6C3-17397B7B3969}" srcOrd="0" destOrd="0" presId="urn:microsoft.com/office/officeart/2005/8/layout/lProcess1"/>
    <dgm:cxn modelId="{11989383-6B5C-9B47-AB6F-BE2EE160DA21}" type="presParOf" srcId="{1EFB030C-A1B6-1E48-A6C3-17397B7B3969}" destId="{D269133F-816F-C94B-B61F-FD2BD136A745}" srcOrd="0" destOrd="0" presId="urn:microsoft.com/office/officeart/2005/8/layout/lProcess1"/>
    <dgm:cxn modelId="{EE92A2CE-07A4-2343-9213-B876C76D1C1D}" type="presParOf" srcId="{1EFB030C-A1B6-1E48-A6C3-17397B7B3969}" destId="{5257C60B-8588-2E48-AD82-39BACEA41DF3}" srcOrd="1" destOrd="0" presId="urn:microsoft.com/office/officeart/2005/8/layout/lProcess1"/>
    <dgm:cxn modelId="{9E624B56-0EA2-FC40-A48E-24BBC14F6DF1}" type="presParOf" srcId="{1EFB030C-A1B6-1E48-A6C3-17397B7B3969}" destId="{341DA8FE-6621-8B42-9D5D-C787A3AAFD1A}" srcOrd="2" destOrd="0" presId="urn:microsoft.com/office/officeart/2005/8/layout/lProcess1"/>
    <dgm:cxn modelId="{07903D38-F030-8F40-BACE-1CACD341CCC5}" type="presParOf" srcId="{1EFB030C-A1B6-1E48-A6C3-17397B7B3969}" destId="{EFBC3021-BCC6-4743-930D-043C428F207B}" srcOrd="3" destOrd="0" presId="urn:microsoft.com/office/officeart/2005/8/layout/lProcess1"/>
    <dgm:cxn modelId="{2D18ACB7-B2B2-D342-8F74-66A0464989EC}" type="presParOf" srcId="{1EFB030C-A1B6-1E48-A6C3-17397B7B3969}" destId="{2842F2B8-8092-4447-BA38-9ADA953DA4CD}" srcOrd="4" destOrd="0" presId="urn:microsoft.com/office/officeart/2005/8/layout/lProcess1"/>
    <dgm:cxn modelId="{0AF045B2-A759-B149-AE3D-D3E805CC25D2}" type="presParOf" srcId="{1EFB030C-A1B6-1E48-A6C3-17397B7B3969}" destId="{50F9FCA2-58C2-B841-A019-871234CBBD67}" srcOrd="5" destOrd="0" presId="urn:microsoft.com/office/officeart/2005/8/layout/lProcess1"/>
    <dgm:cxn modelId="{EF134643-EB04-D84C-BAC6-51211AE26B12}" type="presParOf" srcId="{1EFB030C-A1B6-1E48-A6C3-17397B7B3969}" destId="{28E26C6E-6D42-6546-9337-3F721649E3B6}" srcOrd="6" destOrd="0" presId="urn:microsoft.com/office/officeart/2005/8/layout/lProcess1"/>
    <dgm:cxn modelId="{865F6528-795F-BA48-A4D4-3B5EE4950ACA}" type="presParOf" srcId="{1EFB030C-A1B6-1E48-A6C3-17397B7B3969}" destId="{0E009980-AED8-D14C-B4F8-CF7133E9E77C}" srcOrd="7" destOrd="0" presId="urn:microsoft.com/office/officeart/2005/8/layout/lProcess1"/>
    <dgm:cxn modelId="{09DB9D09-1436-7143-AA55-C9D8A663F902}" type="presParOf" srcId="{1EFB030C-A1B6-1E48-A6C3-17397B7B3969}" destId="{C06BCDDA-8A27-234B-BD69-4DB155045E5E}" srcOrd="8" destOrd="0" presId="urn:microsoft.com/office/officeart/2005/8/layout/lProcess1"/>
    <dgm:cxn modelId="{8F471C7F-25B3-1B45-AD79-3CD8F768970B}" type="presParOf" srcId="{80A03B9B-1F5B-D34B-8DB8-006956B41AE5}" destId="{F21457D2-E399-A84A-B71B-05A4A90FF038}" srcOrd="1" destOrd="0" presId="urn:microsoft.com/office/officeart/2005/8/layout/lProcess1"/>
    <dgm:cxn modelId="{1FD32416-D2A5-5740-8612-6C108D38E043}" type="presParOf" srcId="{80A03B9B-1F5B-D34B-8DB8-006956B41AE5}" destId="{964DE870-C681-974C-AA97-3A1FA8859E6F}" srcOrd="2" destOrd="0" presId="urn:microsoft.com/office/officeart/2005/8/layout/lProcess1"/>
    <dgm:cxn modelId="{FD64DD22-1A61-AF41-B693-A9263FF861C5}" type="presParOf" srcId="{964DE870-C681-974C-AA97-3A1FA8859E6F}" destId="{2607824C-A7FC-ED4A-BE1C-1E4353BAA9B2}" srcOrd="0" destOrd="0" presId="urn:microsoft.com/office/officeart/2005/8/layout/lProcess1"/>
    <dgm:cxn modelId="{DAFB1BA2-A293-4347-A07B-CF2D3D8B5B13}" type="presParOf" srcId="{964DE870-C681-974C-AA97-3A1FA8859E6F}" destId="{DFB7BB1E-0BEF-C247-9541-2C09AB5233ED}" srcOrd="1" destOrd="0" presId="urn:microsoft.com/office/officeart/2005/8/layout/lProcess1"/>
    <dgm:cxn modelId="{E20561CB-AC6F-F243-8337-570E38389850}" type="presParOf" srcId="{964DE870-C681-974C-AA97-3A1FA8859E6F}" destId="{84C8AB20-F7AF-EA40-BEF9-9667B724FBFE}" srcOrd="2" destOrd="0" presId="urn:microsoft.com/office/officeart/2005/8/layout/lProcess1"/>
    <dgm:cxn modelId="{A2E0ECC1-0750-024B-8C57-8AD3CB49AF27}" type="presParOf" srcId="{964DE870-C681-974C-AA97-3A1FA8859E6F}" destId="{B72FC7E6-F72A-8641-B0A4-70AABD61B622}" srcOrd="3" destOrd="0" presId="urn:microsoft.com/office/officeart/2005/8/layout/lProcess1"/>
    <dgm:cxn modelId="{B1030339-7793-3D47-B3EF-9D7AD1808DAE}" type="presParOf" srcId="{964DE870-C681-974C-AA97-3A1FA8859E6F}" destId="{90129FCB-9EE4-7246-91A2-6FE5494C7654}" srcOrd="4" destOrd="0" presId="urn:microsoft.com/office/officeart/2005/8/layout/lProcess1"/>
    <dgm:cxn modelId="{92B0C1B1-251F-0F4F-805F-440EF2A2E485}" type="presParOf" srcId="{80A03B9B-1F5B-D34B-8DB8-006956B41AE5}" destId="{21C6F64E-F3F0-7342-A390-E0251103AE07}" srcOrd="3" destOrd="0" presId="urn:microsoft.com/office/officeart/2005/8/layout/lProcess1"/>
    <dgm:cxn modelId="{9662FB46-49BF-0442-A07A-38B05A5EF618}" type="presParOf" srcId="{80A03B9B-1F5B-D34B-8DB8-006956B41AE5}" destId="{E7391FD7-0E41-A648-9D60-F15CA620A064}" srcOrd="4" destOrd="0" presId="urn:microsoft.com/office/officeart/2005/8/layout/lProcess1"/>
    <dgm:cxn modelId="{54D01FF0-5707-544A-AFA3-893A427B5C39}" type="presParOf" srcId="{E7391FD7-0E41-A648-9D60-F15CA620A064}" destId="{1F2758EF-57D8-EB47-8D6A-9B030C383406}" srcOrd="0" destOrd="0" presId="urn:microsoft.com/office/officeart/2005/8/layout/lProcess1"/>
    <dgm:cxn modelId="{5EE58470-E90B-3644-9FDC-18D18E18ACE1}" type="presParOf" srcId="{E7391FD7-0E41-A648-9D60-F15CA620A064}" destId="{31EBBB46-AC00-9A44-93B3-1F2EDA0738B4}" srcOrd="1" destOrd="0" presId="urn:microsoft.com/office/officeart/2005/8/layout/lProcess1"/>
    <dgm:cxn modelId="{2BD04B90-1B75-814E-A1A1-E75D36497242}" type="presParOf" srcId="{E7391FD7-0E41-A648-9D60-F15CA620A064}" destId="{1269228C-07E3-3C49-AC79-04015D8B7ECB}" srcOrd="2" destOrd="0" presId="urn:microsoft.com/office/officeart/2005/8/layout/lProcess1"/>
    <dgm:cxn modelId="{468C0A6E-ECFF-BE4D-BF12-4B44BEBA80C6}" type="presParOf" srcId="{E7391FD7-0E41-A648-9D60-F15CA620A064}" destId="{0A0D643D-B7EF-D448-B867-CAC7F0B4A6D7}" srcOrd="3" destOrd="0" presId="urn:microsoft.com/office/officeart/2005/8/layout/lProcess1"/>
    <dgm:cxn modelId="{C8925852-BCD7-654C-8B9B-02D51982EF12}" type="presParOf" srcId="{E7391FD7-0E41-A648-9D60-F15CA620A064}" destId="{F64E71AE-5AE8-6943-8E88-440220CBFDB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22601084-FC26-8748-B11F-8AAF58F6E424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3A9E3B-0B52-4A41-B679-B4F4812A6947}">
      <dgm:prSet phldrT="[Text]"/>
      <dgm:spPr/>
      <dgm:t>
        <a:bodyPr/>
        <a:lstStyle/>
        <a:p>
          <a:r>
            <a:rPr lang="en-US" dirty="0" smtClean="0"/>
            <a:t>CORE MESSAGE</a:t>
          </a:r>
          <a:endParaRPr lang="en-US" dirty="0"/>
        </a:p>
      </dgm:t>
    </dgm:pt>
    <dgm:pt modelId="{601A1775-3F91-1B4F-871D-99CF509CB8F0}" type="parTrans" cxnId="{4244A1E3-F025-974C-B867-B6B2273E0B72}">
      <dgm:prSet/>
      <dgm:spPr/>
      <dgm:t>
        <a:bodyPr/>
        <a:lstStyle/>
        <a:p>
          <a:endParaRPr lang="en-US"/>
        </a:p>
      </dgm:t>
    </dgm:pt>
    <dgm:pt modelId="{991998B0-B290-874B-9246-D754F5CBEE26}" type="sibTrans" cxnId="{4244A1E3-F025-974C-B867-B6B2273E0B72}">
      <dgm:prSet/>
      <dgm:spPr/>
      <dgm:t>
        <a:bodyPr/>
        <a:lstStyle/>
        <a:p>
          <a:endParaRPr lang="en-US"/>
        </a:p>
      </dgm:t>
    </dgm:pt>
    <dgm:pt modelId="{061AF342-01FF-BC46-B52D-17D1396B4636}">
      <dgm:prSet phldrT="[Text]" custT="1"/>
      <dgm:spPr/>
      <dgm:t>
        <a:bodyPr/>
        <a:lstStyle/>
        <a:p>
          <a:r>
            <a:rPr lang="en-US" sz="1800" dirty="0" smtClean="0"/>
            <a:t>BOOK RIGHT</a:t>
          </a:r>
          <a:endParaRPr lang="en-US" sz="1800" dirty="0"/>
        </a:p>
      </dgm:t>
    </dgm:pt>
    <dgm:pt modelId="{4C8EA3DF-D0B1-1640-87D3-1D6B2F7BBB1F}" type="parTrans" cxnId="{40873E75-E54D-7340-A680-1A9E104F39A7}">
      <dgm:prSet/>
      <dgm:spPr/>
      <dgm:t>
        <a:bodyPr/>
        <a:lstStyle/>
        <a:p>
          <a:endParaRPr lang="en-US"/>
        </a:p>
      </dgm:t>
    </dgm:pt>
    <dgm:pt modelId="{CE7A498E-A7F3-B440-9AA6-EFA3F026DCCF}" type="sibTrans" cxnId="{40873E75-E54D-7340-A680-1A9E104F39A7}">
      <dgm:prSet/>
      <dgm:spPr/>
      <dgm:t>
        <a:bodyPr/>
        <a:lstStyle/>
        <a:p>
          <a:endParaRPr lang="en-US"/>
        </a:p>
      </dgm:t>
    </dgm:pt>
    <dgm:pt modelId="{1FAD6300-511D-FC48-B09C-3E1C1A8B3F91}">
      <dgm:prSet phldrT="[Text]"/>
      <dgm:spPr/>
      <dgm:t>
        <a:bodyPr/>
        <a:lstStyle/>
        <a:p>
          <a:r>
            <a:rPr lang="en-US" dirty="0" smtClean="0"/>
            <a:t>OFFER</a:t>
          </a:r>
          <a:endParaRPr lang="en-US" dirty="0"/>
        </a:p>
      </dgm:t>
    </dgm:pt>
    <dgm:pt modelId="{3B7A70BC-DDC8-0749-A19C-7228C31FB006}" type="parTrans" cxnId="{9720202F-6900-3F4F-BA24-542202F3F5C0}">
      <dgm:prSet/>
      <dgm:spPr/>
      <dgm:t>
        <a:bodyPr/>
        <a:lstStyle/>
        <a:p>
          <a:endParaRPr lang="en-US"/>
        </a:p>
      </dgm:t>
    </dgm:pt>
    <dgm:pt modelId="{A30C7479-2251-A743-9899-5F376211DE24}" type="sibTrans" cxnId="{9720202F-6900-3F4F-BA24-542202F3F5C0}">
      <dgm:prSet/>
      <dgm:spPr/>
      <dgm:t>
        <a:bodyPr/>
        <a:lstStyle/>
        <a:p>
          <a:endParaRPr lang="en-US"/>
        </a:p>
      </dgm:t>
    </dgm:pt>
    <dgm:pt modelId="{AD613645-01E6-F04A-B147-F61327406B7D}">
      <dgm:prSet phldrT="[Text]" custT="1"/>
      <dgm:spPr/>
      <dgm:t>
        <a:bodyPr/>
        <a:lstStyle/>
        <a:p>
          <a:r>
            <a:rPr lang="en-US" sz="1800" dirty="0" smtClean="0"/>
            <a:t>MEMBER LEISURE OFFER</a:t>
          </a:r>
          <a:endParaRPr lang="en-US" sz="1800" dirty="0"/>
        </a:p>
      </dgm:t>
    </dgm:pt>
    <dgm:pt modelId="{B2202A69-3386-244E-A9AD-E2BD0ECE8E01}" type="parTrans" cxnId="{3E18CD85-C2B1-144F-BEB6-50337A248918}">
      <dgm:prSet/>
      <dgm:spPr/>
      <dgm:t>
        <a:bodyPr/>
        <a:lstStyle/>
        <a:p>
          <a:endParaRPr lang="en-US"/>
        </a:p>
      </dgm:t>
    </dgm:pt>
    <dgm:pt modelId="{1C8FFA0C-01A8-1F46-8935-B36D5FBB7FD8}" type="sibTrans" cxnId="{3E18CD85-C2B1-144F-BEB6-50337A248918}">
      <dgm:prSet/>
      <dgm:spPr/>
      <dgm:t>
        <a:bodyPr/>
        <a:lstStyle/>
        <a:p>
          <a:endParaRPr lang="en-US"/>
        </a:p>
      </dgm:t>
    </dgm:pt>
    <dgm:pt modelId="{DE90B176-B92C-6443-99E2-49B2285C8C96}">
      <dgm:prSet phldrT="[Text]"/>
      <dgm:spPr/>
      <dgm:t>
        <a:bodyPr/>
        <a:lstStyle/>
        <a:p>
          <a:r>
            <a:rPr lang="en-US" dirty="0" smtClean="0"/>
            <a:t>SEGMENT BENEFIT</a:t>
          </a:r>
          <a:endParaRPr lang="en-US" dirty="0"/>
        </a:p>
      </dgm:t>
    </dgm:pt>
    <dgm:pt modelId="{01F1154C-2919-0343-8C12-E6D2CC892C2F}" type="parTrans" cxnId="{DCCEEF2D-E89D-E541-8CAE-22F0E60012F0}">
      <dgm:prSet/>
      <dgm:spPr/>
      <dgm:t>
        <a:bodyPr/>
        <a:lstStyle/>
        <a:p>
          <a:endParaRPr lang="en-US"/>
        </a:p>
      </dgm:t>
    </dgm:pt>
    <dgm:pt modelId="{1D70429D-AC04-A045-807D-D89E23F3AFA9}" type="sibTrans" cxnId="{DCCEEF2D-E89D-E541-8CAE-22F0E60012F0}">
      <dgm:prSet/>
      <dgm:spPr/>
      <dgm:t>
        <a:bodyPr/>
        <a:lstStyle/>
        <a:p>
          <a:endParaRPr lang="en-US"/>
        </a:p>
      </dgm:t>
    </dgm:pt>
    <dgm:pt modelId="{8A738825-2331-AC44-92DD-D8A7961CD0D0}">
      <dgm:prSet phldrT="[Text]" custT="1"/>
      <dgm:spPr/>
      <dgm:t>
        <a:bodyPr/>
        <a:lstStyle/>
        <a:p>
          <a:r>
            <a:rPr lang="en-US" sz="1800" dirty="0" smtClean="0"/>
            <a:t>FREE WIFI</a:t>
          </a:r>
          <a:endParaRPr lang="en-US" sz="1800" dirty="0"/>
        </a:p>
      </dgm:t>
    </dgm:pt>
    <dgm:pt modelId="{F1F010FF-2E85-8445-BC51-D67E3D80B399}" type="parTrans" cxnId="{3B47AB63-2719-994F-AA8C-5C5849077793}">
      <dgm:prSet/>
      <dgm:spPr/>
      <dgm:t>
        <a:bodyPr/>
        <a:lstStyle/>
        <a:p>
          <a:endParaRPr lang="en-US"/>
        </a:p>
      </dgm:t>
    </dgm:pt>
    <dgm:pt modelId="{398BD479-D402-1D4D-8B7D-481B79E58DFA}" type="sibTrans" cxnId="{3B47AB63-2719-994F-AA8C-5C5849077793}">
      <dgm:prSet/>
      <dgm:spPr/>
      <dgm:t>
        <a:bodyPr/>
        <a:lstStyle/>
        <a:p>
          <a:endParaRPr lang="en-US"/>
        </a:p>
      </dgm:t>
    </dgm:pt>
    <dgm:pt modelId="{36C88445-C7D2-F64D-BDBA-4881891D6B53}">
      <dgm:prSet phldrT="[Text]" custT="1"/>
      <dgm:spPr/>
      <dgm:t>
        <a:bodyPr/>
        <a:lstStyle/>
        <a:p>
          <a:r>
            <a:rPr lang="en-US" sz="1800" smtClean="0"/>
            <a:t>MEMBER ENROLLMENT OFFER</a:t>
          </a:r>
          <a:endParaRPr lang="en-US" sz="1800" dirty="0"/>
        </a:p>
      </dgm:t>
    </dgm:pt>
    <dgm:pt modelId="{CCC01B39-D616-8D4F-8F3E-A765A6CC57BF}" type="parTrans" cxnId="{5901CE1A-8DB9-9343-BB02-5BCD608C09D4}">
      <dgm:prSet/>
      <dgm:spPr/>
      <dgm:t>
        <a:bodyPr/>
        <a:lstStyle/>
        <a:p>
          <a:endParaRPr lang="en-US"/>
        </a:p>
      </dgm:t>
    </dgm:pt>
    <dgm:pt modelId="{5EB714AC-A2E3-A94D-8D57-A0B568B514DD}" type="sibTrans" cxnId="{5901CE1A-8DB9-9343-BB02-5BCD608C09D4}">
      <dgm:prSet/>
      <dgm:spPr/>
      <dgm:t>
        <a:bodyPr/>
        <a:lstStyle/>
        <a:p>
          <a:endParaRPr lang="en-US"/>
        </a:p>
      </dgm:t>
    </dgm:pt>
    <dgm:pt modelId="{B604F7D6-AF11-9A49-8807-85C7001AA292}">
      <dgm:prSet phldrT="[Text]" custT="1"/>
      <dgm:spPr/>
      <dgm:t>
        <a:bodyPr/>
        <a:lstStyle/>
        <a:p>
          <a:r>
            <a:rPr lang="en-US" sz="1800" dirty="0" smtClean="0"/>
            <a:t>TRAVEL’S STILL A TREAT</a:t>
          </a:r>
        </a:p>
        <a:p>
          <a:r>
            <a:rPr lang="en-US" sz="1800" dirty="0" smtClean="0"/>
            <a:t>(E.G. VALUES TIME WITH FAMILY</a:t>
          </a:r>
          <a:endParaRPr lang="en-US" sz="1800" dirty="0"/>
        </a:p>
      </dgm:t>
    </dgm:pt>
    <dgm:pt modelId="{8AC225C1-23BA-7049-97E1-6E2440F961B1}" type="sibTrans" cxnId="{4EF333C8-D670-AE4A-9E72-B890996E73F5}">
      <dgm:prSet/>
      <dgm:spPr/>
      <dgm:t>
        <a:bodyPr/>
        <a:lstStyle/>
        <a:p>
          <a:endParaRPr lang="en-US"/>
        </a:p>
      </dgm:t>
    </dgm:pt>
    <dgm:pt modelId="{ED93065A-B754-1348-89D4-396280227B5D}" type="parTrans" cxnId="{4EF333C8-D670-AE4A-9E72-B890996E73F5}">
      <dgm:prSet/>
      <dgm:spPr/>
      <dgm:t>
        <a:bodyPr/>
        <a:lstStyle/>
        <a:p>
          <a:endParaRPr lang="en-US"/>
        </a:p>
      </dgm:t>
    </dgm:pt>
    <dgm:pt modelId="{86E3605B-1672-0447-9DED-B352FDB0F735}">
      <dgm:prSet phldrT="[Text]" custT="1"/>
      <dgm:spPr/>
      <dgm:t>
        <a:bodyPr/>
        <a:lstStyle/>
        <a:p>
          <a:r>
            <a:rPr lang="en-US" sz="1800" dirty="0" smtClean="0"/>
            <a:t>WORK HARD PLAY HARD</a:t>
          </a:r>
        </a:p>
        <a:p>
          <a:r>
            <a:rPr lang="en-US" sz="1800" dirty="0" smtClean="0"/>
            <a:t>(E.G LIKES TO USE POINTS)</a:t>
          </a:r>
          <a:endParaRPr lang="en-US" sz="1800" dirty="0"/>
        </a:p>
      </dgm:t>
    </dgm:pt>
    <dgm:pt modelId="{59DB7207-B293-FB4E-BA63-5AE7B53821D2}" type="sibTrans" cxnId="{A5467E64-3557-8844-B8B5-484A53F451A6}">
      <dgm:prSet/>
      <dgm:spPr/>
      <dgm:t>
        <a:bodyPr/>
        <a:lstStyle/>
        <a:p>
          <a:endParaRPr lang="en-US"/>
        </a:p>
      </dgm:t>
    </dgm:pt>
    <dgm:pt modelId="{5F9CAA46-7545-8845-8AD4-3D2B8AA220F2}" type="parTrans" cxnId="{A5467E64-3557-8844-B8B5-484A53F451A6}">
      <dgm:prSet/>
      <dgm:spPr/>
      <dgm:t>
        <a:bodyPr/>
        <a:lstStyle/>
        <a:p>
          <a:endParaRPr lang="en-US"/>
        </a:p>
      </dgm:t>
    </dgm:pt>
    <dgm:pt modelId="{905AAE13-822E-A24B-9915-C7E69AC9E40A}">
      <dgm:prSet phldrT="[Text]" custT="1"/>
      <dgm:spPr/>
      <dgm:t>
        <a:bodyPr/>
        <a:lstStyle/>
        <a:p>
          <a:r>
            <a:rPr lang="en-US" sz="1800" dirty="0" smtClean="0"/>
            <a:t>MOBILE CHECK-IN</a:t>
          </a:r>
          <a:endParaRPr lang="en-US" sz="1800" dirty="0"/>
        </a:p>
      </dgm:t>
    </dgm:pt>
    <dgm:pt modelId="{BEF53A01-1FFC-BD48-96C0-F81F86D54290}" type="parTrans" cxnId="{AF2D0EA1-F03E-7543-B0D0-F7308FE41183}">
      <dgm:prSet/>
      <dgm:spPr/>
      <dgm:t>
        <a:bodyPr/>
        <a:lstStyle/>
        <a:p>
          <a:endParaRPr lang="en-US"/>
        </a:p>
      </dgm:t>
    </dgm:pt>
    <dgm:pt modelId="{D2EB518A-FD3E-4545-B759-59774A73FF68}" type="sibTrans" cxnId="{AF2D0EA1-F03E-7543-B0D0-F7308FE41183}">
      <dgm:prSet/>
      <dgm:spPr/>
      <dgm:t>
        <a:bodyPr/>
        <a:lstStyle/>
        <a:p>
          <a:endParaRPr lang="en-US"/>
        </a:p>
      </dgm:t>
    </dgm:pt>
    <dgm:pt modelId="{80A03B9B-1F5B-D34B-8DB8-006956B41AE5}" type="pres">
      <dgm:prSet presAssocID="{22601084-FC26-8748-B11F-8AAF58F6E4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FB030C-A1B6-1E48-A6C3-17397B7B3969}" type="pres">
      <dgm:prSet presAssocID="{6E3A9E3B-0B52-4A41-B679-B4F4812A6947}" presName="vertFlow" presStyleCnt="0"/>
      <dgm:spPr/>
    </dgm:pt>
    <dgm:pt modelId="{D269133F-816F-C94B-B61F-FD2BD136A745}" type="pres">
      <dgm:prSet presAssocID="{6E3A9E3B-0B52-4A41-B679-B4F4812A6947}" presName="header" presStyleLbl="node1" presStyleIdx="0" presStyleCnt="3"/>
      <dgm:spPr/>
      <dgm:t>
        <a:bodyPr/>
        <a:lstStyle/>
        <a:p>
          <a:endParaRPr lang="en-US"/>
        </a:p>
      </dgm:t>
    </dgm:pt>
    <dgm:pt modelId="{5257C60B-8588-2E48-AD82-39BACEA41DF3}" type="pres">
      <dgm:prSet presAssocID="{4C8EA3DF-D0B1-1640-87D3-1D6B2F7BBB1F}" presName="parTrans" presStyleLbl="sibTrans2D1" presStyleIdx="0" presStyleCnt="7"/>
      <dgm:spPr/>
      <dgm:t>
        <a:bodyPr/>
        <a:lstStyle/>
        <a:p>
          <a:endParaRPr lang="en-US"/>
        </a:p>
      </dgm:t>
    </dgm:pt>
    <dgm:pt modelId="{341DA8FE-6621-8B42-9D5D-C787A3AAFD1A}" type="pres">
      <dgm:prSet presAssocID="{061AF342-01FF-BC46-B52D-17D1396B4636}" presName="child" presStyleLbl="alignAccFollow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BC3021-BCC6-4743-930D-043C428F207B}" type="pres">
      <dgm:prSet presAssocID="{CE7A498E-A7F3-B440-9AA6-EFA3F026DCCF}" presName="sibTrans" presStyleLbl="sibTrans2D1" presStyleIdx="1" presStyleCnt="7"/>
      <dgm:spPr/>
      <dgm:t>
        <a:bodyPr/>
        <a:lstStyle/>
        <a:p>
          <a:endParaRPr lang="en-US"/>
        </a:p>
      </dgm:t>
    </dgm:pt>
    <dgm:pt modelId="{2842F2B8-8092-4447-BA38-9ADA953DA4CD}" type="pres">
      <dgm:prSet presAssocID="{8A738825-2331-AC44-92DD-D8A7961CD0D0}" presName="child" presStyleLbl="alignAccFollow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9FCA2-58C2-B841-A019-871234CBBD67}" type="pres">
      <dgm:prSet presAssocID="{398BD479-D402-1D4D-8B7D-481B79E58DFA}" presName="sibTrans" presStyleLbl="sibTrans2D1" presStyleIdx="2" presStyleCnt="7"/>
      <dgm:spPr/>
      <dgm:t>
        <a:bodyPr/>
        <a:lstStyle/>
        <a:p>
          <a:endParaRPr lang="en-US"/>
        </a:p>
      </dgm:t>
    </dgm:pt>
    <dgm:pt modelId="{3FC4A80E-FF01-5D46-B6C4-7DAB08D89732}" type="pres">
      <dgm:prSet presAssocID="{905AAE13-822E-A24B-9915-C7E69AC9E40A}" presName="child" presStyleLbl="alignAccFollow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457D2-E399-A84A-B71B-05A4A90FF038}" type="pres">
      <dgm:prSet presAssocID="{6E3A9E3B-0B52-4A41-B679-B4F4812A6947}" presName="hSp" presStyleCnt="0"/>
      <dgm:spPr/>
    </dgm:pt>
    <dgm:pt modelId="{964DE870-C681-974C-AA97-3A1FA8859E6F}" type="pres">
      <dgm:prSet presAssocID="{1FAD6300-511D-FC48-B09C-3E1C1A8B3F91}" presName="vertFlow" presStyleCnt="0"/>
      <dgm:spPr/>
    </dgm:pt>
    <dgm:pt modelId="{2607824C-A7FC-ED4A-BE1C-1E4353BAA9B2}" type="pres">
      <dgm:prSet presAssocID="{1FAD6300-511D-FC48-B09C-3E1C1A8B3F91}" presName="header" presStyleLbl="node1" presStyleIdx="1" presStyleCnt="3"/>
      <dgm:spPr/>
      <dgm:t>
        <a:bodyPr/>
        <a:lstStyle/>
        <a:p>
          <a:endParaRPr lang="en-US"/>
        </a:p>
      </dgm:t>
    </dgm:pt>
    <dgm:pt modelId="{DFB7BB1E-0BEF-C247-9541-2C09AB5233ED}" type="pres">
      <dgm:prSet presAssocID="{B2202A69-3386-244E-A9AD-E2BD0ECE8E01}" presName="parTrans" presStyleLbl="sibTrans2D1" presStyleIdx="3" presStyleCnt="7"/>
      <dgm:spPr/>
      <dgm:t>
        <a:bodyPr/>
        <a:lstStyle/>
        <a:p>
          <a:endParaRPr lang="en-US"/>
        </a:p>
      </dgm:t>
    </dgm:pt>
    <dgm:pt modelId="{84C8AB20-F7AF-EA40-BEF9-9667B724FBFE}" type="pres">
      <dgm:prSet presAssocID="{AD613645-01E6-F04A-B147-F61327406B7D}" presName="child" presStyleLbl="alignAccFollowNode1" presStyleIdx="3" presStyleCnt="7" custScaleY="2490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FC7E6-F72A-8641-B0A4-70AABD61B622}" type="pres">
      <dgm:prSet presAssocID="{1C8FFA0C-01A8-1F46-8935-B36D5FBB7FD8}" presName="sibTrans" presStyleLbl="sibTrans2D1" presStyleIdx="4" presStyleCnt="7"/>
      <dgm:spPr/>
      <dgm:t>
        <a:bodyPr/>
        <a:lstStyle/>
        <a:p>
          <a:endParaRPr lang="en-US"/>
        </a:p>
      </dgm:t>
    </dgm:pt>
    <dgm:pt modelId="{90129FCB-9EE4-7246-91A2-6FE5494C7654}" type="pres">
      <dgm:prSet presAssocID="{36C88445-C7D2-F64D-BDBA-4881891D6B53}" presName="child" presStyleLbl="alignAccFollowNode1" presStyleIdx="4" presStyleCnt="7" custScaleY="23008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6F64E-F3F0-7342-A390-E0251103AE07}" type="pres">
      <dgm:prSet presAssocID="{1FAD6300-511D-FC48-B09C-3E1C1A8B3F91}" presName="hSp" presStyleCnt="0"/>
      <dgm:spPr/>
    </dgm:pt>
    <dgm:pt modelId="{E7391FD7-0E41-A648-9D60-F15CA620A064}" type="pres">
      <dgm:prSet presAssocID="{DE90B176-B92C-6443-99E2-49B2285C8C96}" presName="vertFlow" presStyleCnt="0"/>
      <dgm:spPr/>
    </dgm:pt>
    <dgm:pt modelId="{1F2758EF-57D8-EB47-8D6A-9B030C383406}" type="pres">
      <dgm:prSet presAssocID="{DE90B176-B92C-6443-99E2-49B2285C8C96}" presName="header" presStyleLbl="node1" presStyleIdx="2" presStyleCnt="3"/>
      <dgm:spPr/>
      <dgm:t>
        <a:bodyPr/>
        <a:lstStyle/>
        <a:p>
          <a:endParaRPr lang="en-US"/>
        </a:p>
      </dgm:t>
    </dgm:pt>
    <dgm:pt modelId="{31EBBB46-AC00-9A44-93B3-1F2EDA0738B4}" type="pres">
      <dgm:prSet presAssocID="{5F9CAA46-7545-8845-8AD4-3D2B8AA220F2}" presName="parTrans" presStyleLbl="sibTrans2D1" presStyleIdx="5" presStyleCnt="7"/>
      <dgm:spPr/>
      <dgm:t>
        <a:bodyPr/>
        <a:lstStyle/>
        <a:p>
          <a:endParaRPr lang="en-US"/>
        </a:p>
      </dgm:t>
    </dgm:pt>
    <dgm:pt modelId="{1269228C-07E3-3C49-AC79-04015D8B7ECB}" type="pres">
      <dgm:prSet presAssocID="{86E3605B-1672-0447-9DED-B352FDB0F735}" presName="child" presStyleLbl="alignAccFollowNode1" presStyleIdx="5" presStyleCnt="7" custScaleY="2394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0D643D-B7EF-D448-B867-CAC7F0B4A6D7}" type="pres">
      <dgm:prSet presAssocID="{59DB7207-B293-FB4E-BA63-5AE7B53821D2}" presName="sibTrans" presStyleLbl="sibTrans2D1" presStyleIdx="6" presStyleCnt="7"/>
      <dgm:spPr/>
      <dgm:t>
        <a:bodyPr/>
        <a:lstStyle/>
        <a:p>
          <a:endParaRPr lang="en-US"/>
        </a:p>
      </dgm:t>
    </dgm:pt>
    <dgm:pt modelId="{F64E71AE-5AE8-6943-8E88-440220CBFDBF}" type="pres">
      <dgm:prSet presAssocID="{B604F7D6-AF11-9A49-8807-85C7001AA292}" presName="child" presStyleLbl="alignAccFollowNode1" presStyleIdx="6" presStyleCnt="7" custScaleY="25254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2D0EA1-F03E-7543-B0D0-F7308FE41183}" srcId="{6E3A9E3B-0B52-4A41-B679-B4F4812A6947}" destId="{905AAE13-822E-A24B-9915-C7E69AC9E40A}" srcOrd="2" destOrd="0" parTransId="{BEF53A01-1FFC-BD48-96C0-F81F86D54290}" sibTransId="{D2EB518A-FD3E-4545-B759-59774A73FF68}"/>
    <dgm:cxn modelId="{29F2DF8F-0D04-8A44-B4BC-2D7104FF3534}" type="presOf" srcId="{061AF342-01FF-BC46-B52D-17D1396B4636}" destId="{341DA8FE-6621-8B42-9D5D-C787A3AAFD1A}" srcOrd="0" destOrd="0" presId="urn:microsoft.com/office/officeart/2005/8/layout/lProcess1"/>
    <dgm:cxn modelId="{E0A79BBE-722C-E245-BF96-1BC524ED459C}" type="presOf" srcId="{4C8EA3DF-D0B1-1640-87D3-1D6B2F7BBB1F}" destId="{5257C60B-8588-2E48-AD82-39BACEA41DF3}" srcOrd="0" destOrd="0" presId="urn:microsoft.com/office/officeart/2005/8/layout/lProcess1"/>
    <dgm:cxn modelId="{AB29A925-2DBE-304E-8B2B-1BF4B69945D3}" type="presOf" srcId="{905AAE13-822E-A24B-9915-C7E69AC9E40A}" destId="{3FC4A80E-FF01-5D46-B6C4-7DAB08D89732}" srcOrd="0" destOrd="0" presId="urn:microsoft.com/office/officeart/2005/8/layout/lProcess1"/>
    <dgm:cxn modelId="{A5467E64-3557-8844-B8B5-484A53F451A6}" srcId="{DE90B176-B92C-6443-99E2-49B2285C8C96}" destId="{86E3605B-1672-0447-9DED-B352FDB0F735}" srcOrd="0" destOrd="0" parTransId="{5F9CAA46-7545-8845-8AD4-3D2B8AA220F2}" sibTransId="{59DB7207-B293-FB4E-BA63-5AE7B53821D2}"/>
    <dgm:cxn modelId="{003AADCB-D4BC-3447-A600-40B58A11883E}" type="presOf" srcId="{398BD479-D402-1D4D-8B7D-481B79E58DFA}" destId="{50F9FCA2-58C2-B841-A019-871234CBBD67}" srcOrd="0" destOrd="0" presId="urn:microsoft.com/office/officeart/2005/8/layout/lProcess1"/>
    <dgm:cxn modelId="{4CB16354-31E8-7747-A0B3-38C07E00B5C5}" type="presOf" srcId="{36C88445-C7D2-F64D-BDBA-4881891D6B53}" destId="{90129FCB-9EE4-7246-91A2-6FE5494C7654}" srcOrd="0" destOrd="0" presId="urn:microsoft.com/office/officeart/2005/8/layout/lProcess1"/>
    <dgm:cxn modelId="{7CF8C9CE-BE14-2A48-8D9A-551ACBE9FAB3}" type="presOf" srcId="{1FAD6300-511D-FC48-B09C-3E1C1A8B3F91}" destId="{2607824C-A7FC-ED4A-BE1C-1E4353BAA9B2}" srcOrd="0" destOrd="0" presId="urn:microsoft.com/office/officeart/2005/8/layout/lProcess1"/>
    <dgm:cxn modelId="{2B501AA2-CE0C-AD41-AF96-7023B6C5C804}" type="presOf" srcId="{8A738825-2331-AC44-92DD-D8A7961CD0D0}" destId="{2842F2B8-8092-4447-BA38-9ADA953DA4CD}" srcOrd="0" destOrd="0" presId="urn:microsoft.com/office/officeart/2005/8/layout/lProcess1"/>
    <dgm:cxn modelId="{4D1D9CE3-901D-C346-8E46-28BBBE2E2A69}" type="presOf" srcId="{5F9CAA46-7545-8845-8AD4-3D2B8AA220F2}" destId="{31EBBB46-AC00-9A44-93B3-1F2EDA0738B4}" srcOrd="0" destOrd="0" presId="urn:microsoft.com/office/officeart/2005/8/layout/lProcess1"/>
    <dgm:cxn modelId="{986C6F4E-918C-E441-8761-9A8FBE1CB3A3}" type="presOf" srcId="{DE90B176-B92C-6443-99E2-49B2285C8C96}" destId="{1F2758EF-57D8-EB47-8D6A-9B030C383406}" srcOrd="0" destOrd="0" presId="urn:microsoft.com/office/officeart/2005/8/layout/lProcess1"/>
    <dgm:cxn modelId="{49304EF9-089B-A84B-97D5-29317FD35845}" type="presOf" srcId="{1C8FFA0C-01A8-1F46-8935-B36D5FBB7FD8}" destId="{B72FC7E6-F72A-8641-B0A4-70AABD61B622}" srcOrd="0" destOrd="0" presId="urn:microsoft.com/office/officeart/2005/8/layout/lProcess1"/>
    <dgm:cxn modelId="{3B47AB63-2719-994F-AA8C-5C5849077793}" srcId="{6E3A9E3B-0B52-4A41-B679-B4F4812A6947}" destId="{8A738825-2331-AC44-92DD-D8A7961CD0D0}" srcOrd="1" destOrd="0" parTransId="{F1F010FF-2E85-8445-BC51-D67E3D80B399}" sibTransId="{398BD479-D402-1D4D-8B7D-481B79E58DFA}"/>
    <dgm:cxn modelId="{4EF333C8-D670-AE4A-9E72-B890996E73F5}" srcId="{DE90B176-B92C-6443-99E2-49B2285C8C96}" destId="{B604F7D6-AF11-9A49-8807-85C7001AA292}" srcOrd="1" destOrd="0" parTransId="{ED93065A-B754-1348-89D4-396280227B5D}" sibTransId="{8AC225C1-23BA-7049-97E1-6E2440F961B1}"/>
    <dgm:cxn modelId="{DCCEEF2D-E89D-E541-8CAE-22F0E60012F0}" srcId="{22601084-FC26-8748-B11F-8AAF58F6E424}" destId="{DE90B176-B92C-6443-99E2-49B2285C8C96}" srcOrd="2" destOrd="0" parTransId="{01F1154C-2919-0343-8C12-E6D2CC892C2F}" sibTransId="{1D70429D-AC04-A045-807D-D89E23F3AFA9}"/>
    <dgm:cxn modelId="{8D426F60-1CEC-4D4C-9FAB-1BC51471CBF0}" type="presOf" srcId="{CE7A498E-A7F3-B440-9AA6-EFA3F026DCCF}" destId="{EFBC3021-BCC6-4743-930D-043C428F207B}" srcOrd="0" destOrd="0" presId="urn:microsoft.com/office/officeart/2005/8/layout/lProcess1"/>
    <dgm:cxn modelId="{98B9759B-9ADB-6E4B-95AB-4A613CD0B2AF}" type="presOf" srcId="{22601084-FC26-8748-B11F-8AAF58F6E424}" destId="{80A03B9B-1F5B-D34B-8DB8-006956B41AE5}" srcOrd="0" destOrd="0" presId="urn:microsoft.com/office/officeart/2005/8/layout/lProcess1"/>
    <dgm:cxn modelId="{F2553BE4-A1B9-D64F-9189-7C8DDF46C4B8}" type="presOf" srcId="{B2202A69-3386-244E-A9AD-E2BD0ECE8E01}" destId="{DFB7BB1E-0BEF-C247-9541-2C09AB5233ED}" srcOrd="0" destOrd="0" presId="urn:microsoft.com/office/officeart/2005/8/layout/lProcess1"/>
    <dgm:cxn modelId="{4244A1E3-F025-974C-B867-B6B2273E0B72}" srcId="{22601084-FC26-8748-B11F-8AAF58F6E424}" destId="{6E3A9E3B-0B52-4A41-B679-B4F4812A6947}" srcOrd="0" destOrd="0" parTransId="{601A1775-3F91-1B4F-871D-99CF509CB8F0}" sibTransId="{991998B0-B290-874B-9246-D754F5CBEE26}"/>
    <dgm:cxn modelId="{3E18CD85-C2B1-144F-BEB6-50337A248918}" srcId="{1FAD6300-511D-FC48-B09C-3E1C1A8B3F91}" destId="{AD613645-01E6-F04A-B147-F61327406B7D}" srcOrd="0" destOrd="0" parTransId="{B2202A69-3386-244E-A9AD-E2BD0ECE8E01}" sibTransId="{1C8FFA0C-01A8-1F46-8935-B36D5FBB7FD8}"/>
    <dgm:cxn modelId="{5901CE1A-8DB9-9343-BB02-5BCD608C09D4}" srcId="{1FAD6300-511D-FC48-B09C-3E1C1A8B3F91}" destId="{36C88445-C7D2-F64D-BDBA-4881891D6B53}" srcOrd="1" destOrd="0" parTransId="{CCC01B39-D616-8D4F-8F3E-A765A6CC57BF}" sibTransId="{5EB714AC-A2E3-A94D-8D57-A0B568B514DD}"/>
    <dgm:cxn modelId="{9720202F-6900-3F4F-BA24-542202F3F5C0}" srcId="{22601084-FC26-8748-B11F-8AAF58F6E424}" destId="{1FAD6300-511D-FC48-B09C-3E1C1A8B3F91}" srcOrd="1" destOrd="0" parTransId="{3B7A70BC-DDC8-0749-A19C-7228C31FB006}" sibTransId="{A30C7479-2251-A743-9899-5F376211DE24}"/>
    <dgm:cxn modelId="{C5967C70-5CE1-E648-B316-4A976395049E}" type="presOf" srcId="{AD613645-01E6-F04A-B147-F61327406B7D}" destId="{84C8AB20-F7AF-EA40-BEF9-9667B724FBFE}" srcOrd="0" destOrd="0" presId="urn:microsoft.com/office/officeart/2005/8/layout/lProcess1"/>
    <dgm:cxn modelId="{91DEDD94-ED6A-614F-91BE-5A39AF2115F7}" type="presOf" srcId="{6E3A9E3B-0B52-4A41-B679-B4F4812A6947}" destId="{D269133F-816F-C94B-B61F-FD2BD136A745}" srcOrd="0" destOrd="0" presId="urn:microsoft.com/office/officeart/2005/8/layout/lProcess1"/>
    <dgm:cxn modelId="{BF9FF473-72E3-2C4F-BA52-6D9AAD166F62}" type="presOf" srcId="{86E3605B-1672-0447-9DED-B352FDB0F735}" destId="{1269228C-07E3-3C49-AC79-04015D8B7ECB}" srcOrd="0" destOrd="0" presId="urn:microsoft.com/office/officeart/2005/8/layout/lProcess1"/>
    <dgm:cxn modelId="{26006EF8-D3DA-F640-AD37-18039B31FEEB}" type="presOf" srcId="{B604F7D6-AF11-9A49-8807-85C7001AA292}" destId="{F64E71AE-5AE8-6943-8E88-440220CBFDBF}" srcOrd="0" destOrd="0" presId="urn:microsoft.com/office/officeart/2005/8/layout/lProcess1"/>
    <dgm:cxn modelId="{B66458ED-BE7C-1841-B5FD-969C1A191180}" type="presOf" srcId="{59DB7207-B293-FB4E-BA63-5AE7B53821D2}" destId="{0A0D643D-B7EF-D448-B867-CAC7F0B4A6D7}" srcOrd="0" destOrd="0" presId="urn:microsoft.com/office/officeart/2005/8/layout/lProcess1"/>
    <dgm:cxn modelId="{40873E75-E54D-7340-A680-1A9E104F39A7}" srcId="{6E3A9E3B-0B52-4A41-B679-B4F4812A6947}" destId="{061AF342-01FF-BC46-B52D-17D1396B4636}" srcOrd="0" destOrd="0" parTransId="{4C8EA3DF-D0B1-1640-87D3-1D6B2F7BBB1F}" sibTransId="{CE7A498E-A7F3-B440-9AA6-EFA3F026DCCF}"/>
    <dgm:cxn modelId="{DDD91C79-596C-A743-B65B-0672F1DD9DD3}" type="presParOf" srcId="{80A03B9B-1F5B-D34B-8DB8-006956B41AE5}" destId="{1EFB030C-A1B6-1E48-A6C3-17397B7B3969}" srcOrd="0" destOrd="0" presId="urn:microsoft.com/office/officeart/2005/8/layout/lProcess1"/>
    <dgm:cxn modelId="{0B74BD08-44B6-584E-8E42-E38F942FE206}" type="presParOf" srcId="{1EFB030C-A1B6-1E48-A6C3-17397B7B3969}" destId="{D269133F-816F-C94B-B61F-FD2BD136A745}" srcOrd="0" destOrd="0" presId="urn:microsoft.com/office/officeart/2005/8/layout/lProcess1"/>
    <dgm:cxn modelId="{BF24A2ED-9BCD-5F44-961B-D1A10D61DED7}" type="presParOf" srcId="{1EFB030C-A1B6-1E48-A6C3-17397B7B3969}" destId="{5257C60B-8588-2E48-AD82-39BACEA41DF3}" srcOrd="1" destOrd="0" presId="urn:microsoft.com/office/officeart/2005/8/layout/lProcess1"/>
    <dgm:cxn modelId="{695440FC-B5D9-9A41-845F-1B7D66FA569A}" type="presParOf" srcId="{1EFB030C-A1B6-1E48-A6C3-17397B7B3969}" destId="{341DA8FE-6621-8B42-9D5D-C787A3AAFD1A}" srcOrd="2" destOrd="0" presId="urn:microsoft.com/office/officeart/2005/8/layout/lProcess1"/>
    <dgm:cxn modelId="{4058FBD2-71CC-F94F-BE61-18FFDE087AC3}" type="presParOf" srcId="{1EFB030C-A1B6-1E48-A6C3-17397B7B3969}" destId="{EFBC3021-BCC6-4743-930D-043C428F207B}" srcOrd="3" destOrd="0" presId="urn:microsoft.com/office/officeart/2005/8/layout/lProcess1"/>
    <dgm:cxn modelId="{5497FCF7-4F6E-6A48-A21C-5A3AEAB44F07}" type="presParOf" srcId="{1EFB030C-A1B6-1E48-A6C3-17397B7B3969}" destId="{2842F2B8-8092-4447-BA38-9ADA953DA4CD}" srcOrd="4" destOrd="0" presId="urn:microsoft.com/office/officeart/2005/8/layout/lProcess1"/>
    <dgm:cxn modelId="{ADB0AFA3-BF8D-9F41-A396-DEFDA0DE85C4}" type="presParOf" srcId="{1EFB030C-A1B6-1E48-A6C3-17397B7B3969}" destId="{50F9FCA2-58C2-B841-A019-871234CBBD67}" srcOrd="5" destOrd="0" presId="urn:microsoft.com/office/officeart/2005/8/layout/lProcess1"/>
    <dgm:cxn modelId="{03145762-B2CB-3E43-8FDF-F0A086C7D798}" type="presParOf" srcId="{1EFB030C-A1B6-1E48-A6C3-17397B7B3969}" destId="{3FC4A80E-FF01-5D46-B6C4-7DAB08D89732}" srcOrd="6" destOrd="0" presId="urn:microsoft.com/office/officeart/2005/8/layout/lProcess1"/>
    <dgm:cxn modelId="{AB2E7864-3275-6344-A3A4-B04D9BEF661C}" type="presParOf" srcId="{80A03B9B-1F5B-D34B-8DB8-006956B41AE5}" destId="{F21457D2-E399-A84A-B71B-05A4A90FF038}" srcOrd="1" destOrd="0" presId="urn:microsoft.com/office/officeart/2005/8/layout/lProcess1"/>
    <dgm:cxn modelId="{51C2AECA-3848-9C4D-BFD4-022EF5177736}" type="presParOf" srcId="{80A03B9B-1F5B-D34B-8DB8-006956B41AE5}" destId="{964DE870-C681-974C-AA97-3A1FA8859E6F}" srcOrd="2" destOrd="0" presId="urn:microsoft.com/office/officeart/2005/8/layout/lProcess1"/>
    <dgm:cxn modelId="{28EC4355-9E78-1F40-897A-459F2FEFF201}" type="presParOf" srcId="{964DE870-C681-974C-AA97-3A1FA8859E6F}" destId="{2607824C-A7FC-ED4A-BE1C-1E4353BAA9B2}" srcOrd="0" destOrd="0" presId="urn:microsoft.com/office/officeart/2005/8/layout/lProcess1"/>
    <dgm:cxn modelId="{AA3E9D8D-B2F6-5540-9332-E98AAC0EE9B3}" type="presParOf" srcId="{964DE870-C681-974C-AA97-3A1FA8859E6F}" destId="{DFB7BB1E-0BEF-C247-9541-2C09AB5233ED}" srcOrd="1" destOrd="0" presId="urn:microsoft.com/office/officeart/2005/8/layout/lProcess1"/>
    <dgm:cxn modelId="{7B024886-7696-FD49-ADA0-35C35179A885}" type="presParOf" srcId="{964DE870-C681-974C-AA97-3A1FA8859E6F}" destId="{84C8AB20-F7AF-EA40-BEF9-9667B724FBFE}" srcOrd="2" destOrd="0" presId="urn:microsoft.com/office/officeart/2005/8/layout/lProcess1"/>
    <dgm:cxn modelId="{E5E02E03-C0CD-234D-AD68-DC790DED6EB1}" type="presParOf" srcId="{964DE870-C681-974C-AA97-3A1FA8859E6F}" destId="{B72FC7E6-F72A-8641-B0A4-70AABD61B622}" srcOrd="3" destOrd="0" presId="urn:microsoft.com/office/officeart/2005/8/layout/lProcess1"/>
    <dgm:cxn modelId="{BC5003F3-ECE0-C440-B65C-4D2A1362D3FA}" type="presParOf" srcId="{964DE870-C681-974C-AA97-3A1FA8859E6F}" destId="{90129FCB-9EE4-7246-91A2-6FE5494C7654}" srcOrd="4" destOrd="0" presId="urn:microsoft.com/office/officeart/2005/8/layout/lProcess1"/>
    <dgm:cxn modelId="{B1259AD0-56AE-EC4C-8062-741DF78A0ACC}" type="presParOf" srcId="{80A03B9B-1F5B-D34B-8DB8-006956B41AE5}" destId="{21C6F64E-F3F0-7342-A390-E0251103AE07}" srcOrd="3" destOrd="0" presId="urn:microsoft.com/office/officeart/2005/8/layout/lProcess1"/>
    <dgm:cxn modelId="{5F978975-EF9B-DC41-95D8-888DD8748F10}" type="presParOf" srcId="{80A03B9B-1F5B-D34B-8DB8-006956B41AE5}" destId="{E7391FD7-0E41-A648-9D60-F15CA620A064}" srcOrd="4" destOrd="0" presId="urn:microsoft.com/office/officeart/2005/8/layout/lProcess1"/>
    <dgm:cxn modelId="{4150465F-C5C7-DB4B-8985-B7EAC34CD796}" type="presParOf" srcId="{E7391FD7-0E41-A648-9D60-F15CA620A064}" destId="{1F2758EF-57D8-EB47-8D6A-9B030C383406}" srcOrd="0" destOrd="0" presId="urn:microsoft.com/office/officeart/2005/8/layout/lProcess1"/>
    <dgm:cxn modelId="{CD488F2D-7F7D-B544-BCD1-F0ABF64138DB}" type="presParOf" srcId="{E7391FD7-0E41-A648-9D60-F15CA620A064}" destId="{31EBBB46-AC00-9A44-93B3-1F2EDA0738B4}" srcOrd="1" destOrd="0" presId="urn:microsoft.com/office/officeart/2005/8/layout/lProcess1"/>
    <dgm:cxn modelId="{76AF6309-244D-A044-B60A-91631402158D}" type="presParOf" srcId="{E7391FD7-0E41-A648-9D60-F15CA620A064}" destId="{1269228C-07E3-3C49-AC79-04015D8B7ECB}" srcOrd="2" destOrd="0" presId="urn:microsoft.com/office/officeart/2005/8/layout/lProcess1"/>
    <dgm:cxn modelId="{8F7B6671-56C1-B04B-AF87-4EAFF1447225}" type="presParOf" srcId="{E7391FD7-0E41-A648-9D60-F15CA620A064}" destId="{0A0D643D-B7EF-D448-B867-CAC7F0B4A6D7}" srcOrd="3" destOrd="0" presId="urn:microsoft.com/office/officeart/2005/8/layout/lProcess1"/>
    <dgm:cxn modelId="{6D623A9C-5E09-6F4D-9A26-7786B25DDF1E}" type="presParOf" srcId="{E7391FD7-0E41-A648-9D60-F15CA620A064}" destId="{F64E71AE-5AE8-6943-8E88-440220CBFDBF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43138C0B-7EA4-D642-9869-B43C437B4DC6}" type="presOf" srcId="{CB08255B-CB8A-4374-9D70-5B621A23F3DB}" destId="{37509F63-FA67-4418-8A8F-F1A89ACF304F}" srcOrd="0" destOrd="0" presId="urn:microsoft.com/office/officeart/2005/8/layout/chevron1"/>
    <dgm:cxn modelId="{08E8E4F5-5263-3745-BDF7-6A57DC84D5B6}" type="presOf" srcId="{8381C2F0-C659-468E-9D2B-B2E10DA2FDF0}" destId="{B73997F0-4254-496E-A323-2F1F49475ADB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CC29AD-AA0E-DD40-A156-3CB21A48888A}" type="presOf" srcId="{CB814AA3-6B2E-4693-8D03-32500B29F390}" destId="{F0CBAF2C-6C0A-4E37-AEFE-41C476FB6898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267D9B88-5443-5A47-B51E-E04AE8968597}" type="presOf" srcId="{90F58A52-053A-4879-825D-43B5BAC11CE0}" destId="{FA0BD508-6F09-44F8-8CEA-EDA15336B69F}" srcOrd="0" destOrd="0" presId="urn:microsoft.com/office/officeart/2005/8/layout/chevron1"/>
    <dgm:cxn modelId="{DC43E6D8-391E-F649-874D-BF5330741E7F}" type="presOf" srcId="{64960439-EEBF-4DD9-99A7-A85360321D78}" destId="{EA23C7A3-DC55-429F-AC9D-C568395F07E1}" srcOrd="0" destOrd="0" presId="urn:microsoft.com/office/officeart/2005/8/layout/chevron1"/>
    <dgm:cxn modelId="{A360D5AB-F66F-C541-9A73-1C886836C72D}" type="presOf" srcId="{2A103760-A033-4863-9166-1D3FE743C7B1}" destId="{FB87D4B6-CDAC-44E9-A7FC-36A4F05FF464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EBA6FBD1-2CD7-1241-9FFA-EF49E6651CDE}" type="presOf" srcId="{E789736F-2A9D-4E48-B347-B4103FD7AD9D}" destId="{50C7B03D-8048-4BB3-A14B-22B5DB9B018E}" srcOrd="0" destOrd="0" presId="urn:microsoft.com/office/officeart/2005/8/layout/chevron1"/>
    <dgm:cxn modelId="{C0F088AB-FEA3-EE44-BF88-CB141D324EEC}" type="presParOf" srcId="{FA0BD508-6F09-44F8-8CEA-EDA15336B69F}" destId="{B73997F0-4254-496E-A323-2F1F49475ADB}" srcOrd="0" destOrd="0" presId="urn:microsoft.com/office/officeart/2005/8/layout/chevron1"/>
    <dgm:cxn modelId="{9D9B7D1A-4140-9741-A75B-B5DD8CC5E5D7}" type="presParOf" srcId="{FA0BD508-6F09-44F8-8CEA-EDA15336B69F}" destId="{3C6ACCFF-2966-48E4-B021-A81B2DAE8350}" srcOrd="1" destOrd="0" presId="urn:microsoft.com/office/officeart/2005/8/layout/chevron1"/>
    <dgm:cxn modelId="{EC804D0F-CF7D-494F-A39A-16F49BD5976A}" type="presParOf" srcId="{FA0BD508-6F09-44F8-8CEA-EDA15336B69F}" destId="{37509F63-FA67-4418-8A8F-F1A89ACF304F}" srcOrd="2" destOrd="0" presId="urn:microsoft.com/office/officeart/2005/8/layout/chevron1"/>
    <dgm:cxn modelId="{97B132E1-C1D4-FA4D-8133-EF0777D9169C}" type="presParOf" srcId="{FA0BD508-6F09-44F8-8CEA-EDA15336B69F}" destId="{8EBFA2F3-77D7-4960-9919-791A13D472A2}" srcOrd="3" destOrd="0" presId="urn:microsoft.com/office/officeart/2005/8/layout/chevron1"/>
    <dgm:cxn modelId="{FAFE4269-0338-EE4C-B96B-A0774AAC0BEB}" type="presParOf" srcId="{FA0BD508-6F09-44F8-8CEA-EDA15336B69F}" destId="{50C7B03D-8048-4BB3-A14B-22B5DB9B018E}" srcOrd="4" destOrd="0" presId="urn:microsoft.com/office/officeart/2005/8/layout/chevron1"/>
    <dgm:cxn modelId="{5CC38273-86B5-C84D-8CF2-E2A473377BA4}" type="presParOf" srcId="{FA0BD508-6F09-44F8-8CEA-EDA15336B69F}" destId="{6991274C-EA22-43B3-8CA2-95877D007EB8}" srcOrd="5" destOrd="0" presId="urn:microsoft.com/office/officeart/2005/8/layout/chevron1"/>
    <dgm:cxn modelId="{61A7010E-BBF3-3749-A1E0-D3471253E542}" type="presParOf" srcId="{FA0BD508-6F09-44F8-8CEA-EDA15336B69F}" destId="{EA23C7A3-DC55-429F-AC9D-C568395F07E1}" srcOrd="6" destOrd="0" presId="urn:microsoft.com/office/officeart/2005/8/layout/chevron1"/>
    <dgm:cxn modelId="{85615126-E29E-3A49-9E19-2ED72247EC4B}" type="presParOf" srcId="{FA0BD508-6F09-44F8-8CEA-EDA15336B69F}" destId="{06C26AB3-43B4-4E12-A035-5412AE436071}" srcOrd="7" destOrd="0" presId="urn:microsoft.com/office/officeart/2005/8/layout/chevron1"/>
    <dgm:cxn modelId="{672BC728-908F-BF42-9C5D-EDF3DA389FD8}" type="presParOf" srcId="{FA0BD508-6F09-44F8-8CEA-EDA15336B69F}" destId="{FB87D4B6-CDAC-44E9-A7FC-36A4F05FF464}" srcOrd="8" destOrd="0" presId="urn:microsoft.com/office/officeart/2005/8/layout/chevron1"/>
    <dgm:cxn modelId="{B9B5A27E-E7EF-3D43-BAF9-FFEF1A244801}" type="presParOf" srcId="{FA0BD508-6F09-44F8-8CEA-EDA15336B69F}" destId="{83DEA2B9-79E3-4C0D-AD64-C3F4D75B1EC2}" srcOrd="9" destOrd="0" presId="urn:microsoft.com/office/officeart/2005/8/layout/chevron1"/>
    <dgm:cxn modelId="{B3D4F595-3121-E745-926C-189B21F521DB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40FBFF46-43B0-804D-B289-790173B4FE0A}" type="presOf" srcId="{E789736F-2A9D-4E48-B347-B4103FD7AD9D}" destId="{50C7B03D-8048-4BB3-A14B-22B5DB9B018E}" srcOrd="0" destOrd="0" presId="urn:microsoft.com/office/officeart/2005/8/layout/chevron1"/>
    <dgm:cxn modelId="{071D4D3C-2160-4947-A425-1D9D9C29BBD2}" type="presOf" srcId="{CB08255B-CB8A-4374-9D70-5B621A23F3DB}" destId="{37509F63-FA67-4418-8A8F-F1A89ACF304F}" srcOrd="0" destOrd="0" presId="urn:microsoft.com/office/officeart/2005/8/layout/chevron1"/>
    <dgm:cxn modelId="{960B746C-AFC8-A347-B5DC-620426216847}" type="presOf" srcId="{8381C2F0-C659-468E-9D2B-B2E10DA2FDF0}" destId="{B73997F0-4254-496E-A323-2F1F49475ADB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467F5596-FF5D-704C-9391-EEAF87EAF2BC}" type="presOf" srcId="{CB814AA3-6B2E-4693-8D03-32500B29F390}" destId="{F0CBAF2C-6C0A-4E37-AEFE-41C476FB6898}" srcOrd="0" destOrd="0" presId="urn:microsoft.com/office/officeart/2005/8/layout/chevron1"/>
    <dgm:cxn modelId="{6F1F0941-0908-9D4D-B9AE-7BCD4C666C58}" type="presOf" srcId="{2A103760-A033-4863-9166-1D3FE743C7B1}" destId="{FB87D4B6-CDAC-44E9-A7FC-36A4F05FF464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9CF509B8-6961-CE4B-80AD-2AAF080C14FA}" type="presOf" srcId="{90F58A52-053A-4879-825D-43B5BAC11CE0}" destId="{FA0BD508-6F09-44F8-8CEA-EDA15336B69F}" srcOrd="0" destOrd="0" presId="urn:microsoft.com/office/officeart/2005/8/layout/chevron1"/>
    <dgm:cxn modelId="{AC421B78-938F-4746-A56A-A48EEB148EA7}" type="presOf" srcId="{64960439-EEBF-4DD9-99A7-A85360321D78}" destId="{EA23C7A3-DC55-429F-AC9D-C568395F07E1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4DA58693-EE30-204A-AB1C-2F9ADBEEE45B}" type="presParOf" srcId="{FA0BD508-6F09-44F8-8CEA-EDA15336B69F}" destId="{B73997F0-4254-496E-A323-2F1F49475ADB}" srcOrd="0" destOrd="0" presId="urn:microsoft.com/office/officeart/2005/8/layout/chevron1"/>
    <dgm:cxn modelId="{6451005F-660F-9C4B-8EDD-3DCFD8451D4C}" type="presParOf" srcId="{FA0BD508-6F09-44F8-8CEA-EDA15336B69F}" destId="{3C6ACCFF-2966-48E4-B021-A81B2DAE8350}" srcOrd="1" destOrd="0" presId="urn:microsoft.com/office/officeart/2005/8/layout/chevron1"/>
    <dgm:cxn modelId="{BAE7DF93-FBFB-2B49-82A0-5D95A920F59F}" type="presParOf" srcId="{FA0BD508-6F09-44F8-8CEA-EDA15336B69F}" destId="{37509F63-FA67-4418-8A8F-F1A89ACF304F}" srcOrd="2" destOrd="0" presId="urn:microsoft.com/office/officeart/2005/8/layout/chevron1"/>
    <dgm:cxn modelId="{1D29533F-BC74-9A43-AA48-8C4B58015086}" type="presParOf" srcId="{FA0BD508-6F09-44F8-8CEA-EDA15336B69F}" destId="{8EBFA2F3-77D7-4960-9919-791A13D472A2}" srcOrd="3" destOrd="0" presId="urn:microsoft.com/office/officeart/2005/8/layout/chevron1"/>
    <dgm:cxn modelId="{C876255F-5E69-7E4F-A519-36F469B3E170}" type="presParOf" srcId="{FA0BD508-6F09-44F8-8CEA-EDA15336B69F}" destId="{50C7B03D-8048-4BB3-A14B-22B5DB9B018E}" srcOrd="4" destOrd="0" presId="urn:microsoft.com/office/officeart/2005/8/layout/chevron1"/>
    <dgm:cxn modelId="{A561D602-61D2-B748-8AA2-CFAFE4A38C69}" type="presParOf" srcId="{FA0BD508-6F09-44F8-8CEA-EDA15336B69F}" destId="{6991274C-EA22-43B3-8CA2-95877D007EB8}" srcOrd="5" destOrd="0" presId="urn:microsoft.com/office/officeart/2005/8/layout/chevron1"/>
    <dgm:cxn modelId="{0E7A7877-2B33-294C-95B8-A8A64D34178E}" type="presParOf" srcId="{FA0BD508-6F09-44F8-8CEA-EDA15336B69F}" destId="{EA23C7A3-DC55-429F-AC9D-C568395F07E1}" srcOrd="6" destOrd="0" presId="urn:microsoft.com/office/officeart/2005/8/layout/chevron1"/>
    <dgm:cxn modelId="{EBCF843D-5D71-8345-A697-073956A02306}" type="presParOf" srcId="{FA0BD508-6F09-44F8-8CEA-EDA15336B69F}" destId="{06C26AB3-43B4-4E12-A035-5412AE436071}" srcOrd="7" destOrd="0" presId="urn:microsoft.com/office/officeart/2005/8/layout/chevron1"/>
    <dgm:cxn modelId="{EA97224B-0948-4645-BF9F-F3DD27B6A217}" type="presParOf" srcId="{FA0BD508-6F09-44F8-8CEA-EDA15336B69F}" destId="{FB87D4B6-CDAC-44E9-A7FC-36A4F05FF464}" srcOrd="8" destOrd="0" presId="urn:microsoft.com/office/officeart/2005/8/layout/chevron1"/>
    <dgm:cxn modelId="{2A5A0516-D0EA-BE41-A310-C503DC41276F}" type="presParOf" srcId="{FA0BD508-6F09-44F8-8CEA-EDA15336B69F}" destId="{83DEA2B9-79E3-4C0D-AD64-C3F4D75B1EC2}" srcOrd="9" destOrd="0" presId="urn:microsoft.com/office/officeart/2005/8/layout/chevron1"/>
    <dgm:cxn modelId="{965B21DF-90C9-A246-8045-4BFE6D7E5C26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010C371B-C03F-7641-B514-56ACEB72B3D7}" type="presOf" srcId="{64960439-EEBF-4DD9-99A7-A85360321D78}" destId="{EA23C7A3-DC55-429F-AC9D-C568395F07E1}" srcOrd="0" destOrd="0" presId="urn:microsoft.com/office/officeart/2005/8/layout/chevron1"/>
    <dgm:cxn modelId="{D966D01B-55EA-2A43-876B-19BF24DDED47}" type="presOf" srcId="{E789736F-2A9D-4E48-B347-B4103FD7AD9D}" destId="{50C7B03D-8048-4BB3-A14B-22B5DB9B018E}" srcOrd="0" destOrd="0" presId="urn:microsoft.com/office/officeart/2005/8/layout/chevron1"/>
    <dgm:cxn modelId="{2318E889-FEA7-DD41-8C6A-6CD97DA6DA8E}" type="presOf" srcId="{8381C2F0-C659-468E-9D2B-B2E10DA2FDF0}" destId="{B73997F0-4254-496E-A323-2F1F49475ADB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1CF4BB49-7D9F-864D-AE97-CC899AB467D0}" type="presOf" srcId="{2A103760-A033-4863-9166-1D3FE743C7B1}" destId="{FB87D4B6-CDAC-44E9-A7FC-36A4F05FF464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332ACF2E-CF4A-D74D-A92B-6D87E43FC06D}" type="presOf" srcId="{90F58A52-053A-4879-825D-43B5BAC11CE0}" destId="{FA0BD508-6F09-44F8-8CEA-EDA15336B69F}" srcOrd="0" destOrd="0" presId="urn:microsoft.com/office/officeart/2005/8/layout/chevron1"/>
    <dgm:cxn modelId="{DA252521-E5E3-C747-BFAE-728C93C6CF21}" type="presOf" srcId="{CB08255B-CB8A-4374-9D70-5B621A23F3DB}" destId="{37509F63-FA67-4418-8A8F-F1A89ACF304F}" srcOrd="0" destOrd="0" presId="urn:microsoft.com/office/officeart/2005/8/layout/chevron1"/>
    <dgm:cxn modelId="{409DF013-F9F5-2C4F-AFF0-7F060550F7A8}" type="presOf" srcId="{CB814AA3-6B2E-4693-8D03-32500B29F390}" destId="{F0CBAF2C-6C0A-4E37-AEFE-41C476FB6898}" srcOrd="0" destOrd="0" presId="urn:microsoft.com/office/officeart/2005/8/layout/chevron1"/>
    <dgm:cxn modelId="{CBEEFCA0-22A2-AD4F-AD8C-ECC99A0841D6}" type="presParOf" srcId="{FA0BD508-6F09-44F8-8CEA-EDA15336B69F}" destId="{B73997F0-4254-496E-A323-2F1F49475ADB}" srcOrd="0" destOrd="0" presId="urn:microsoft.com/office/officeart/2005/8/layout/chevron1"/>
    <dgm:cxn modelId="{BCFC9BCE-EDE4-BD43-8891-ECFAE4B7D8E0}" type="presParOf" srcId="{FA0BD508-6F09-44F8-8CEA-EDA15336B69F}" destId="{3C6ACCFF-2966-48E4-B021-A81B2DAE8350}" srcOrd="1" destOrd="0" presId="urn:microsoft.com/office/officeart/2005/8/layout/chevron1"/>
    <dgm:cxn modelId="{6FDCD91D-CF06-2E49-A3D3-1977C4258352}" type="presParOf" srcId="{FA0BD508-6F09-44F8-8CEA-EDA15336B69F}" destId="{37509F63-FA67-4418-8A8F-F1A89ACF304F}" srcOrd="2" destOrd="0" presId="urn:microsoft.com/office/officeart/2005/8/layout/chevron1"/>
    <dgm:cxn modelId="{3FD77C0F-A66D-E142-9C54-3D1981B0D478}" type="presParOf" srcId="{FA0BD508-6F09-44F8-8CEA-EDA15336B69F}" destId="{8EBFA2F3-77D7-4960-9919-791A13D472A2}" srcOrd="3" destOrd="0" presId="urn:microsoft.com/office/officeart/2005/8/layout/chevron1"/>
    <dgm:cxn modelId="{C4B33427-B351-3643-AB5C-933F1F528781}" type="presParOf" srcId="{FA0BD508-6F09-44F8-8CEA-EDA15336B69F}" destId="{50C7B03D-8048-4BB3-A14B-22B5DB9B018E}" srcOrd="4" destOrd="0" presId="urn:microsoft.com/office/officeart/2005/8/layout/chevron1"/>
    <dgm:cxn modelId="{BAB0AD00-9C15-FA4A-B5D4-322CD245A368}" type="presParOf" srcId="{FA0BD508-6F09-44F8-8CEA-EDA15336B69F}" destId="{6991274C-EA22-43B3-8CA2-95877D007EB8}" srcOrd="5" destOrd="0" presId="urn:microsoft.com/office/officeart/2005/8/layout/chevron1"/>
    <dgm:cxn modelId="{784A712E-A9B4-8049-9198-5D58359C7C0D}" type="presParOf" srcId="{FA0BD508-6F09-44F8-8CEA-EDA15336B69F}" destId="{EA23C7A3-DC55-429F-AC9D-C568395F07E1}" srcOrd="6" destOrd="0" presId="urn:microsoft.com/office/officeart/2005/8/layout/chevron1"/>
    <dgm:cxn modelId="{FE1C82C7-93FF-5545-9568-631E8191A74E}" type="presParOf" srcId="{FA0BD508-6F09-44F8-8CEA-EDA15336B69F}" destId="{06C26AB3-43B4-4E12-A035-5412AE436071}" srcOrd="7" destOrd="0" presId="urn:microsoft.com/office/officeart/2005/8/layout/chevron1"/>
    <dgm:cxn modelId="{CBFD2786-B198-AD44-9A5E-DEB576A614A9}" type="presParOf" srcId="{FA0BD508-6F09-44F8-8CEA-EDA15336B69F}" destId="{FB87D4B6-CDAC-44E9-A7FC-36A4F05FF464}" srcOrd="8" destOrd="0" presId="urn:microsoft.com/office/officeart/2005/8/layout/chevron1"/>
    <dgm:cxn modelId="{A672F508-1A7E-044C-9C83-241D094BB6CC}" type="presParOf" srcId="{FA0BD508-6F09-44F8-8CEA-EDA15336B69F}" destId="{83DEA2B9-79E3-4C0D-AD64-C3F4D75B1EC2}" srcOrd="9" destOrd="0" presId="urn:microsoft.com/office/officeart/2005/8/layout/chevron1"/>
    <dgm:cxn modelId="{43B8C394-7B0D-0949-B534-56E84230C274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E64C0B0-EFDD-3D47-91D3-3FF86FE86370}" type="presOf" srcId="{CB814AA3-6B2E-4693-8D03-32500B29F390}" destId="{F0CBAF2C-6C0A-4E37-AEFE-41C476FB6898}" srcOrd="0" destOrd="0" presId="urn:microsoft.com/office/officeart/2005/8/layout/chevron1"/>
    <dgm:cxn modelId="{66C43C23-85F5-8246-B4CF-DA4A43059E54}" type="presOf" srcId="{90F58A52-053A-4879-825D-43B5BAC11CE0}" destId="{FA0BD508-6F09-44F8-8CEA-EDA15336B69F}" srcOrd="0" destOrd="0" presId="urn:microsoft.com/office/officeart/2005/8/layout/chevron1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99598E29-6A63-EE4C-8F2B-447684AF7273}" type="presOf" srcId="{64960439-EEBF-4DD9-99A7-A85360321D78}" destId="{EA23C7A3-DC55-429F-AC9D-C568395F07E1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BDE554E6-ECFA-274D-B979-2EA5F532F3E3}" type="presOf" srcId="{2A103760-A033-4863-9166-1D3FE743C7B1}" destId="{FB87D4B6-CDAC-44E9-A7FC-36A4F05FF464}" srcOrd="0" destOrd="0" presId="urn:microsoft.com/office/officeart/2005/8/layout/chevron1"/>
    <dgm:cxn modelId="{81594BBA-0038-4A4A-B411-C42FFC54AB9A}" type="presOf" srcId="{E789736F-2A9D-4E48-B347-B4103FD7AD9D}" destId="{50C7B03D-8048-4BB3-A14B-22B5DB9B018E}" srcOrd="0" destOrd="0" presId="urn:microsoft.com/office/officeart/2005/8/layout/chevron1"/>
    <dgm:cxn modelId="{82894E4B-ABEA-2F4A-BFD8-8A77A605F8BE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C47F0D64-2305-4949-91AD-E8913C873F32}" type="presOf" srcId="{8381C2F0-C659-468E-9D2B-B2E10DA2FDF0}" destId="{B73997F0-4254-496E-A323-2F1F49475ADB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BAD7C7DA-5A33-C74A-9338-4D63030590A9}" type="presParOf" srcId="{FA0BD508-6F09-44F8-8CEA-EDA15336B69F}" destId="{B73997F0-4254-496E-A323-2F1F49475ADB}" srcOrd="0" destOrd="0" presId="urn:microsoft.com/office/officeart/2005/8/layout/chevron1"/>
    <dgm:cxn modelId="{874BE0E5-74C6-3242-B235-6A189B6850AB}" type="presParOf" srcId="{FA0BD508-6F09-44F8-8CEA-EDA15336B69F}" destId="{3C6ACCFF-2966-48E4-B021-A81B2DAE8350}" srcOrd="1" destOrd="0" presId="urn:microsoft.com/office/officeart/2005/8/layout/chevron1"/>
    <dgm:cxn modelId="{B1D85E86-5B4D-7140-AEE6-A271CDE785A1}" type="presParOf" srcId="{FA0BD508-6F09-44F8-8CEA-EDA15336B69F}" destId="{37509F63-FA67-4418-8A8F-F1A89ACF304F}" srcOrd="2" destOrd="0" presId="urn:microsoft.com/office/officeart/2005/8/layout/chevron1"/>
    <dgm:cxn modelId="{7E0D7854-06A0-854A-AADE-2DE5E50A027C}" type="presParOf" srcId="{FA0BD508-6F09-44F8-8CEA-EDA15336B69F}" destId="{8EBFA2F3-77D7-4960-9919-791A13D472A2}" srcOrd="3" destOrd="0" presId="urn:microsoft.com/office/officeart/2005/8/layout/chevron1"/>
    <dgm:cxn modelId="{384F8073-C23D-E34C-BD5F-DA0D8F0631C7}" type="presParOf" srcId="{FA0BD508-6F09-44F8-8CEA-EDA15336B69F}" destId="{50C7B03D-8048-4BB3-A14B-22B5DB9B018E}" srcOrd="4" destOrd="0" presId="urn:microsoft.com/office/officeart/2005/8/layout/chevron1"/>
    <dgm:cxn modelId="{91005F3A-0E2C-5C45-A1B7-ACF268F622E2}" type="presParOf" srcId="{FA0BD508-6F09-44F8-8CEA-EDA15336B69F}" destId="{6991274C-EA22-43B3-8CA2-95877D007EB8}" srcOrd="5" destOrd="0" presId="urn:microsoft.com/office/officeart/2005/8/layout/chevron1"/>
    <dgm:cxn modelId="{BDAD3B65-5BAC-DB4F-BDE5-E1315DFEED1E}" type="presParOf" srcId="{FA0BD508-6F09-44F8-8CEA-EDA15336B69F}" destId="{EA23C7A3-DC55-429F-AC9D-C568395F07E1}" srcOrd="6" destOrd="0" presId="urn:microsoft.com/office/officeart/2005/8/layout/chevron1"/>
    <dgm:cxn modelId="{19DCC8EE-AB1D-6C4C-A156-0B474088EF93}" type="presParOf" srcId="{FA0BD508-6F09-44F8-8CEA-EDA15336B69F}" destId="{06C26AB3-43B4-4E12-A035-5412AE436071}" srcOrd="7" destOrd="0" presId="urn:microsoft.com/office/officeart/2005/8/layout/chevron1"/>
    <dgm:cxn modelId="{FD7E3489-0FBC-804F-BBB7-62538B37735A}" type="presParOf" srcId="{FA0BD508-6F09-44F8-8CEA-EDA15336B69F}" destId="{FB87D4B6-CDAC-44E9-A7FC-36A4F05FF464}" srcOrd="8" destOrd="0" presId="urn:microsoft.com/office/officeart/2005/8/layout/chevron1"/>
    <dgm:cxn modelId="{B10F05FB-CB7F-1241-B5A4-72EF11715254}" type="presParOf" srcId="{FA0BD508-6F09-44F8-8CEA-EDA15336B69F}" destId="{83DEA2B9-79E3-4C0D-AD64-C3F4D75B1EC2}" srcOrd="9" destOrd="0" presId="urn:microsoft.com/office/officeart/2005/8/layout/chevron1"/>
    <dgm:cxn modelId="{156D2736-F9A0-A948-A42E-492C2EA3D637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750CAA1B-2A60-D245-BA43-E644F76E711A}" type="presOf" srcId="{CB814AA3-6B2E-4693-8D03-32500B29F390}" destId="{F0CBAF2C-6C0A-4E37-AEFE-41C476FB6898}" srcOrd="0" destOrd="0" presId="urn:microsoft.com/office/officeart/2005/8/layout/chevron1"/>
    <dgm:cxn modelId="{3FA39DAC-ED12-8C49-B099-902AB7C54703}" type="presOf" srcId="{2A103760-A033-4863-9166-1D3FE743C7B1}" destId="{FB87D4B6-CDAC-44E9-A7FC-36A4F05FF464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C6B38D64-14FA-8B4E-B479-791C00279277}" type="presOf" srcId="{E789736F-2A9D-4E48-B347-B4103FD7AD9D}" destId="{50C7B03D-8048-4BB3-A14B-22B5DB9B018E}" srcOrd="0" destOrd="0" presId="urn:microsoft.com/office/officeart/2005/8/layout/chevron1"/>
    <dgm:cxn modelId="{FFD96D27-24EE-E04B-AACD-9510C0D147E1}" type="presOf" srcId="{64960439-EEBF-4DD9-99A7-A85360321D78}" destId="{EA23C7A3-DC55-429F-AC9D-C568395F07E1}" srcOrd="0" destOrd="0" presId="urn:microsoft.com/office/officeart/2005/8/layout/chevron1"/>
    <dgm:cxn modelId="{B79F1D8A-F2FF-2248-B48F-E26355DD10A9}" type="presOf" srcId="{90F58A52-053A-4879-825D-43B5BAC11CE0}" destId="{FA0BD508-6F09-44F8-8CEA-EDA15336B69F}" srcOrd="0" destOrd="0" presId="urn:microsoft.com/office/officeart/2005/8/layout/chevron1"/>
    <dgm:cxn modelId="{DDD02203-E0F6-4946-AA0D-73579A18B1FA}" type="presOf" srcId="{8381C2F0-C659-468E-9D2B-B2E10DA2FDF0}" destId="{B73997F0-4254-496E-A323-2F1F49475ADB}" srcOrd="0" destOrd="0" presId="urn:microsoft.com/office/officeart/2005/8/layout/chevron1"/>
    <dgm:cxn modelId="{480D1D0C-361E-CA4D-BFEB-C5B406A32B96}" type="presOf" srcId="{CB08255B-CB8A-4374-9D70-5B621A23F3DB}" destId="{37509F63-FA67-4418-8A8F-F1A89ACF304F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6A7B0D7D-C020-4F49-BDC2-D0B237633358}" type="presParOf" srcId="{FA0BD508-6F09-44F8-8CEA-EDA15336B69F}" destId="{B73997F0-4254-496E-A323-2F1F49475ADB}" srcOrd="0" destOrd="0" presId="urn:microsoft.com/office/officeart/2005/8/layout/chevron1"/>
    <dgm:cxn modelId="{493BFB06-2F0B-4042-89B3-848DADE1717C}" type="presParOf" srcId="{FA0BD508-6F09-44F8-8CEA-EDA15336B69F}" destId="{3C6ACCFF-2966-48E4-B021-A81B2DAE8350}" srcOrd="1" destOrd="0" presId="urn:microsoft.com/office/officeart/2005/8/layout/chevron1"/>
    <dgm:cxn modelId="{2FD0A519-7574-B94D-AECF-7C0239647531}" type="presParOf" srcId="{FA0BD508-6F09-44F8-8CEA-EDA15336B69F}" destId="{37509F63-FA67-4418-8A8F-F1A89ACF304F}" srcOrd="2" destOrd="0" presId="urn:microsoft.com/office/officeart/2005/8/layout/chevron1"/>
    <dgm:cxn modelId="{E15DEB56-D036-464D-A8A8-EAD656C67C96}" type="presParOf" srcId="{FA0BD508-6F09-44F8-8CEA-EDA15336B69F}" destId="{8EBFA2F3-77D7-4960-9919-791A13D472A2}" srcOrd="3" destOrd="0" presId="urn:microsoft.com/office/officeart/2005/8/layout/chevron1"/>
    <dgm:cxn modelId="{88C8DADD-D429-0841-9CBC-E254CAA13A2A}" type="presParOf" srcId="{FA0BD508-6F09-44F8-8CEA-EDA15336B69F}" destId="{50C7B03D-8048-4BB3-A14B-22B5DB9B018E}" srcOrd="4" destOrd="0" presId="urn:microsoft.com/office/officeart/2005/8/layout/chevron1"/>
    <dgm:cxn modelId="{68F4F291-A776-B74F-93EC-CD8BDC8CD785}" type="presParOf" srcId="{FA0BD508-6F09-44F8-8CEA-EDA15336B69F}" destId="{6991274C-EA22-43B3-8CA2-95877D007EB8}" srcOrd="5" destOrd="0" presId="urn:microsoft.com/office/officeart/2005/8/layout/chevron1"/>
    <dgm:cxn modelId="{293E7AB3-B23D-6C46-B284-C7F5B49CD0FD}" type="presParOf" srcId="{FA0BD508-6F09-44F8-8CEA-EDA15336B69F}" destId="{EA23C7A3-DC55-429F-AC9D-C568395F07E1}" srcOrd="6" destOrd="0" presId="urn:microsoft.com/office/officeart/2005/8/layout/chevron1"/>
    <dgm:cxn modelId="{EF0F8361-F68B-6545-8DC3-A6425A0D2F8F}" type="presParOf" srcId="{FA0BD508-6F09-44F8-8CEA-EDA15336B69F}" destId="{06C26AB3-43B4-4E12-A035-5412AE436071}" srcOrd="7" destOrd="0" presId="urn:microsoft.com/office/officeart/2005/8/layout/chevron1"/>
    <dgm:cxn modelId="{F9E9A4AC-0A13-9745-8A0D-A5D568728810}" type="presParOf" srcId="{FA0BD508-6F09-44F8-8CEA-EDA15336B69F}" destId="{FB87D4B6-CDAC-44E9-A7FC-36A4F05FF464}" srcOrd="8" destOrd="0" presId="urn:microsoft.com/office/officeart/2005/8/layout/chevron1"/>
    <dgm:cxn modelId="{30B92AB8-2352-7643-9C61-0A262FADAF92}" type="presParOf" srcId="{FA0BD508-6F09-44F8-8CEA-EDA15336B69F}" destId="{83DEA2B9-79E3-4C0D-AD64-C3F4D75B1EC2}" srcOrd="9" destOrd="0" presId="urn:microsoft.com/office/officeart/2005/8/layout/chevron1"/>
    <dgm:cxn modelId="{3D01205A-79F6-C645-B833-B6FFC3E7F5C9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37E39609-3E68-B94B-A437-F59B57731F2B}" type="presOf" srcId="{90F58A52-053A-4879-825D-43B5BAC11CE0}" destId="{FA0BD508-6F09-44F8-8CEA-EDA15336B69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5A0CA755-2A57-114F-AA18-964748A90808}" type="presOf" srcId="{2A103760-A033-4863-9166-1D3FE743C7B1}" destId="{FB87D4B6-CDAC-44E9-A7FC-36A4F05FF464}" srcOrd="0" destOrd="0" presId="urn:microsoft.com/office/officeart/2005/8/layout/chevron1"/>
    <dgm:cxn modelId="{4FEE3FDC-859A-A54F-AD6A-24CEC27DEBEE}" type="presOf" srcId="{E789736F-2A9D-4E48-B347-B4103FD7AD9D}" destId="{50C7B03D-8048-4BB3-A14B-22B5DB9B018E}" srcOrd="0" destOrd="0" presId="urn:microsoft.com/office/officeart/2005/8/layout/chevron1"/>
    <dgm:cxn modelId="{D7D96D6F-0753-2549-8828-6010C066634D}" type="presOf" srcId="{CB08255B-CB8A-4374-9D70-5B621A23F3DB}" destId="{37509F63-FA67-4418-8A8F-F1A89ACF304F}" srcOrd="0" destOrd="0" presId="urn:microsoft.com/office/officeart/2005/8/layout/chevron1"/>
    <dgm:cxn modelId="{AAAD8947-F412-EC40-955A-E3B8B9A1B654}" type="presOf" srcId="{64960439-EEBF-4DD9-99A7-A85360321D78}" destId="{EA23C7A3-DC55-429F-AC9D-C568395F07E1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E86E5C5B-3CAE-2143-B7CC-8F40E548DF4D}" type="presOf" srcId="{CB814AA3-6B2E-4693-8D03-32500B29F390}" destId="{F0CBAF2C-6C0A-4E37-AEFE-41C476FB6898}" srcOrd="0" destOrd="0" presId="urn:microsoft.com/office/officeart/2005/8/layout/chevron1"/>
    <dgm:cxn modelId="{D46E46EA-E225-9946-9F87-0451E5D6D0BE}" type="presOf" srcId="{8381C2F0-C659-468E-9D2B-B2E10DA2FDF0}" destId="{B73997F0-4254-496E-A323-2F1F49475ADB}" srcOrd="0" destOrd="0" presId="urn:microsoft.com/office/officeart/2005/8/layout/chevron1"/>
    <dgm:cxn modelId="{3D61B80E-D774-8C41-A424-3C90F1B5E57A}" type="presParOf" srcId="{FA0BD508-6F09-44F8-8CEA-EDA15336B69F}" destId="{B73997F0-4254-496E-A323-2F1F49475ADB}" srcOrd="0" destOrd="0" presId="urn:microsoft.com/office/officeart/2005/8/layout/chevron1"/>
    <dgm:cxn modelId="{D9443937-9D91-4344-8617-BCA3C06BBE22}" type="presParOf" srcId="{FA0BD508-6F09-44F8-8CEA-EDA15336B69F}" destId="{3C6ACCFF-2966-48E4-B021-A81B2DAE8350}" srcOrd="1" destOrd="0" presId="urn:microsoft.com/office/officeart/2005/8/layout/chevron1"/>
    <dgm:cxn modelId="{8FF2CEB2-6231-BD43-A56B-AC6CAB4945E6}" type="presParOf" srcId="{FA0BD508-6F09-44F8-8CEA-EDA15336B69F}" destId="{37509F63-FA67-4418-8A8F-F1A89ACF304F}" srcOrd="2" destOrd="0" presId="urn:microsoft.com/office/officeart/2005/8/layout/chevron1"/>
    <dgm:cxn modelId="{F67AE9CF-B70A-F74C-881C-FB23E6505B75}" type="presParOf" srcId="{FA0BD508-6F09-44F8-8CEA-EDA15336B69F}" destId="{8EBFA2F3-77D7-4960-9919-791A13D472A2}" srcOrd="3" destOrd="0" presId="urn:microsoft.com/office/officeart/2005/8/layout/chevron1"/>
    <dgm:cxn modelId="{DB6AF33E-9C81-0340-AA5D-5B1250D7924B}" type="presParOf" srcId="{FA0BD508-6F09-44F8-8CEA-EDA15336B69F}" destId="{50C7B03D-8048-4BB3-A14B-22B5DB9B018E}" srcOrd="4" destOrd="0" presId="urn:microsoft.com/office/officeart/2005/8/layout/chevron1"/>
    <dgm:cxn modelId="{90A2CE72-79EE-084D-9345-6BDEDD83B77C}" type="presParOf" srcId="{FA0BD508-6F09-44F8-8CEA-EDA15336B69F}" destId="{6991274C-EA22-43B3-8CA2-95877D007EB8}" srcOrd="5" destOrd="0" presId="urn:microsoft.com/office/officeart/2005/8/layout/chevron1"/>
    <dgm:cxn modelId="{E2BE21BA-F66E-054A-A961-16F96DF2ADC7}" type="presParOf" srcId="{FA0BD508-6F09-44F8-8CEA-EDA15336B69F}" destId="{EA23C7A3-DC55-429F-AC9D-C568395F07E1}" srcOrd="6" destOrd="0" presId="urn:microsoft.com/office/officeart/2005/8/layout/chevron1"/>
    <dgm:cxn modelId="{CF853A11-BB99-8648-BA1D-743DA8C9021D}" type="presParOf" srcId="{FA0BD508-6F09-44F8-8CEA-EDA15336B69F}" destId="{06C26AB3-43B4-4E12-A035-5412AE436071}" srcOrd="7" destOrd="0" presId="urn:microsoft.com/office/officeart/2005/8/layout/chevron1"/>
    <dgm:cxn modelId="{F0ECB9A9-878F-4D49-B920-C9C9DE96A3EE}" type="presParOf" srcId="{FA0BD508-6F09-44F8-8CEA-EDA15336B69F}" destId="{FB87D4B6-CDAC-44E9-A7FC-36A4F05FF464}" srcOrd="8" destOrd="0" presId="urn:microsoft.com/office/officeart/2005/8/layout/chevron1"/>
    <dgm:cxn modelId="{C8BB0DA1-8663-814F-A1F2-62FAA82FBC4A}" type="presParOf" srcId="{FA0BD508-6F09-44F8-8CEA-EDA15336B69F}" destId="{83DEA2B9-79E3-4C0D-AD64-C3F4D75B1EC2}" srcOrd="9" destOrd="0" presId="urn:microsoft.com/office/officeart/2005/8/layout/chevron1"/>
    <dgm:cxn modelId="{6EE0FBF4-D49E-DA4F-BB89-F7917B0E2FCF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601084-FC26-8748-B11F-8AAF58F6E424}" type="doc">
      <dgm:prSet loTypeId="urn:microsoft.com/office/officeart/2005/8/layout/lProcess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3A9E3B-0B52-4A41-B679-B4F4812A6947}">
      <dgm:prSet phldrT="[Text]"/>
      <dgm:spPr/>
      <dgm:t>
        <a:bodyPr/>
        <a:lstStyle/>
        <a:p>
          <a:r>
            <a:rPr lang="en-US" dirty="0" smtClean="0"/>
            <a:t>SEGMENT BENEFIT</a:t>
          </a:r>
          <a:endParaRPr lang="en-US" dirty="0"/>
        </a:p>
      </dgm:t>
    </dgm:pt>
    <dgm:pt modelId="{601A1775-3F91-1B4F-871D-99CF509CB8F0}" type="parTrans" cxnId="{4244A1E3-F025-974C-B867-B6B2273E0B72}">
      <dgm:prSet/>
      <dgm:spPr/>
      <dgm:t>
        <a:bodyPr/>
        <a:lstStyle/>
        <a:p>
          <a:endParaRPr lang="en-US"/>
        </a:p>
      </dgm:t>
    </dgm:pt>
    <dgm:pt modelId="{991998B0-B290-874B-9246-D754F5CBEE26}" type="sibTrans" cxnId="{4244A1E3-F025-974C-B867-B6B2273E0B72}">
      <dgm:prSet/>
      <dgm:spPr/>
      <dgm:t>
        <a:bodyPr/>
        <a:lstStyle/>
        <a:p>
          <a:endParaRPr lang="en-US"/>
        </a:p>
      </dgm:t>
    </dgm:pt>
    <dgm:pt modelId="{905AAE13-822E-A24B-9915-C7E69AC9E40A}">
      <dgm:prSet phldrT="[Text]" custT="1"/>
      <dgm:spPr/>
      <dgm:t>
        <a:bodyPr/>
        <a:lstStyle/>
        <a:p>
          <a:r>
            <a:rPr lang="en-US" sz="1800" dirty="0" smtClean="0"/>
            <a:t>DESTINATION</a:t>
          </a:r>
          <a:endParaRPr lang="en-US" sz="1800" dirty="0"/>
        </a:p>
      </dgm:t>
    </dgm:pt>
    <dgm:pt modelId="{BEF53A01-1FFC-BD48-96C0-F81F86D54290}" type="parTrans" cxnId="{AF2D0EA1-F03E-7543-B0D0-F7308FE41183}">
      <dgm:prSet/>
      <dgm:spPr/>
      <dgm:t>
        <a:bodyPr/>
        <a:lstStyle/>
        <a:p>
          <a:endParaRPr lang="en-US"/>
        </a:p>
      </dgm:t>
    </dgm:pt>
    <dgm:pt modelId="{D2EB518A-FD3E-4545-B759-59774A73FF68}" type="sibTrans" cxnId="{AF2D0EA1-F03E-7543-B0D0-F7308FE41183}">
      <dgm:prSet/>
      <dgm:spPr/>
      <dgm:t>
        <a:bodyPr/>
        <a:lstStyle/>
        <a:p>
          <a:endParaRPr lang="en-US"/>
        </a:p>
      </dgm:t>
    </dgm:pt>
    <dgm:pt modelId="{14500C04-A3FB-204F-8E60-8933E643732F}">
      <dgm:prSet phldrT="[Text]"/>
      <dgm:spPr/>
      <dgm:t>
        <a:bodyPr/>
        <a:lstStyle/>
        <a:p>
          <a:r>
            <a:rPr lang="en-US" dirty="0" smtClean="0"/>
            <a:t>WORK HARD PLAY HARD</a:t>
          </a:r>
        </a:p>
        <a:p>
          <a:r>
            <a:rPr lang="en-US" dirty="0" smtClean="0"/>
            <a:t>(E.G LIKES TO USE POINTS)</a:t>
          </a:r>
          <a:endParaRPr lang="en-US" dirty="0"/>
        </a:p>
      </dgm:t>
    </dgm:pt>
    <dgm:pt modelId="{48A8DC55-72E3-B142-9F1F-D4529CCD132D}" type="parTrans" cxnId="{9EFE4C0A-8560-0D40-9C35-B5F512D75957}">
      <dgm:prSet/>
      <dgm:spPr/>
      <dgm:t>
        <a:bodyPr/>
        <a:lstStyle/>
        <a:p>
          <a:endParaRPr lang="en-US"/>
        </a:p>
      </dgm:t>
    </dgm:pt>
    <dgm:pt modelId="{CEE7B306-59FE-FA48-A1C1-F2DAF0EC9AE7}" type="sibTrans" cxnId="{9EFE4C0A-8560-0D40-9C35-B5F512D75957}">
      <dgm:prSet/>
      <dgm:spPr/>
      <dgm:t>
        <a:bodyPr/>
        <a:lstStyle/>
        <a:p>
          <a:endParaRPr lang="en-US"/>
        </a:p>
      </dgm:t>
    </dgm:pt>
    <dgm:pt modelId="{7D3B3B2A-B794-3C49-B7B0-20F390A8C4D8}">
      <dgm:prSet phldrT="[Text]"/>
      <dgm:spPr/>
      <dgm:t>
        <a:bodyPr/>
        <a:lstStyle/>
        <a:p>
          <a:r>
            <a:rPr lang="en-US" dirty="0" smtClean="0"/>
            <a:t>TRAVEL’S STILL A TREAT</a:t>
          </a:r>
        </a:p>
        <a:p>
          <a:r>
            <a:rPr lang="en-US" dirty="0" smtClean="0"/>
            <a:t>(E.G. VALUES TIME WITH FAMILY</a:t>
          </a:r>
          <a:endParaRPr lang="en-US" dirty="0"/>
        </a:p>
      </dgm:t>
    </dgm:pt>
    <dgm:pt modelId="{F59C6C6E-DA9F-FE47-8B07-7AB120B2BC44}" type="parTrans" cxnId="{E406A204-93F8-8144-94B5-C9655F1365EC}">
      <dgm:prSet/>
      <dgm:spPr/>
      <dgm:t>
        <a:bodyPr/>
        <a:lstStyle/>
        <a:p>
          <a:endParaRPr lang="en-US"/>
        </a:p>
      </dgm:t>
    </dgm:pt>
    <dgm:pt modelId="{9058B768-390B-3A41-95E7-BBA1CBF52DE3}" type="sibTrans" cxnId="{E406A204-93F8-8144-94B5-C9655F1365EC}">
      <dgm:prSet/>
      <dgm:spPr/>
      <dgm:t>
        <a:bodyPr/>
        <a:lstStyle/>
        <a:p>
          <a:endParaRPr lang="en-US"/>
        </a:p>
      </dgm:t>
    </dgm:pt>
    <dgm:pt modelId="{21C2DEC5-44A8-6341-A0F7-9EE707BD7EC9}">
      <dgm:prSet phldrT="[Text]" custT="1"/>
      <dgm:spPr/>
      <dgm:t>
        <a:bodyPr/>
        <a:lstStyle/>
        <a:p>
          <a:r>
            <a:rPr lang="en-US" sz="1800" dirty="0" smtClean="0"/>
            <a:t>PROPERTY</a:t>
          </a:r>
          <a:endParaRPr lang="en-US" sz="1800" dirty="0"/>
        </a:p>
      </dgm:t>
    </dgm:pt>
    <dgm:pt modelId="{5C3112EC-80E2-794E-8112-EED1D66149E5}" type="parTrans" cxnId="{A829A406-EA11-1E41-A1D6-2AB11515CCA0}">
      <dgm:prSet/>
      <dgm:spPr/>
      <dgm:t>
        <a:bodyPr/>
        <a:lstStyle/>
        <a:p>
          <a:endParaRPr lang="en-US"/>
        </a:p>
      </dgm:t>
    </dgm:pt>
    <dgm:pt modelId="{8DC0F52F-4E8A-5745-BC56-2E4638381287}" type="sibTrans" cxnId="{A829A406-EA11-1E41-A1D6-2AB11515CCA0}">
      <dgm:prSet/>
      <dgm:spPr/>
      <dgm:t>
        <a:bodyPr/>
        <a:lstStyle/>
        <a:p>
          <a:endParaRPr lang="en-US"/>
        </a:p>
      </dgm:t>
    </dgm:pt>
    <dgm:pt modelId="{A9011B79-2B29-9B47-9520-318B455EED25}">
      <dgm:prSet phldrT="[Text]" custT="1"/>
      <dgm:spPr/>
      <dgm:t>
        <a:bodyPr/>
        <a:lstStyle/>
        <a:p>
          <a:r>
            <a:rPr lang="en-US" sz="1800" dirty="0" smtClean="0"/>
            <a:t>HOTELS</a:t>
          </a:r>
          <a:endParaRPr lang="en-US" sz="1800" dirty="0"/>
        </a:p>
      </dgm:t>
    </dgm:pt>
    <dgm:pt modelId="{9D0F35CF-00B8-5543-95CF-BA2726B73F1D}" type="parTrans" cxnId="{D74DD916-0C9B-4E48-A01D-C1DF4C8467FD}">
      <dgm:prSet/>
      <dgm:spPr/>
      <dgm:t>
        <a:bodyPr/>
        <a:lstStyle/>
        <a:p>
          <a:endParaRPr lang="en-US"/>
        </a:p>
      </dgm:t>
    </dgm:pt>
    <dgm:pt modelId="{3373F72A-2676-B240-8F20-778720DE7078}" type="sibTrans" cxnId="{D74DD916-0C9B-4E48-A01D-C1DF4C8467FD}">
      <dgm:prSet/>
      <dgm:spPr/>
      <dgm:t>
        <a:bodyPr/>
        <a:lstStyle/>
        <a:p>
          <a:endParaRPr lang="en-US"/>
        </a:p>
      </dgm:t>
    </dgm:pt>
    <dgm:pt modelId="{C5B5B005-EEC0-764F-AE41-2DAC020A0A17}">
      <dgm:prSet phldrT="[Text]"/>
      <dgm:spPr/>
      <dgm:t>
        <a:bodyPr/>
        <a:lstStyle/>
        <a:p>
          <a:r>
            <a:rPr lang="en-US" dirty="0" smtClean="0"/>
            <a:t>MEMBER BENEFITS</a:t>
          </a:r>
          <a:endParaRPr lang="en-US" dirty="0"/>
        </a:p>
      </dgm:t>
    </dgm:pt>
    <dgm:pt modelId="{726CF7C3-4B4A-A945-B246-2CE049C7361E}" type="parTrans" cxnId="{DB073840-3326-4747-AE39-6856B98BD970}">
      <dgm:prSet/>
      <dgm:spPr/>
      <dgm:t>
        <a:bodyPr/>
        <a:lstStyle/>
        <a:p>
          <a:endParaRPr lang="en-US"/>
        </a:p>
      </dgm:t>
    </dgm:pt>
    <dgm:pt modelId="{CDE46E31-86BF-0C47-9EDA-D1D5B6A3C3B1}" type="sibTrans" cxnId="{DB073840-3326-4747-AE39-6856B98BD970}">
      <dgm:prSet/>
      <dgm:spPr/>
      <dgm:t>
        <a:bodyPr/>
        <a:lstStyle/>
        <a:p>
          <a:endParaRPr lang="en-US"/>
        </a:p>
      </dgm:t>
    </dgm:pt>
    <dgm:pt modelId="{9A57D629-2454-9A44-83C7-D014697FC42B}">
      <dgm:prSet phldrT="[Text]"/>
      <dgm:spPr/>
      <dgm:t>
        <a:bodyPr/>
        <a:lstStyle/>
        <a:p>
          <a:r>
            <a:rPr lang="en-US" dirty="0" smtClean="0"/>
            <a:t>REDEEM</a:t>
          </a:r>
          <a:endParaRPr lang="en-US" dirty="0"/>
        </a:p>
      </dgm:t>
    </dgm:pt>
    <dgm:pt modelId="{745B99E4-FD0F-764C-AB6B-6B4774B3AA84}" type="parTrans" cxnId="{01BC83B9-FBC8-9348-8AC0-933D35DF5D10}">
      <dgm:prSet/>
      <dgm:spPr/>
      <dgm:t>
        <a:bodyPr/>
        <a:lstStyle/>
        <a:p>
          <a:endParaRPr lang="en-US"/>
        </a:p>
      </dgm:t>
    </dgm:pt>
    <dgm:pt modelId="{4EB6BC97-9EA7-5F4C-84BF-D1AFC004B5AC}" type="sibTrans" cxnId="{01BC83B9-FBC8-9348-8AC0-933D35DF5D10}">
      <dgm:prSet/>
      <dgm:spPr/>
      <dgm:t>
        <a:bodyPr/>
        <a:lstStyle/>
        <a:p>
          <a:endParaRPr lang="en-US"/>
        </a:p>
      </dgm:t>
    </dgm:pt>
    <dgm:pt modelId="{DB3C31C3-22F5-CD47-B23D-2E9A15C426D9}">
      <dgm:prSet phldrT="[Text]"/>
      <dgm:spPr/>
      <dgm:t>
        <a:bodyPr/>
        <a:lstStyle/>
        <a:p>
          <a:r>
            <a:rPr lang="en-US" dirty="0" smtClean="0"/>
            <a:t>ENROLL</a:t>
          </a:r>
          <a:endParaRPr lang="en-US" dirty="0"/>
        </a:p>
      </dgm:t>
    </dgm:pt>
    <dgm:pt modelId="{D59D9C2E-E271-9C48-B0BC-D2BEA8C82D0E}" type="parTrans" cxnId="{36AC5790-A702-B647-9B0A-AD955CFB2D4B}">
      <dgm:prSet/>
      <dgm:spPr/>
      <dgm:t>
        <a:bodyPr/>
        <a:lstStyle/>
        <a:p>
          <a:endParaRPr lang="en-US"/>
        </a:p>
      </dgm:t>
    </dgm:pt>
    <dgm:pt modelId="{C8153756-611B-ED4F-ACF3-164F5FF54140}" type="sibTrans" cxnId="{36AC5790-A702-B647-9B0A-AD955CFB2D4B}">
      <dgm:prSet/>
      <dgm:spPr/>
      <dgm:t>
        <a:bodyPr/>
        <a:lstStyle/>
        <a:p>
          <a:endParaRPr lang="en-US"/>
        </a:p>
      </dgm:t>
    </dgm:pt>
    <dgm:pt modelId="{CDC63B73-FD7C-3C46-A86B-43008D2E46C9}">
      <dgm:prSet phldrT="[Text]"/>
      <dgm:spPr/>
      <dgm:t>
        <a:bodyPr/>
        <a:lstStyle/>
        <a:p>
          <a:r>
            <a:rPr lang="en-US" dirty="0" smtClean="0"/>
            <a:t>AMENTIES</a:t>
          </a:r>
          <a:endParaRPr lang="en-US" dirty="0"/>
        </a:p>
      </dgm:t>
    </dgm:pt>
    <dgm:pt modelId="{12957E73-162C-BD45-BF2D-018A757075F7}" type="parTrans" cxnId="{82B5F7FF-6D9D-0E4B-A130-602EEB0870A7}">
      <dgm:prSet/>
      <dgm:spPr/>
      <dgm:t>
        <a:bodyPr/>
        <a:lstStyle/>
        <a:p>
          <a:endParaRPr lang="en-US"/>
        </a:p>
      </dgm:t>
    </dgm:pt>
    <dgm:pt modelId="{DBBE782F-B8D6-DA4C-B532-B6A90C47F985}" type="sibTrans" cxnId="{82B5F7FF-6D9D-0E4B-A130-602EEB0870A7}">
      <dgm:prSet/>
      <dgm:spPr/>
      <dgm:t>
        <a:bodyPr/>
        <a:lstStyle/>
        <a:p>
          <a:endParaRPr lang="en-US"/>
        </a:p>
      </dgm:t>
    </dgm:pt>
    <dgm:pt modelId="{4AE74339-E098-7B47-B998-AD0305DD3FBA}">
      <dgm:prSet phldrT="[Text]"/>
      <dgm:spPr/>
      <dgm:t>
        <a:bodyPr/>
        <a:lstStyle/>
        <a:p>
          <a:r>
            <a:rPr lang="en-US" dirty="0" smtClean="0"/>
            <a:t>ANCILLARY</a:t>
          </a:r>
          <a:endParaRPr lang="en-US" dirty="0"/>
        </a:p>
      </dgm:t>
    </dgm:pt>
    <dgm:pt modelId="{C0E3BDA3-A014-2B4E-9ED0-32E6D836ED76}" type="parTrans" cxnId="{637AAADC-E1AC-D341-B911-B8DBEC055645}">
      <dgm:prSet/>
      <dgm:spPr/>
      <dgm:t>
        <a:bodyPr/>
        <a:lstStyle/>
        <a:p>
          <a:endParaRPr lang="en-US"/>
        </a:p>
      </dgm:t>
    </dgm:pt>
    <dgm:pt modelId="{74FE1020-10D2-2F4C-8AE1-6996E01F6E2D}" type="sibTrans" cxnId="{637AAADC-E1AC-D341-B911-B8DBEC055645}">
      <dgm:prSet/>
      <dgm:spPr/>
      <dgm:t>
        <a:bodyPr/>
        <a:lstStyle/>
        <a:p>
          <a:endParaRPr lang="en-US"/>
        </a:p>
      </dgm:t>
    </dgm:pt>
    <dgm:pt modelId="{9E0765A0-AA9D-324D-BB89-A9B0EB7DBEA7}">
      <dgm:prSet phldrT="[Text]"/>
      <dgm:spPr/>
      <dgm:t>
        <a:bodyPr/>
        <a:lstStyle/>
        <a:p>
          <a:r>
            <a:rPr lang="en-US" dirty="0" smtClean="0"/>
            <a:t>OFFERS</a:t>
          </a:r>
          <a:endParaRPr lang="en-US" dirty="0"/>
        </a:p>
      </dgm:t>
    </dgm:pt>
    <dgm:pt modelId="{76CAB241-08A9-884A-8AA6-31E5FE31ED12}" type="parTrans" cxnId="{33F22D61-86BA-4045-8C48-8212CB2651C1}">
      <dgm:prSet/>
      <dgm:spPr/>
      <dgm:t>
        <a:bodyPr/>
        <a:lstStyle/>
        <a:p>
          <a:endParaRPr lang="en-US"/>
        </a:p>
      </dgm:t>
    </dgm:pt>
    <dgm:pt modelId="{970FB63D-D937-DA47-A0A5-ECA8B515FFAD}" type="sibTrans" cxnId="{33F22D61-86BA-4045-8C48-8212CB2651C1}">
      <dgm:prSet/>
      <dgm:spPr/>
      <dgm:t>
        <a:bodyPr/>
        <a:lstStyle/>
        <a:p>
          <a:endParaRPr lang="en-US"/>
        </a:p>
      </dgm:t>
    </dgm:pt>
    <dgm:pt modelId="{46889691-9DC1-1E40-8B85-CD27891721FD}">
      <dgm:prSet phldrT="[Text]" custT="1"/>
      <dgm:spPr/>
      <dgm:t>
        <a:bodyPr/>
        <a:lstStyle/>
        <a:p>
          <a:r>
            <a:rPr lang="en-US" sz="1800" dirty="0" smtClean="0"/>
            <a:t>HOTELS</a:t>
          </a:r>
          <a:endParaRPr lang="en-US" sz="1800" dirty="0"/>
        </a:p>
      </dgm:t>
    </dgm:pt>
    <dgm:pt modelId="{7F80B2C4-B70C-004C-858B-86384BD5BE14}" type="parTrans" cxnId="{A66E041B-5668-B146-AB4E-CF3B76D2C261}">
      <dgm:prSet/>
      <dgm:spPr/>
      <dgm:t>
        <a:bodyPr/>
        <a:lstStyle/>
        <a:p>
          <a:endParaRPr lang="en-US"/>
        </a:p>
      </dgm:t>
    </dgm:pt>
    <dgm:pt modelId="{2797DF63-DF29-EF4C-8B8F-DAC4C6BF7E7D}" type="sibTrans" cxnId="{A66E041B-5668-B146-AB4E-CF3B76D2C261}">
      <dgm:prSet/>
      <dgm:spPr/>
      <dgm:t>
        <a:bodyPr/>
        <a:lstStyle/>
        <a:p>
          <a:endParaRPr lang="en-US"/>
        </a:p>
      </dgm:t>
    </dgm:pt>
    <dgm:pt modelId="{E8ADE609-161E-AC42-863A-2C9543308916}">
      <dgm:prSet phldrT="[Text]"/>
      <dgm:spPr/>
      <dgm:t>
        <a:bodyPr/>
        <a:lstStyle/>
        <a:p>
          <a:r>
            <a:rPr lang="en-US" dirty="0" smtClean="0"/>
            <a:t>MEMBER BENEFITS</a:t>
          </a:r>
          <a:endParaRPr lang="en-US" dirty="0"/>
        </a:p>
      </dgm:t>
    </dgm:pt>
    <dgm:pt modelId="{DFF28114-0F87-CB42-9906-50B014C1B4B4}" type="parTrans" cxnId="{45AE3896-3C3F-9B4D-BB23-25DF97379B54}">
      <dgm:prSet/>
      <dgm:spPr/>
      <dgm:t>
        <a:bodyPr/>
        <a:lstStyle/>
        <a:p>
          <a:endParaRPr lang="en-US"/>
        </a:p>
      </dgm:t>
    </dgm:pt>
    <dgm:pt modelId="{11943D44-C048-694B-8AFE-1683933DAEED}" type="sibTrans" cxnId="{45AE3896-3C3F-9B4D-BB23-25DF97379B54}">
      <dgm:prSet/>
      <dgm:spPr/>
      <dgm:t>
        <a:bodyPr/>
        <a:lstStyle/>
        <a:p>
          <a:endParaRPr lang="en-US"/>
        </a:p>
      </dgm:t>
    </dgm:pt>
    <dgm:pt modelId="{D9E18753-166F-FA49-AE26-0D2080A13AC0}">
      <dgm:prSet phldrT="[Text]"/>
      <dgm:spPr/>
      <dgm:t>
        <a:bodyPr/>
        <a:lstStyle/>
        <a:p>
          <a:r>
            <a:rPr lang="en-US" dirty="0" smtClean="0"/>
            <a:t>REDEEM</a:t>
          </a:r>
          <a:endParaRPr lang="en-US" dirty="0"/>
        </a:p>
      </dgm:t>
    </dgm:pt>
    <dgm:pt modelId="{F293FAC0-F84F-CC4F-9502-B50326C7273A}" type="parTrans" cxnId="{B00E115F-0A45-7F4F-B6BB-65C4EAE7ADCE}">
      <dgm:prSet/>
      <dgm:spPr/>
      <dgm:t>
        <a:bodyPr/>
        <a:lstStyle/>
        <a:p>
          <a:endParaRPr lang="en-US"/>
        </a:p>
      </dgm:t>
    </dgm:pt>
    <dgm:pt modelId="{5EBE9459-5FAF-194D-8F62-F2BE6DAC01D3}" type="sibTrans" cxnId="{B00E115F-0A45-7F4F-B6BB-65C4EAE7ADCE}">
      <dgm:prSet/>
      <dgm:spPr/>
      <dgm:t>
        <a:bodyPr/>
        <a:lstStyle/>
        <a:p>
          <a:endParaRPr lang="en-US"/>
        </a:p>
      </dgm:t>
    </dgm:pt>
    <dgm:pt modelId="{450C011B-39DE-574E-B258-D45C58CD808A}">
      <dgm:prSet phldrT="[Text]"/>
      <dgm:spPr/>
      <dgm:t>
        <a:bodyPr/>
        <a:lstStyle/>
        <a:p>
          <a:r>
            <a:rPr lang="en-US" dirty="0" smtClean="0"/>
            <a:t>ENROLL</a:t>
          </a:r>
          <a:endParaRPr lang="en-US" dirty="0"/>
        </a:p>
      </dgm:t>
    </dgm:pt>
    <dgm:pt modelId="{09AD39A3-07D3-1F4C-A3DB-1A9378C07D2C}" type="parTrans" cxnId="{3AC557E9-52C0-0149-8A06-FB63EDD81EFA}">
      <dgm:prSet/>
      <dgm:spPr/>
      <dgm:t>
        <a:bodyPr/>
        <a:lstStyle/>
        <a:p>
          <a:endParaRPr lang="en-US"/>
        </a:p>
      </dgm:t>
    </dgm:pt>
    <dgm:pt modelId="{3D0C13F7-1606-0542-940C-C9639CA6E2CA}" type="sibTrans" cxnId="{3AC557E9-52C0-0149-8A06-FB63EDD81EFA}">
      <dgm:prSet/>
      <dgm:spPr/>
      <dgm:t>
        <a:bodyPr/>
        <a:lstStyle/>
        <a:p>
          <a:endParaRPr lang="en-US"/>
        </a:p>
      </dgm:t>
    </dgm:pt>
    <dgm:pt modelId="{32B15968-D1E7-5447-B330-54E48D398028}">
      <dgm:prSet phldrT="[Text]"/>
      <dgm:spPr/>
      <dgm:t>
        <a:bodyPr/>
        <a:lstStyle/>
        <a:p>
          <a:r>
            <a:rPr lang="en-US" dirty="0" smtClean="0"/>
            <a:t>AMENTIES</a:t>
          </a:r>
          <a:endParaRPr lang="en-US" dirty="0"/>
        </a:p>
      </dgm:t>
    </dgm:pt>
    <dgm:pt modelId="{B9F88DCF-7845-7F42-B6F5-45E5EE78A135}" type="parTrans" cxnId="{7968A137-E111-2748-A8EE-29ECD143300E}">
      <dgm:prSet/>
      <dgm:spPr/>
      <dgm:t>
        <a:bodyPr/>
        <a:lstStyle/>
        <a:p>
          <a:endParaRPr lang="en-US"/>
        </a:p>
      </dgm:t>
    </dgm:pt>
    <dgm:pt modelId="{E62D93F9-9E39-4F43-BA94-4962D40334E4}" type="sibTrans" cxnId="{7968A137-E111-2748-A8EE-29ECD143300E}">
      <dgm:prSet/>
      <dgm:spPr/>
      <dgm:t>
        <a:bodyPr/>
        <a:lstStyle/>
        <a:p>
          <a:endParaRPr lang="en-US"/>
        </a:p>
      </dgm:t>
    </dgm:pt>
    <dgm:pt modelId="{B0C62C38-A109-1B48-AAF4-96401C5C1691}">
      <dgm:prSet phldrT="[Text]"/>
      <dgm:spPr/>
      <dgm:t>
        <a:bodyPr/>
        <a:lstStyle/>
        <a:p>
          <a:r>
            <a:rPr lang="en-US" dirty="0" smtClean="0"/>
            <a:t>ANCILLARY</a:t>
          </a:r>
          <a:endParaRPr lang="en-US" dirty="0"/>
        </a:p>
      </dgm:t>
    </dgm:pt>
    <dgm:pt modelId="{01AD3950-3410-8C4C-B970-FF1A1B59FACE}" type="parTrans" cxnId="{F55862B8-7E5C-EC47-B54E-397F218D9D6A}">
      <dgm:prSet/>
      <dgm:spPr/>
      <dgm:t>
        <a:bodyPr/>
        <a:lstStyle/>
        <a:p>
          <a:endParaRPr lang="en-US"/>
        </a:p>
      </dgm:t>
    </dgm:pt>
    <dgm:pt modelId="{CEF387F8-69FB-024B-A01D-39AE70830CCF}" type="sibTrans" cxnId="{F55862B8-7E5C-EC47-B54E-397F218D9D6A}">
      <dgm:prSet/>
      <dgm:spPr/>
      <dgm:t>
        <a:bodyPr/>
        <a:lstStyle/>
        <a:p>
          <a:endParaRPr lang="en-US"/>
        </a:p>
      </dgm:t>
    </dgm:pt>
    <dgm:pt modelId="{C05085A7-2414-F94D-A5EE-1E421DC50F54}">
      <dgm:prSet phldrT="[Text]"/>
      <dgm:spPr/>
      <dgm:t>
        <a:bodyPr/>
        <a:lstStyle/>
        <a:p>
          <a:r>
            <a:rPr lang="en-US" dirty="0" smtClean="0"/>
            <a:t>OFFERS</a:t>
          </a:r>
          <a:endParaRPr lang="en-US" dirty="0"/>
        </a:p>
      </dgm:t>
    </dgm:pt>
    <dgm:pt modelId="{3ACF81CD-634C-ED41-822B-BEF7E354C70E}" type="parTrans" cxnId="{92BE417B-ECFD-0942-98DE-543B90E84B79}">
      <dgm:prSet/>
      <dgm:spPr/>
      <dgm:t>
        <a:bodyPr/>
        <a:lstStyle/>
        <a:p>
          <a:endParaRPr lang="en-US"/>
        </a:p>
      </dgm:t>
    </dgm:pt>
    <dgm:pt modelId="{5D12529E-1037-0341-8524-F8FC6E61FBA9}" type="sibTrans" cxnId="{92BE417B-ECFD-0942-98DE-543B90E84B79}">
      <dgm:prSet/>
      <dgm:spPr/>
      <dgm:t>
        <a:bodyPr/>
        <a:lstStyle/>
        <a:p>
          <a:endParaRPr lang="en-US"/>
        </a:p>
      </dgm:t>
    </dgm:pt>
    <dgm:pt modelId="{533123E9-FFFC-C547-9EFA-82C4DE56E9FA}">
      <dgm:prSet phldrT="[Text]"/>
      <dgm:spPr/>
      <dgm:t>
        <a:bodyPr/>
        <a:lstStyle/>
        <a:p>
          <a:r>
            <a:rPr lang="en-US" dirty="0" smtClean="0"/>
            <a:t>LAK</a:t>
          </a:r>
          <a:endParaRPr lang="en-US" dirty="0"/>
        </a:p>
      </dgm:t>
    </dgm:pt>
    <dgm:pt modelId="{E6AEA447-673A-AD4B-9BD4-2FEB54090F64}" type="parTrans" cxnId="{4A8D47F1-E21A-264A-8303-707516AD1377}">
      <dgm:prSet/>
      <dgm:spPr/>
      <dgm:t>
        <a:bodyPr/>
        <a:lstStyle/>
        <a:p>
          <a:endParaRPr lang="en-US"/>
        </a:p>
      </dgm:t>
    </dgm:pt>
    <dgm:pt modelId="{4ED166C3-CC67-FF4F-AFF4-08FA8BCEB35C}" type="sibTrans" cxnId="{4A8D47F1-E21A-264A-8303-707516AD1377}">
      <dgm:prSet/>
      <dgm:spPr/>
      <dgm:t>
        <a:bodyPr/>
        <a:lstStyle/>
        <a:p>
          <a:endParaRPr lang="en-US"/>
        </a:p>
      </dgm:t>
    </dgm:pt>
    <dgm:pt modelId="{12B74ED0-68EB-6C43-9DA9-A56925CD71E6}">
      <dgm:prSet phldrT="[Text]"/>
      <dgm:spPr/>
      <dgm:t>
        <a:bodyPr/>
        <a:lstStyle/>
        <a:p>
          <a:r>
            <a:rPr lang="en-US" dirty="0" smtClean="0"/>
            <a:t>LAK</a:t>
          </a:r>
          <a:endParaRPr lang="en-US" dirty="0"/>
        </a:p>
      </dgm:t>
    </dgm:pt>
    <dgm:pt modelId="{29D6C77E-7BCC-564B-A24A-2C6DC0F9A0B2}" type="parTrans" cxnId="{5F8CF7B9-995A-DC49-B62C-207B7B60037F}">
      <dgm:prSet/>
      <dgm:spPr/>
      <dgm:t>
        <a:bodyPr/>
        <a:lstStyle/>
        <a:p>
          <a:endParaRPr lang="en-US"/>
        </a:p>
      </dgm:t>
    </dgm:pt>
    <dgm:pt modelId="{13DCCCD0-D881-944F-BB01-95C1A0810EE1}" type="sibTrans" cxnId="{5F8CF7B9-995A-DC49-B62C-207B7B60037F}">
      <dgm:prSet/>
      <dgm:spPr/>
      <dgm:t>
        <a:bodyPr/>
        <a:lstStyle/>
        <a:p>
          <a:endParaRPr lang="en-US"/>
        </a:p>
      </dgm:t>
    </dgm:pt>
    <dgm:pt modelId="{7683B237-0BDE-8645-8926-B0FFAF638B87}">
      <dgm:prSet phldrT="[Text]"/>
      <dgm:spPr/>
      <dgm:t>
        <a:bodyPr/>
        <a:lstStyle/>
        <a:p>
          <a:r>
            <a:rPr lang="en-US" dirty="0" smtClean="0"/>
            <a:t>WIFI</a:t>
          </a:r>
          <a:endParaRPr lang="en-US" dirty="0"/>
        </a:p>
      </dgm:t>
    </dgm:pt>
    <dgm:pt modelId="{A9BD04BB-F01D-3744-9990-DC69819C8B50}" type="sibTrans" cxnId="{78BF7125-F5B4-AA41-A83B-FC14970C7BB6}">
      <dgm:prSet/>
      <dgm:spPr/>
      <dgm:t>
        <a:bodyPr/>
        <a:lstStyle/>
        <a:p>
          <a:endParaRPr lang="en-US"/>
        </a:p>
      </dgm:t>
    </dgm:pt>
    <dgm:pt modelId="{8EEFCA98-0564-0F4C-9297-014A14D342CC}" type="parTrans" cxnId="{78BF7125-F5B4-AA41-A83B-FC14970C7BB6}">
      <dgm:prSet/>
      <dgm:spPr/>
      <dgm:t>
        <a:bodyPr/>
        <a:lstStyle/>
        <a:p>
          <a:endParaRPr lang="en-US"/>
        </a:p>
      </dgm:t>
    </dgm:pt>
    <dgm:pt modelId="{073FC392-4211-9544-86DD-61176258BFEB}">
      <dgm:prSet phldrT="[Text]"/>
      <dgm:spPr/>
      <dgm:t>
        <a:bodyPr/>
        <a:lstStyle/>
        <a:p>
          <a:r>
            <a:rPr lang="en-US" dirty="0" smtClean="0"/>
            <a:t>WIFI</a:t>
          </a:r>
          <a:endParaRPr lang="en-US" dirty="0"/>
        </a:p>
      </dgm:t>
    </dgm:pt>
    <dgm:pt modelId="{8C3D2F82-01AD-CC47-8BE9-677F43FB67E9}" type="sibTrans" cxnId="{939ACE61-14BF-4E42-B21C-485891B3C42B}">
      <dgm:prSet/>
      <dgm:spPr/>
      <dgm:t>
        <a:bodyPr/>
        <a:lstStyle/>
        <a:p>
          <a:endParaRPr lang="en-US"/>
        </a:p>
      </dgm:t>
    </dgm:pt>
    <dgm:pt modelId="{FEDBAC62-566C-164D-90E4-5597BF875897}" type="parTrans" cxnId="{939ACE61-14BF-4E42-B21C-485891B3C42B}">
      <dgm:prSet/>
      <dgm:spPr/>
      <dgm:t>
        <a:bodyPr/>
        <a:lstStyle/>
        <a:p>
          <a:endParaRPr lang="en-US"/>
        </a:p>
      </dgm:t>
    </dgm:pt>
    <dgm:pt modelId="{80A03B9B-1F5B-D34B-8DB8-006956B41AE5}" type="pres">
      <dgm:prSet presAssocID="{22601084-FC26-8748-B11F-8AAF58F6E4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EFB030C-A1B6-1E48-A6C3-17397B7B3969}" type="pres">
      <dgm:prSet presAssocID="{6E3A9E3B-0B52-4A41-B679-B4F4812A6947}" presName="vertFlow" presStyleCnt="0"/>
      <dgm:spPr/>
    </dgm:pt>
    <dgm:pt modelId="{D269133F-816F-C94B-B61F-FD2BD136A745}" type="pres">
      <dgm:prSet presAssocID="{6E3A9E3B-0B52-4A41-B679-B4F4812A6947}" presName="header" presStyleLbl="node1" presStyleIdx="0" presStyleCnt="3"/>
      <dgm:spPr/>
      <dgm:t>
        <a:bodyPr/>
        <a:lstStyle/>
        <a:p>
          <a:endParaRPr lang="en-US"/>
        </a:p>
      </dgm:t>
    </dgm:pt>
    <dgm:pt modelId="{87F98CFF-3013-4C4A-A16A-34A3F993BCBD}" type="pres">
      <dgm:prSet presAssocID="{48A8DC55-72E3-B142-9F1F-D4529CCD132D}" presName="parTrans" presStyleLbl="sibTrans2D1" presStyleIdx="0" presStyleCnt="20"/>
      <dgm:spPr/>
      <dgm:t>
        <a:bodyPr/>
        <a:lstStyle/>
        <a:p>
          <a:endParaRPr lang="en-US"/>
        </a:p>
      </dgm:t>
    </dgm:pt>
    <dgm:pt modelId="{50E16EC1-DB45-1A40-9382-D9E69F5E063A}" type="pres">
      <dgm:prSet presAssocID="{14500C04-A3FB-204F-8E60-8933E643732F}" presName="child" presStyleLbl="alignAccFollowNode1" presStyleIdx="0" presStyleCnt="20" custScaleY="4920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A49894-9B72-7342-9418-18C2C53FF651}" type="pres">
      <dgm:prSet presAssocID="{CEE7B306-59FE-FA48-A1C1-F2DAF0EC9AE7}" presName="sibTrans" presStyleLbl="sibTrans2D1" presStyleIdx="1" presStyleCnt="20"/>
      <dgm:spPr/>
      <dgm:t>
        <a:bodyPr/>
        <a:lstStyle/>
        <a:p>
          <a:endParaRPr lang="en-US"/>
        </a:p>
      </dgm:t>
    </dgm:pt>
    <dgm:pt modelId="{C1B81E5D-05AC-924E-9A27-3B1DDE24C46D}" type="pres">
      <dgm:prSet presAssocID="{7D3B3B2A-B794-3C49-B7B0-20F390A8C4D8}" presName="child" presStyleLbl="alignAccFollowNode1" presStyleIdx="1" presStyleCnt="20" custScaleY="49515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457D2-E399-A84A-B71B-05A4A90FF038}" type="pres">
      <dgm:prSet presAssocID="{6E3A9E3B-0B52-4A41-B679-B4F4812A6947}" presName="hSp" presStyleCnt="0"/>
      <dgm:spPr/>
    </dgm:pt>
    <dgm:pt modelId="{E664F2BF-DB01-674A-8496-E3FDF9D272F5}" type="pres">
      <dgm:prSet presAssocID="{905AAE13-822E-A24B-9915-C7E69AC9E40A}" presName="vertFlow" presStyleCnt="0"/>
      <dgm:spPr/>
    </dgm:pt>
    <dgm:pt modelId="{41E46819-ECFE-E340-8CB7-8E55E0CE8F6F}" type="pres">
      <dgm:prSet presAssocID="{905AAE13-822E-A24B-9915-C7E69AC9E40A}" presName="header" presStyleLbl="node1" presStyleIdx="1" presStyleCnt="3"/>
      <dgm:spPr/>
      <dgm:t>
        <a:bodyPr/>
        <a:lstStyle/>
        <a:p>
          <a:endParaRPr lang="en-US"/>
        </a:p>
      </dgm:t>
    </dgm:pt>
    <dgm:pt modelId="{DF0B968C-0850-9444-8372-DA97DFF93397}" type="pres">
      <dgm:prSet presAssocID="{7F80B2C4-B70C-004C-858B-86384BD5BE14}" presName="parTrans" presStyleLbl="sibTrans2D1" presStyleIdx="2" presStyleCnt="20"/>
      <dgm:spPr/>
      <dgm:t>
        <a:bodyPr/>
        <a:lstStyle/>
        <a:p>
          <a:endParaRPr lang="en-US"/>
        </a:p>
      </dgm:t>
    </dgm:pt>
    <dgm:pt modelId="{F7C40B72-FAB9-9B4E-9E36-2EEBA94EE224}" type="pres">
      <dgm:prSet presAssocID="{46889691-9DC1-1E40-8B85-CD27891721FD}" presName="child" presStyleLbl="alignAccFollowNode1" presStyleIdx="2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CE27A0-4CA7-3741-BF37-F74ED7BD7BDC}" type="pres">
      <dgm:prSet presAssocID="{2797DF63-DF29-EF4C-8B8F-DAC4C6BF7E7D}" presName="sibTrans" presStyleLbl="sibTrans2D1" presStyleIdx="3" presStyleCnt="20"/>
      <dgm:spPr/>
      <dgm:t>
        <a:bodyPr/>
        <a:lstStyle/>
        <a:p>
          <a:endParaRPr lang="en-US"/>
        </a:p>
      </dgm:t>
    </dgm:pt>
    <dgm:pt modelId="{1A0B69B8-9CF9-9E45-8AAE-7E9AA5942AD6}" type="pres">
      <dgm:prSet presAssocID="{E8ADE609-161E-AC42-863A-2C9543308916}" presName="child" presStyleLbl="alignAccFollowNode1" presStyleIdx="3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EAEC08-1319-634A-976E-7B339C41FAA0}" type="pres">
      <dgm:prSet presAssocID="{11943D44-C048-694B-8AFE-1683933DAEED}" presName="sibTrans" presStyleLbl="sibTrans2D1" presStyleIdx="4" presStyleCnt="20"/>
      <dgm:spPr/>
      <dgm:t>
        <a:bodyPr/>
        <a:lstStyle/>
        <a:p>
          <a:endParaRPr lang="en-US"/>
        </a:p>
      </dgm:t>
    </dgm:pt>
    <dgm:pt modelId="{06D477D8-1DF5-674D-90E4-4201BA22CCE8}" type="pres">
      <dgm:prSet presAssocID="{073FC392-4211-9544-86DD-61176258BFEB}" presName="child" presStyleLbl="alignAccFollowNode1" presStyleIdx="4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45A145-ACB6-9740-97AA-A8F26463B26A}" type="pres">
      <dgm:prSet presAssocID="{8C3D2F82-01AD-CC47-8BE9-677F43FB67E9}" presName="sibTrans" presStyleLbl="sibTrans2D1" presStyleIdx="5" presStyleCnt="20"/>
      <dgm:spPr/>
      <dgm:t>
        <a:bodyPr/>
        <a:lstStyle/>
        <a:p>
          <a:endParaRPr lang="en-US"/>
        </a:p>
      </dgm:t>
    </dgm:pt>
    <dgm:pt modelId="{6765001E-2165-1748-8745-79D000F335A1}" type="pres">
      <dgm:prSet presAssocID="{D9E18753-166F-FA49-AE26-0D2080A13AC0}" presName="child" presStyleLbl="alignAccFollowNode1" presStyleIdx="5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AC8DF-16BE-BF44-AB9F-2A5B38AA24DB}" type="pres">
      <dgm:prSet presAssocID="{5EBE9459-5FAF-194D-8F62-F2BE6DAC01D3}" presName="sibTrans" presStyleLbl="sibTrans2D1" presStyleIdx="6" presStyleCnt="20"/>
      <dgm:spPr/>
      <dgm:t>
        <a:bodyPr/>
        <a:lstStyle/>
        <a:p>
          <a:endParaRPr lang="en-US"/>
        </a:p>
      </dgm:t>
    </dgm:pt>
    <dgm:pt modelId="{0A1C9A20-83F0-4341-8190-C51AE6A5B8DE}" type="pres">
      <dgm:prSet presAssocID="{450C011B-39DE-574E-B258-D45C58CD808A}" presName="child" presStyleLbl="alignAccFollowNode1" presStyleIdx="6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DD426D-4256-7C4D-BBD8-6CD874C787F7}" type="pres">
      <dgm:prSet presAssocID="{3D0C13F7-1606-0542-940C-C9639CA6E2CA}" presName="sibTrans" presStyleLbl="sibTrans2D1" presStyleIdx="7" presStyleCnt="20"/>
      <dgm:spPr/>
      <dgm:t>
        <a:bodyPr/>
        <a:lstStyle/>
        <a:p>
          <a:endParaRPr lang="en-US"/>
        </a:p>
      </dgm:t>
    </dgm:pt>
    <dgm:pt modelId="{70D01B6F-0486-D34F-B2BA-1E0FED2F4DB9}" type="pres">
      <dgm:prSet presAssocID="{32B15968-D1E7-5447-B330-54E48D398028}" presName="child" presStyleLbl="alignAccFollowNode1" presStyleIdx="7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58D2B3-7828-1D42-A5B2-540A2E1C6228}" type="pres">
      <dgm:prSet presAssocID="{E62D93F9-9E39-4F43-BA94-4962D40334E4}" presName="sibTrans" presStyleLbl="sibTrans2D1" presStyleIdx="8" presStyleCnt="20"/>
      <dgm:spPr/>
      <dgm:t>
        <a:bodyPr/>
        <a:lstStyle/>
        <a:p>
          <a:endParaRPr lang="en-US"/>
        </a:p>
      </dgm:t>
    </dgm:pt>
    <dgm:pt modelId="{659EBE36-0CBF-654B-9FDA-4E4DC86B192B}" type="pres">
      <dgm:prSet presAssocID="{B0C62C38-A109-1B48-AAF4-96401C5C1691}" presName="child" presStyleLbl="alignAccFollowNode1" presStyleIdx="8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475CDE-6EE7-2745-9003-81993E557B71}" type="pres">
      <dgm:prSet presAssocID="{CEF387F8-69FB-024B-A01D-39AE70830CCF}" presName="sibTrans" presStyleLbl="sibTrans2D1" presStyleIdx="9" presStyleCnt="20"/>
      <dgm:spPr/>
      <dgm:t>
        <a:bodyPr/>
        <a:lstStyle/>
        <a:p>
          <a:endParaRPr lang="en-US"/>
        </a:p>
      </dgm:t>
    </dgm:pt>
    <dgm:pt modelId="{CBA38B05-46AB-6C40-9F80-2FF1778450D2}" type="pres">
      <dgm:prSet presAssocID="{C05085A7-2414-F94D-A5EE-1E421DC50F54}" presName="child" presStyleLbl="alignAccFollowNode1" presStyleIdx="9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28B03-0F48-3445-A38D-929D84AE5BE8}" type="pres">
      <dgm:prSet presAssocID="{5D12529E-1037-0341-8524-F8FC6E61FBA9}" presName="sibTrans" presStyleLbl="sibTrans2D1" presStyleIdx="10" presStyleCnt="20"/>
      <dgm:spPr/>
      <dgm:t>
        <a:bodyPr/>
        <a:lstStyle/>
        <a:p>
          <a:endParaRPr lang="en-US"/>
        </a:p>
      </dgm:t>
    </dgm:pt>
    <dgm:pt modelId="{2918869A-C4E5-DD4E-BF4D-6B83FC813099}" type="pres">
      <dgm:prSet presAssocID="{533123E9-FFFC-C547-9EFA-82C4DE56E9FA}" presName="child" presStyleLbl="alignAccFollowNode1" presStyleIdx="10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086060-1DFB-E24D-A9EC-3C2441597014}" type="pres">
      <dgm:prSet presAssocID="{905AAE13-822E-A24B-9915-C7E69AC9E40A}" presName="hSp" presStyleCnt="0"/>
      <dgm:spPr/>
    </dgm:pt>
    <dgm:pt modelId="{3B26D702-670C-A34F-A70A-13745C6C4C91}" type="pres">
      <dgm:prSet presAssocID="{21C2DEC5-44A8-6341-A0F7-9EE707BD7EC9}" presName="vertFlow" presStyleCnt="0"/>
      <dgm:spPr/>
    </dgm:pt>
    <dgm:pt modelId="{E9A5CCFB-4AAF-1845-AA00-60BB092F3B3B}" type="pres">
      <dgm:prSet presAssocID="{21C2DEC5-44A8-6341-A0F7-9EE707BD7EC9}" presName="header" presStyleLbl="node1" presStyleIdx="2" presStyleCnt="3"/>
      <dgm:spPr/>
      <dgm:t>
        <a:bodyPr/>
        <a:lstStyle/>
        <a:p>
          <a:endParaRPr lang="en-US"/>
        </a:p>
      </dgm:t>
    </dgm:pt>
    <dgm:pt modelId="{811C57B7-8DE2-6A40-A635-95ED1A98FF12}" type="pres">
      <dgm:prSet presAssocID="{9D0F35CF-00B8-5543-95CF-BA2726B73F1D}" presName="parTrans" presStyleLbl="sibTrans2D1" presStyleIdx="11" presStyleCnt="20"/>
      <dgm:spPr/>
      <dgm:t>
        <a:bodyPr/>
        <a:lstStyle/>
        <a:p>
          <a:endParaRPr lang="en-US"/>
        </a:p>
      </dgm:t>
    </dgm:pt>
    <dgm:pt modelId="{EA9660F1-AEA5-8646-8A05-B8AE8260A6ED}" type="pres">
      <dgm:prSet presAssocID="{A9011B79-2B29-9B47-9520-318B455EED25}" presName="child" presStyleLbl="alignAccFollowNode1" presStyleIdx="11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92389C-F8A1-DD47-A879-AB4BE404C9CC}" type="pres">
      <dgm:prSet presAssocID="{3373F72A-2676-B240-8F20-778720DE7078}" presName="sibTrans" presStyleLbl="sibTrans2D1" presStyleIdx="12" presStyleCnt="20"/>
      <dgm:spPr/>
      <dgm:t>
        <a:bodyPr/>
        <a:lstStyle/>
        <a:p>
          <a:endParaRPr lang="en-US"/>
        </a:p>
      </dgm:t>
    </dgm:pt>
    <dgm:pt modelId="{41C3D8F1-FC08-554B-B569-3589E1513C29}" type="pres">
      <dgm:prSet presAssocID="{C5B5B005-EEC0-764F-AE41-2DAC020A0A17}" presName="child" presStyleLbl="alignAccFollowNode1" presStyleIdx="12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A40E1-99A4-354F-A161-A071AFC61F86}" type="pres">
      <dgm:prSet presAssocID="{CDE46E31-86BF-0C47-9EDA-D1D5B6A3C3B1}" presName="sibTrans" presStyleLbl="sibTrans2D1" presStyleIdx="13" presStyleCnt="20"/>
      <dgm:spPr/>
      <dgm:t>
        <a:bodyPr/>
        <a:lstStyle/>
        <a:p>
          <a:endParaRPr lang="en-US"/>
        </a:p>
      </dgm:t>
    </dgm:pt>
    <dgm:pt modelId="{0E263733-2A4B-4A4F-9231-87A14F1B1003}" type="pres">
      <dgm:prSet presAssocID="{7683B237-0BDE-8645-8926-B0FFAF638B87}" presName="child" presStyleLbl="alignAccFollowNode1" presStyleIdx="13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EED8D-B956-AB44-8718-B4CF1914DFBA}" type="pres">
      <dgm:prSet presAssocID="{A9BD04BB-F01D-3744-9990-DC69819C8B50}" presName="sibTrans" presStyleLbl="sibTrans2D1" presStyleIdx="14" presStyleCnt="20"/>
      <dgm:spPr/>
      <dgm:t>
        <a:bodyPr/>
        <a:lstStyle/>
        <a:p>
          <a:endParaRPr lang="en-US"/>
        </a:p>
      </dgm:t>
    </dgm:pt>
    <dgm:pt modelId="{1EA4793B-8F27-7F4C-8165-149275AC2F1B}" type="pres">
      <dgm:prSet presAssocID="{9A57D629-2454-9A44-83C7-D014697FC42B}" presName="child" presStyleLbl="alignAccFollowNode1" presStyleIdx="14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935A0-9EDE-EB48-8A3D-91C4116CC168}" type="pres">
      <dgm:prSet presAssocID="{4EB6BC97-9EA7-5F4C-84BF-D1AFC004B5AC}" presName="sibTrans" presStyleLbl="sibTrans2D1" presStyleIdx="15" presStyleCnt="20"/>
      <dgm:spPr/>
      <dgm:t>
        <a:bodyPr/>
        <a:lstStyle/>
        <a:p>
          <a:endParaRPr lang="en-US"/>
        </a:p>
      </dgm:t>
    </dgm:pt>
    <dgm:pt modelId="{A827A381-0243-6C44-A8C1-02A63B2879A8}" type="pres">
      <dgm:prSet presAssocID="{DB3C31C3-22F5-CD47-B23D-2E9A15C426D9}" presName="child" presStyleLbl="alignAccFollowNode1" presStyleIdx="15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76C155-5A45-A646-B6D0-04996D871D26}" type="pres">
      <dgm:prSet presAssocID="{C8153756-611B-ED4F-ACF3-164F5FF54140}" presName="sibTrans" presStyleLbl="sibTrans2D1" presStyleIdx="16" presStyleCnt="20"/>
      <dgm:spPr/>
      <dgm:t>
        <a:bodyPr/>
        <a:lstStyle/>
        <a:p>
          <a:endParaRPr lang="en-US"/>
        </a:p>
      </dgm:t>
    </dgm:pt>
    <dgm:pt modelId="{A81A90FB-0F81-B048-BD0B-F1C7A241FF26}" type="pres">
      <dgm:prSet presAssocID="{CDC63B73-FD7C-3C46-A86B-43008D2E46C9}" presName="child" presStyleLbl="alignAccFollowNode1" presStyleIdx="16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29C7B8-403C-CF40-909E-A74DB221E231}" type="pres">
      <dgm:prSet presAssocID="{DBBE782F-B8D6-DA4C-B532-B6A90C47F985}" presName="sibTrans" presStyleLbl="sibTrans2D1" presStyleIdx="17" presStyleCnt="20"/>
      <dgm:spPr/>
      <dgm:t>
        <a:bodyPr/>
        <a:lstStyle/>
        <a:p>
          <a:endParaRPr lang="en-US"/>
        </a:p>
      </dgm:t>
    </dgm:pt>
    <dgm:pt modelId="{0514CEB4-114B-F146-97CD-9D978A66A2E5}" type="pres">
      <dgm:prSet presAssocID="{4AE74339-E098-7B47-B998-AD0305DD3FBA}" presName="child" presStyleLbl="alignAccFollowNode1" presStyleIdx="17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6100D-3522-0F4E-9418-9A7B904C4FB1}" type="pres">
      <dgm:prSet presAssocID="{74FE1020-10D2-2F4C-8AE1-6996E01F6E2D}" presName="sibTrans" presStyleLbl="sibTrans2D1" presStyleIdx="18" presStyleCnt="20"/>
      <dgm:spPr/>
      <dgm:t>
        <a:bodyPr/>
        <a:lstStyle/>
        <a:p>
          <a:endParaRPr lang="en-US"/>
        </a:p>
      </dgm:t>
    </dgm:pt>
    <dgm:pt modelId="{86B2FC5E-2C32-1140-9C87-2038D227AB39}" type="pres">
      <dgm:prSet presAssocID="{9E0765A0-AA9D-324D-BB89-A9B0EB7DBEA7}" presName="child" presStyleLbl="alignAccFollowNode1" presStyleIdx="18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73043E-523A-E144-A9C5-F465227AA25C}" type="pres">
      <dgm:prSet presAssocID="{970FB63D-D937-DA47-A0A5-ECA8B515FFAD}" presName="sibTrans" presStyleLbl="sibTrans2D1" presStyleIdx="19" presStyleCnt="20"/>
      <dgm:spPr/>
      <dgm:t>
        <a:bodyPr/>
        <a:lstStyle/>
        <a:p>
          <a:endParaRPr lang="en-US"/>
        </a:p>
      </dgm:t>
    </dgm:pt>
    <dgm:pt modelId="{8803AF1B-7EBE-BA41-9C3F-95918FC3E3D8}" type="pres">
      <dgm:prSet presAssocID="{12B74ED0-68EB-6C43-9DA9-A56925CD71E6}" presName="child" presStyleLbl="alignAccFollowNode1" presStyleIdx="19" presStyleCnt="2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596DC0-DC71-DA42-B2AB-17C1671ACBD0}" type="presOf" srcId="{5EBE9459-5FAF-194D-8F62-F2BE6DAC01D3}" destId="{2F6AC8DF-16BE-BF44-AB9F-2A5B38AA24DB}" srcOrd="0" destOrd="0" presId="urn:microsoft.com/office/officeart/2005/8/layout/lProcess1"/>
    <dgm:cxn modelId="{873AA573-D5AB-224D-984B-1BC4AB803548}" type="presOf" srcId="{3D0C13F7-1606-0542-940C-C9639CA6E2CA}" destId="{99DD426D-4256-7C4D-BBD8-6CD874C787F7}" srcOrd="0" destOrd="0" presId="urn:microsoft.com/office/officeart/2005/8/layout/lProcess1"/>
    <dgm:cxn modelId="{9EFE4C0A-8560-0D40-9C35-B5F512D75957}" srcId="{6E3A9E3B-0B52-4A41-B679-B4F4812A6947}" destId="{14500C04-A3FB-204F-8E60-8933E643732F}" srcOrd="0" destOrd="0" parTransId="{48A8DC55-72E3-B142-9F1F-D4529CCD132D}" sibTransId="{CEE7B306-59FE-FA48-A1C1-F2DAF0EC9AE7}"/>
    <dgm:cxn modelId="{57D6691B-E267-4F4A-B96C-0785A93CCC78}" type="presOf" srcId="{12B74ED0-68EB-6C43-9DA9-A56925CD71E6}" destId="{8803AF1B-7EBE-BA41-9C3F-95918FC3E3D8}" srcOrd="0" destOrd="0" presId="urn:microsoft.com/office/officeart/2005/8/layout/lProcess1"/>
    <dgm:cxn modelId="{DB073840-3326-4747-AE39-6856B98BD970}" srcId="{21C2DEC5-44A8-6341-A0F7-9EE707BD7EC9}" destId="{C5B5B005-EEC0-764F-AE41-2DAC020A0A17}" srcOrd="1" destOrd="0" parTransId="{726CF7C3-4B4A-A945-B246-2CE049C7361E}" sibTransId="{CDE46E31-86BF-0C47-9EDA-D1D5B6A3C3B1}"/>
    <dgm:cxn modelId="{BAA2E921-042A-C245-B393-6CE2C0DE694E}" type="presOf" srcId="{A9BD04BB-F01D-3744-9990-DC69819C8B50}" destId="{49FEED8D-B956-AB44-8718-B4CF1914DFBA}" srcOrd="0" destOrd="0" presId="urn:microsoft.com/office/officeart/2005/8/layout/lProcess1"/>
    <dgm:cxn modelId="{33F22D61-86BA-4045-8C48-8212CB2651C1}" srcId="{21C2DEC5-44A8-6341-A0F7-9EE707BD7EC9}" destId="{9E0765A0-AA9D-324D-BB89-A9B0EB7DBEA7}" srcOrd="7" destOrd="0" parTransId="{76CAB241-08A9-884A-8AA6-31E5FE31ED12}" sibTransId="{970FB63D-D937-DA47-A0A5-ECA8B515FFAD}"/>
    <dgm:cxn modelId="{D74DD916-0C9B-4E48-A01D-C1DF4C8467FD}" srcId="{21C2DEC5-44A8-6341-A0F7-9EE707BD7EC9}" destId="{A9011B79-2B29-9B47-9520-318B455EED25}" srcOrd="0" destOrd="0" parTransId="{9D0F35CF-00B8-5543-95CF-BA2726B73F1D}" sibTransId="{3373F72A-2676-B240-8F20-778720DE7078}"/>
    <dgm:cxn modelId="{B0DED9DF-F8EA-2345-8A63-0E2E5AC9F8E0}" type="presOf" srcId="{7F80B2C4-B70C-004C-858B-86384BD5BE14}" destId="{DF0B968C-0850-9444-8372-DA97DFF93397}" srcOrd="0" destOrd="0" presId="urn:microsoft.com/office/officeart/2005/8/layout/lProcess1"/>
    <dgm:cxn modelId="{2C73BA07-E48B-7C47-AEE4-9664249B3016}" type="presOf" srcId="{C8153756-611B-ED4F-ACF3-164F5FF54140}" destId="{7076C155-5A45-A646-B6D0-04996D871D26}" srcOrd="0" destOrd="0" presId="urn:microsoft.com/office/officeart/2005/8/layout/lProcess1"/>
    <dgm:cxn modelId="{E5AD9604-2503-8E4B-AF78-BD0C97CBE543}" type="presOf" srcId="{450C011B-39DE-574E-B258-D45C58CD808A}" destId="{0A1C9A20-83F0-4341-8190-C51AE6A5B8DE}" srcOrd="0" destOrd="0" presId="urn:microsoft.com/office/officeart/2005/8/layout/lProcess1"/>
    <dgm:cxn modelId="{D2D9AC57-5BBB-D04C-A0BD-407D1C256DA4}" type="presOf" srcId="{4AE74339-E098-7B47-B998-AD0305DD3FBA}" destId="{0514CEB4-114B-F146-97CD-9D978A66A2E5}" srcOrd="0" destOrd="0" presId="urn:microsoft.com/office/officeart/2005/8/layout/lProcess1"/>
    <dgm:cxn modelId="{C18FF2E8-0004-A84E-A0D6-A728611BB706}" type="presOf" srcId="{E62D93F9-9E39-4F43-BA94-4962D40334E4}" destId="{2D58D2B3-7828-1D42-A5B2-540A2E1C6228}" srcOrd="0" destOrd="0" presId="urn:microsoft.com/office/officeart/2005/8/layout/lProcess1"/>
    <dgm:cxn modelId="{44B1EE6B-4E94-2D45-97AD-2E95EE749D5A}" type="presOf" srcId="{4EB6BC97-9EA7-5F4C-84BF-D1AFC004B5AC}" destId="{AA7935A0-9EDE-EB48-8A3D-91C4116CC168}" srcOrd="0" destOrd="0" presId="urn:microsoft.com/office/officeart/2005/8/layout/lProcess1"/>
    <dgm:cxn modelId="{84E68A54-9A48-514E-8B4F-71A85F9B44C6}" type="presOf" srcId="{DBBE782F-B8D6-DA4C-B532-B6A90C47F985}" destId="{9529C7B8-403C-CF40-909E-A74DB221E231}" srcOrd="0" destOrd="0" presId="urn:microsoft.com/office/officeart/2005/8/layout/lProcess1"/>
    <dgm:cxn modelId="{4244A1E3-F025-974C-B867-B6B2273E0B72}" srcId="{22601084-FC26-8748-B11F-8AAF58F6E424}" destId="{6E3A9E3B-0B52-4A41-B679-B4F4812A6947}" srcOrd="0" destOrd="0" parTransId="{601A1775-3F91-1B4F-871D-99CF509CB8F0}" sibTransId="{991998B0-B290-874B-9246-D754F5CBEE26}"/>
    <dgm:cxn modelId="{FBE7631B-C729-5848-AABE-C1416F14B4C0}" type="presOf" srcId="{D9E18753-166F-FA49-AE26-0D2080A13AC0}" destId="{6765001E-2165-1748-8745-79D000F335A1}" srcOrd="0" destOrd="0" presId="urn:microsoft.com/office/officeart/2005/8/layout/lProcess1"/>
    <dgm:cxn modelId="{7D6BA80F-5727-0843-8087-D97FA9BFED15}" type="presOf" srcId="{CEF387F8-69FB-024B-A01D-39AE70830CCF}" destId="{84475CDE-6EE7-2745-9003-81993E557B71}" srcOrd="0" destOrd="0" presId="urn:microsoft.com/office/officeart/2005/8/layout/lProcess1"/>
    <dgm:cxn modelId="{45AE3896-3C3F-9B4D-BB23-25DF97379B54}" srcId="{905AAE13-822E-A24B-9915-C7E69AC9E40A}" destId="{E8ADE609-161E-AC42-863A-2C9543308916}" srcOrd="1" destOrd="0" parTransId="{DFF28114-0F87-CB42-9906-50B014C1B4B4}" sibTransId="{11943D44-C048-694B-8AFE-1683933DAEED}"/>
    <dgm:cxn modelId="{01BC83B9-FBC8-9348-8AC0-933D35DF5D10}" srcId="{21C2DEC5-44A8-6341-A0F7-9EE707BD7EC9}" destId="{9A57D629-2454-9A44-83C7-D014697FC42B}" srcOrd="3" destOrd="0" parTransId="{745B99E4-FD0F-764C-AB6B-6B4774B3AA84}" sibTransId="{4EB6BC97-9EA7-5F4C-84BF-D1AFC004B5AC}"/>
    <dgm:cxn modelId="{3ACEB887-2715-7C4B-8FC8-DC1D14CE9260}" type="presOf" srcId="{3373F72A-2676-B240-8F20-778720DE7078}" destId="{3792389C-F8A1-DD47-A879-AB4BE404C9CC}" srcOrd="0" destOrd="0" presId="urn:microsoft.com/office/officeart/2005/8/layout/lProcess1"/>
    <dgm:cxn modelId="{BC620598-9EE7-5543-BBF9-B2C70BB18162}" type="presOf" srcId="{46889691-9DC1-1E40-8B85-CD27891721FD}" destId="{F7C40B72-FAB9-9B4E-9E36-2EEBA94EE224}" srcOrd="0" destOrd="0" presId="urn:microsoft.com/office/officeart/2005/8/layout/lProcess1"/>
    <dgm:cxn modelId="{78BF7125-F5B4-AA41-A83B-FC14970C7BB6}" srcId="{21C2DEC5-44A8-6341-A0F7-9EE707BD7EC9}" destId="{7683B237-0BDE-8645-8926-B0FFAF638B87}" srcOrd="2" destOrd="0" parTransId="{8EEFCA98-0564-0F4C-9297-014A14D342CC}" sibTransId="{A9BD04BB-F01D-3744-9990-DC69819C8B50}"/>
    <dgm:cxn modelId="{F55862B8-7E5C-EC47-B54E-397F218D9D6A}" srcId="{905AAE13-822E-A24B-9915-C7E69AC9E40A}" destId="{B0C62C38-A109-1B48-AAF4-96401C5C1691}" srcOrd="6" destOrd="0" parTransId="{01AD3950-3410-8C4C-B970-FF1A1B59FACE}" sibTransId="{CEF387F8-69FB-024B-A01D-39AE70830CCF}"/>
    <dgm:cxn modelId="{A829A406-EA11-1E41-A1D6-2AB11515CCA0}" srcId="{22601084-FC26-8748-B11F-8AAF58F6E424}" destId="{21C2DEC5-44A8-6341-A0F7-9EE707BD7EC9}" srcOrd="2" destOrd="0" parTransId="{5C3112EC-80E2-794E-8112-EED1D66149E5}" sibTransId="{8DC0F52F-4E8A-5745-BC56-2E4638381287}"/>
    <dgm:cxn modelId="{A66E041B-5668-B146-AB4E-CF3B76D2C261}" srcId="{905AAE13-822E-A24B-9915-C7E69AC9E40A}" destId="{46889691-9DC1-1E40-8B85-CD27891721FD}" srcOrd="0" destOrd="0" parTransId="{7F80B2C4-B70C-004C-858B-86384BD5BE14}" sibTransId="{2797DF63-DF29-EF4C-8B8F-DAC4C6BF7E7D}"/>
    <dgm:cxn modelId="{D874746A-FD98-0A49-86E8-1C82FA60F086}" type="presOf" srcId="{073FC392-4211-9544-86DD-61176258BFEB}" destId="{06D477D8-1DF5-674D-90E4-4201BA22CCE8}" srcOrd="0" destOrd="0" presId="urn:microsoft.com/office/officeart/2005/8/layout/lProcess1"/>
    <dgm:cxn modelId="{3AC557E9-52C0-0149-8A06-FB63EDD81EFA}" srcId="{905AAE13-822E-A24B-9915-C7E69AC9E40A}" destId="{450C011B-39DE-574E-B258-D45C58CD808A}" srcOrd="4" destOrd="0" parTransId="{09AD39A3-07D3-1F4C-A3DB-1A9378C07D2C}" sibTransId="{3D0C13F7-1606-0542-940C-C9639CA6E2CA}"/>
    <dgm:cxn modelId="{19BE9832-2AF1-0A44-AC9C-C1F62FA9E86E}" type="presOf" srcId="{CDE46E31-86BF-0C47-9EDA-D1D5B6A3C3B1}" destId="{F08A40E1-99A4-354F-A161-A071AFC61F86}" srcOrd="0" destOrd="0" presId="urn:microsoft.com/office/officeart/2005/8/layout/lProcess1"/>
    <dgm:cxn modelId="{F91BE2E6-6238-494C-AA7B-271670CBA8CA}" type="presOf" srcId="{B0C62C38-A109-1B48-AAF4-96401C5C1691}" destId="{659EBE36-0CBF-654B-9FDA-4E4DC86B192B}" srcOrd="0" destOrd="0" presId="urn:microsoft.com/office/officeart/2005/8/layout/lProcess1"/>
    <dgm:cxn modelId="{3F9EC0A7-639E-D041-B824-AEB7ED8E196F}" type="presOf" srcId="{CDC63B73-FD7C-3C46-A86B-43008D2E46C9}" destId="{A81A90FB-0F81-B048-BD0B-F1C7A241FF26}" srcOrd="0" destOrd="0" presId="urn:microsoft.com/office/officeart/2005/8/layout/lProcess1"/>
    <dgm:cxn modelId="{939ACE61-14BF-4E42-B21C-485891B3C42B}" srcId="{905AAE13-822E-A24B-9915-C7E69AC9E40A}" destId="{073FC392-4211-9544-86DD-61176258BFEB}" srcOrd="2" destOrd="0" parTransId="{FEDBAC62-566C-164D-90E4-5597BF875897}" sibTransId="{8C3D2F82-01AD-CC47-8BE9-677F43FB67E9}"/>
    <dgm:cxn modelId="{E92D5143-63B7-0441-B586-0F9E9646EF02}" type="presOf" srcId="{32B15968-D1E7-5447-B330-54E48D398028}" destId="{70D01B6F-0486-D34F-B2BA-1E0FED2F4DB9}" srcOrd="0" destOrd="0" presId="urn:microsoft.com/office/officeart/2005/8/layout/lProcess1"/>
    <dgm:cxn modelId="{B00E115F-0A45-7F4F-B6BB-65C4EAE7ADCE}" srcId="{905AAE13-822E-A24B-9915-C7E69AC9E40A}" destId="{D9E18753-166F-FA49-AE26-0D2080A13AC0}" srcOrd="3" destOrd="0" parTransId="{F293FAC0-F84F-CC4F-9502-B50326C7273A}" sibTransId="{5EBE9459-5FAF-194D-8F62-F2BE6DAC01D3}"/>
    <dgm:cxn modelId="{90482967-4DA9-9847-B454-C14D1ED410CB}" type="presOf" srcId="{CEE7B306-59FE-FA48-A1C1-F2DAF0EC9AE7}" destId="{15A49894-9B72-7342-9418-18C2C53FF651}" srcOrd="0" destOrd="0" presId="urn:microsoft.com/office/officeart/2005/8/layout/lProcess1"/>
    <dgm:cxn modelId="{11E7905E-D07F-5C4E-9F83-189BE5DF34BD}" type="presOf" srcId="{9E0765A0-AA9D-324D-BB89-A9B0EB7DBEA7}" destId="{86B2FC5E-2C32-1140-9C87-2038D227AB39}" srcOrd="0" destOrd="0" presId="urn:microsoft.com/office/officeart/2005/8/layout/lProcess1"/>
    <dgm:cxn modelId="{F5E9D552-87E9-3144-AC88-07DAC9EE6D9B}" type="presOf" srcId="{9A57D629-2454-9A44-83C7-D014697FC42B}" destId="{1EA4793B-8F27-7F4C-8165-149275AC2F1B}" srcOrd="0" destOrd="0" presId="urn:microsoft.com/office/officeart/2005/8/layout/lProcess1"/>
    <dgm:cxn modelId="{3B316845-65B8-8348-AEE1-A5DEF2574267}" type="presOf" srcId="{DB3C31C3-22F5-CD47-B23D-2E9A15C426D9}" destId="{A827A381-0243-6C44-A8C1-02A63B2879A8}" srcOrd="0" destOrd="0" presId="urn:microsoft.com/office/officeart/2005/8/layout/lProcess1"/>
    <dgm:cxn modelId="{AC779510-F5DE-A34E-97CF-7CF70184CDE9}" type="presOf" srcId="{7D3B3B2A-B794-3C49-B7B0-20F390A8C4D8}" destId="{C1B81E5D-05AC-924E-9A27-3B1DDE24C46D}" srcOrd="0" destOrd="0" presId="urn:microsoft.com/office/officeart/2005/8/layout/lProcess1"/>
    <dgm:cxn modelId="{A70A40F3-A78F-9941-BBEE-4DF858B03B48}" type="presOf" srcId="{11943D44-C048-694B-8AFE-1683933DAEED}" destId="{7BEAEC08-1319-634A-976E-7B339C41FAA0}" srcOrd="0" destOrd="0" presId="urn:microsoft.com/office/officeart/2005/8/layout/lProcess1"/>
    <dgm:cxn modelId="{4B6D2B81-EA64-104E-ACAF-C4A2126B7667}" type="presOf" srcId="{2797DF63-DF29-EF4C-8B8F-DAC4C6BF7E7D}" destId="{80CE27A0-4CA7-3741-BF37-F74ED7BD7BDC}" srcOrd="0" destOrd="0" presId="urn:microsoft.com/office/officeart/2005/8/layout/lProcess1"/>
    <dgm:cxn modelId="{8C7CDCB6-6D80-3D4A-81BB-A109486E9B17}" type="presOf" srcId="{C05085A7-2414-F94D-A5EE-1E421DC50F54}" destId="{CBA38B05-46AB-6C40-9F80-2FF1778450D2}" srcOrd="0" destOrd="0" presId="urn:microsoft.com/office/officeart/2005/8/layout/lProcess1"/>
    <dgm:cxn modelId="{2F7D8DDE-4D24-2B43-BFC9-00AC8C5FD00C}" type="presOf" srcId="{14500C04-A3FB-204F-8E60-8933E643732F}" destId="{50E16EC1-DB45-1A40-9382-D9E69F5E063A}" srcOrd="0" destOrd="0" presId="urn:microsoft.com/office/officeart/2005/8/layout/lProcess1"/>
    <dgm:cxn modelId="{FDA762C9-3D25-ED44-BD81-B65C242A04AE}" type="presOf" srcId="{9D0F35CF-00B8-5543-95CF-BA2726B73F1D}" destId="{811C57B7-8DE2-6A40-A635-95ED1A98FF12}" srcOrd="0" destOrd="0" presId="urn:microsoft.com/office/officeart/2005/8/layout/lProcess1"/>
    <dgm:cxn modelId="{92BE417B-ECFD-0942-98DE-543B90E84B79}" srcId="{905AAE13-822E-A24B-9915-C7E69AC9E40A}" destId="{C05085A7-2414-F94D-A5EE-1E421DC50F54}" srcOrd="7" destOrd="0" parTransId="{3ACF81CD-634C-ED41-822B-BEF7E354C70E}" sibTransId="{5D12529E-1037-0341-8524-F8FC6E61FBA9}"/>
    <dgm:cxn modelId="{AEC0B48B-3467-634E-AA26-FE575D317D47}" type="presOf" srcId="{6E3A9E3B-0B52-4A41-B679-B4F4812A6947}" destId="{D269133F-816F-C94B-B61F-FD2BD136A745}" srcOrd="0" destOrd="0" presId="urn:microsoft.com/office/officeart/2005/8/layout/lProcess1"/>
    <dgm:cxn modelId="{82B5F7FF-6D9D-0E4B-A130-602EEB0870A7}" srcId="{21C2DEC5-44A8-6341-A0F7-9EE707BD7EC9}" destId="{CDC63B73-FD7C-3C46-A86B-43008D2E46C9}" srcOrd="5" destOrd="0" parTransId="{12957E73-162C-BD45-BF2D-018A757075F7}" sibTransId="{DBBE782F-B8D6-DA4C-B532-B6A90C47F985}"/>
    <dgm:cxn modelId="{7E3C4436-7911-1E4C-BE89-3CCA7F35719F}" type="presOf" srcId="{533123E9-FFFC-C547-9EFA-82C4DE56E9FA}" destId="{2918869A-C4E5-DD4E-BF4D-6B83FC813099}" srcOrd="0" destOrd="0" presId="urn:microsoft.com/office/officeart/2005/8/layout/lProcess1"/>
    <dgm:cxn modelId="{92A49292-B25A-9E41-BE2D-23233D8AEADF}" type="presOf" srcId="{C5B5B005-EEC0-764F-AE41-2DAC020A0A17}" destId="{41C3D8F1-FC08-554B-B569-3589E1513C29}" srcOrd="0" destOrd="0" presId="urn:microsoft.com/office/officeart/2005/8/layout/lProcess1"/>
    <dgm:cxn modelId="{BF9C1BBE-3359-C149-BC8E-CB34D82FE157}" type="presOf" srcId="{8C3D2F82-01AD-CC47-8BE9-677F43FB67E9}" destId="{C745A145-ACB6-9740-97AA-A8F26463B26A}" srcOrd="0" destOrd="0" presId="urn:microsoft.com/office/officeart/2005/8/layout/lProcess1"/>
    <dgm:cxn modelId="{8B411592-4112-EF4C-A9A2-DF285137A7A6}" type="presOf" srcId="{22601084-FC26-8748-B11F-8AAF58F6E424}" destId="{80A03B9B-1F5B-D34B-8DB8-006956B41AE5}" srcOrd="0" destOrd="0" presId="urn:microsoft.com/office/officeart/2005/8/layout/lProcess1"/>
    <dgm:cxn modelId="{4A8D47F1-E21A-264A-8303-707516AD1377}" srcId="{905AAE13-822E-A24B-9915-C7E69AC9E40A}" destId="{533123E9-FFFC-C547-9EFA-82C4DE56E9FA}" srcOrd="8" destOrd="0" parTransId="{E6AEA447-673A-AD4B-9BD4-2FEB54090F64}" sibTransId="{4ED166C3-CC67-FF4F-AFF4-08FA8BCEB35C}"/>
    <dgm:cxn modelId="{E5A0CD5D-58AB-6F44-852F-1B588D429390}" type="presOf" srcId="{74FE1020-10D2-2F4C-8AE1-6996E01F6E2D}" destId="{5A46100D-3522-0F4E-9418-9A7B904C4FB1}" srcOrd="0" destOrd="0" presId="urn:microsoft.com/office/officeart/2005/8/layout/lProcess1"/>
    <dgm:cxn modelId="{AF2D0EA1-F03E-7543-B0D0-F7308FE41183}" srcId="{22601084-FC26-8748-B11F-8AAF58F6E424}" destId="{905AAE13-822E-A24B-9915-C7E69AC9E40A}" srcOrd="1" destOrd="0" parTransId="{BEF53A01-1FFC-BD48-96C0-F81F86D54290}" sibTransId="{D2EB518A-FD3E-4545-B759-59774A73FF68}"/>
    <dgm:cxn modelId="{DFE98476-FCEA-B94D-A7A3-AA26B71EFB3A}" type="presOf" srcId="{7683B237-0BDE-8645-8926-B0FFAF638B87}" destId="{0E263733-2A4B-4A4F-9231-87A14F1B1003}" srcOrd="0" destOrd="0" presId="urn:microsoft.com/office/officeart/2005/8/layout/lProcess1"/>
    <dgm:cxn modelId="{36AC5790-A702-B647-9B0A-AD955CFB2D4B}" srcId="{21C2DEC5-44A8-6341-A0F7-9EE707BD7EC9}" destId="{DB3C31C3-22F5-CD47-B23D-2E9A15C426D9}" srcOrd="4" destOrd="0" parTransId="{D59D9C2E-E271-9C48-B0BC-D2BEA8C82D0E}" sibTransId="{C8153756-611B-ED4F-ACF3-164F5FF54140}"/>
    <dgm:cxn modelId="{E406A204-93F8-8144-94B5-C9655F1365EC}" srcId="{6E3A9E3B-0B52-4A41-B679-B4F4812A6947}" destId="{7D3B3B2A-B794-3C49-B7B0-20F390A8C4D8}" srcOrd="1" destOrd="0" parTransId="{F59C6C6E-DA9F-FE47-8B07-7AB120B2BC44}" sibTransId="{9058B768-390B-3A41-95E7-BBA1CBF52DE3}"/>
    <dgm:cxn modelId="{28F40F54-70A3-4142-8A87-DE4D87F7A441}" type="presOf" srcId="{E8ADE609-161E-AC42-863A-2C9543308916}" destId="{1A0B69B8-9CF9-9E45-8AAE-7E9AA5942AD6}" srcOrd="0" destOrd="0" presId="urn:microsoft.com/office/officeart/2005/8/layout/lProcess1"/>
    <dgm:cxn modelId="{7570C8EF-8FE0-6B40-A398-4AE2546BB4AE}" type="presOf" srcId="{5D12529E-1037-0341-8524-F8FC6E61FBA9}" destId="{14328B03-0F48-3445-A38D-929D84AE5BE8}" srcOrd="0" destOrd="0" presId="urn:microsoft.com/office/officeart/2005/8/layout/lProcess1"/>
    <dgm:cxn modelId="{4BA47A56-7A82-F748-9C99-7C5FE2E17297}" type="presOf" srcId="{48A8DC55-72E3-B142-9F1F-D4529CCD132D}" destId="{87F98CFF-3013-4C4A-A16A-34A3F993BCBD}" srcOrd="0" destOrd="0" presId="urn:microsoft.com/office/officeart/2005/8/layout/lProcess1"/>
    <dgm:cxn modelId="{DA6F14CC-B610-E645-93D9-CB78F04F38AB}" type="presOf" srcId="{905AAE13-822E-A24B-9915-C7E69AC9E40A}" destId="{41E46819-ECFE-E340-8CB7-8E55E0CE8F6F}" srcOrd="0" destOrd="0" presId="urn:microsoft.com/office/officeart/2005/8/layout/lProcess1"/>
    <dgm:cxn modelId="{1006F651-6234-2E45-B75D-1B272963FD31}" type="presOf" srcId="{21C2DEC5-44A8-6341-A0F7-9EE707BD7EC9}" destId="{E9A5CCFB-4AAF-1845-AA00-60BB092F3B3B}" srcOrd="0" destOrd="0" presId="urn:microsoft.com/office/officeart/2005/8/layout/lProcess1"/>
    <dgm:cxn modelId="{BDF50FD5-6439-DA49-BC11-7B3DCED82D95}" type="presOf" srcId="{A9011B79-2B29-9B47-9520-318B455EED25}" destId="{EA9660F1-AEA5-8646-8A05-B8AE8260A6ED}" srcOrd="0" destOrd="0" presId="urn:microsoft.com/office/officeart/2005/8/layout/lProcess1"/>
    <dgm:cxn modelId="{91F1FBED-5A38-C54D-B138-44793B2D4198}" type="presOf" srcId="{970FB63D-D937-DA47-A0A5-ECA8B515FFAD}" destId="{F573043E-523A-E144-A9C5-F465227AA25C}" srcOrd="0" destOrd="0" presId="urn:microsoft.com/office/officeart/2005/8/layout/lProcess1"/>
    <dgm:cxn modelId="{5F8CF7B9-995A-DC49-B62C-207B7B60037F}" srcId="{21C2DEC5-44A8-6341-A0F7-9EE707BD7EC9}" destId="{12B74ED0-68EB-6C43-9DA9-A56925CD71E6}" srcOrd="8" destOrd="0" parTransId="{29D6C77E-7BCC-564B-A24A-2C6DC0F9A0B2}" sibTransId="{13DCCCD0-D881-944F-BB01-95C1A0810EE1}"/>
    <dgm:cxn modelId="{637AAADC-E1AC-D341-B911-B8DBEC055645}" srcId="{21C2DEC5-44A8-6341-A0F7-9EE707BD7EC9}" destId="{4AE74339-E098-7B47-B998-AD0305DD3FBA}" srcOrd="6" destOrd="0" parTransId="{C0E3BDA3-A014-2B4E-9ED0-32E6D836ED76}" sibTransId="{74FE1020-10D2-2F4C-8AE1-6996E01F6E2D}"/>
    <dgm:cxn modelId="{7968A137-E111-2748-A8EE-29ECD143300E}" srcId="{905AAE13-822E-A24B-9915-C7E69AC9E40A}" destId="{32B15968-D1E7-5447-B330-54E48D398028}" srcOrd="5" destOrd="0" parTransId="{B9F88DCF-7845-7F42-B6F5-45E5EE78A135}" sibTransId="{E62D93F9-9E39-4F43-BA94-4962D40334E4}"/>
    <dgm:cxn modelId="{53E16CAA-5900-4740-8A84-6C9427D014F9}" type="presParOf" srcId="{80A03B9B-1F5B-D34B-8DB8-006956B41AE5}" destId="{1EFB030C-A1B6-1E48-A6C3-17397B7B3969}" srcOrd="0" destOrd="0" presId="urn:microsoft.com/office/officeart/2005/8/layout/lProcess1"/>
    <dgm:cxn modelId="{8459B76C-21AE-204E-ADBA-29033C9E1502}" type="presParOf" srcId="{1EFB030C-A1B6-1E48-A6C3-17397B7B3969}" destId="{D269133F-816F-C94B-B61F-FD2BD136A745}" srcOrd="0" destOrd="0" presId="urn:microsoft.com/office/officeart/2005/8/layout/lProcess1"/>
    <dgm:cxn modelId="{F01B8D94-3555-9340-83F1-A009DC19A1A7}" type="presParOf" srcId="{1EFB030C-A1B6-1E48-A6C3-17397B7B3969}" destId="{87F98CFF-3013-4C4A-A16A-34A3F993BCBD}" srcOrd="1" destOrd="0" presId="urn:microsoft.com/office/officeart/2005/8/layout/lProcess1"/>
    <dgm:cxn modelId="{1BD7820F-414B-894E-8963-14E744D4E328}" type="presParOf" srcId="{1EFB030C-A1B6-1E48-A6C3-17397B7B3969}" destId="{50E16EC1-DB45-1A40-9382-D9E69F5E063A}" srcOrd="2" destOrd="0" presId="urn:microsoft.com/office/officeart/2005/8/layout/lProcess1"/>
    <dgm:cxn modelId="{AA206977-D262-5A47-9AEC-B3B2895AD433}" type="presParOf" srcId="{1EFB030C-A1B6-1E48-A6C3-17397B7B3969}" destId="{15A49894-9B72-7342-9418-18C2C53FF651}" srcOrd="3" destOrd="0" presId="urn:microsoft.com/office/officeart/2005/8/layout/lProcess1"/>
    <dgm:cxn modelId="{0990357C-2A56-0A44-8EA9-D23389F22D58}" type="presParOf" srcId="{1EFB030C-A1B6-1E48-A6C3-17397B7B3969}" destId="{C1B81E5D-05AC-924E-9A27-3B1DDE24C46D}" srcOrd="4" destOrd="0" presId="urn:microsoft.com/office/officeart/2005/8/layout/lProcess1"/>
    <dgm:cxn modelId="{4034BB7D-0C72-1340-9F62-94EC7D4C3CE1}" type="presParOf" srcId="{80A03B9B-1F5B-D34B-8DB8-006956B41AE5}" destId="{F21457D2-E399-A84A-B71B-05A4A90FF038}" srcOrd="1" destOrd="0" presId="urn:microsoft.com/office/officeart/2005/8/layout/lProcess1"/>
    <dgm:cxn modelId="{C778CA62-8551-BF47-885B-E721193036A6}" type="presParOf" srcId="{80A03B9B-1F5B-D34B-8DB8-006956B41AE5}" destId="{E664F2BF-DB01-674A-8496-E3FDF9D272F5}" srcOrd="2" destOrd="0" presId="urn:microsoft.com/office/officeart/2005/8/layout/lProcess1"/>
    <dgm:cxn modelId="{9E1893AB-A72E-2741-BDDD-E71F3B70FF69}" type="presParOf" srcId="{E664F2BF-DB01-674A-8496-E3FDF9D272F5}" destId="{41E46819-ECFE-E340-8CB7-8E55E0CE8F6F}" srcOrd="0" destOrd="0" presId="urn:microsoft.com/office/officeart/2005/8/layout/lProcess1"/>
    <dgm:cxn modelId="{894C05BD-3D69-5047-8D30-E98462EB24FD}" type="presParOf" srcId="{E664F2BF-DB01-674A-8496-E3FDF9D272F5}" destId="{DF0B968C-0850-9444-8372-DA97DFF93397}" srcOrd="1" destOrd="0" presId="urn:microsoft.com/office/officeart/2005/8/layout/lProcess1"/>
    <dgm:cxn modelId="{7C340656-9E53-2347-A63A-D9A46BCF2004}" type="presParOf" srcId="{E664F2BF-DB01-674A-8496-E3FDF9D272F5}" destId="{F7C40B72-FAB9-9B4E-9E36-2EEBA94EE224}" srcOrd="2" destOrd="0" presId="urn:microsoft.com/office/officeart/2005/8/layout/lProcess1"/>
    <dgm:cxn modelId="{B54B674F-436B-FE48-AE90-F9DC3AC42F53}" type="presParOf" srcId="{E664F2BF-DB01-674A-8496-E3FDF9D272F5}" destId="{80CE27A0-4CA7-3741-BF37-F74ED7BD7BDC}" srcOrd="3" destOrd="0" presId="urn:microsoft.com/office/officeart/2005/8/layout/lProcess1"/>
    <dgm:cxn modelId="{38C64B0A-1050-7B48-AC18-B974196939B2}" type="presParOf" srcId="{E664F2BF-DB01-674A-8496-E3FDF9D272F5}" destId="{1A0B69B8-9CF9-9E45-8AAE-7E9AA5942AD6}" srcOrd="4" destOrd="0" presId="urn:microsoft.com/office/officeart/2005/8/layout/lProcess1"/>
    <dgm:cxn modelId="{41263F54-956E-2143-9AAD-A55883019A2F}" type="presParOf" srcId="{E664F2BF-DB01-674A-8496-E3FDF9D272F5}" destId="{7BEAEC08-1319-634A-976E-7B339C41FAA0}" srcOrd="5" destOrd="0" presId="urn:microsoft.com/office/officeart/2005/8/layout/lProcess1"/>
    <dgm:cxn modelId="{3FE2903F-4D03-5D41-AB61-2E09A28ADBA8}" type="presParOf" srcId="{E664F2BF-DB01-674A-8496-E3FDF9D272F5}" destId="{06D477D8-1DF5-674D-90E4-4201BA22CCE8}" srcOrd="6" destOrd="0" presId="urn:microsoft.com/office/officeart/2005/8/layout/lProcess1"/>
    <dgm:cxn modelId="{788F9334-715C-3144-A06E-DEC045A4068F}" type="presParOf" srcId="{E664F2BF-DB01-674A-8496-E3FDF9D272F5}" destId="{C745A145-ACB6-9740-97AA-A8F26463B26A}" srcOrd="7" destOrd="0" presId="urn:microsoft.com/office/officeart/2005/8/layout/lProcess1"/>
    <dgm:cxn modelId="{06D9B632-E37C-4F45-9F7D-33CE386DF344}" type="presParOf" srcId="{E664F2BF-DB01-674A-8496-E3FDF9D272F5}" destId="{6765001E-2165-1748-8745-79D000F335A1}" srcOrd="8" destOrd="0" presId="urn:microsoft.com/office/officeart/2005/8/layout/lProcess1"/>
    <dgm:cxn modelId="{48CE8299-FEF5-AD40-B62C-CDFCA9D4FF47}" type="presParOf" srcId="{E664F2BF-DB01-674A-8496-E3FDF9D272F5}" destId="{2F6AC8DF-16BE-BF44-AB9F-2A5B38AA24DB}" srcOrd="9" destOrd="0" presId="urn:microsoft.com/office/officeart/2005/8/layout/lProcess1"/>
    <dgm:cxn modelId="{82CAD9BC-8860-1D43-BFBA-DE320B0E01B6}" type="presParOf" srcId="{E664F2BF-DB01-674A-8496-E3FDF9D272F5}" destId="{0A1C9A20-83F0-4341-8190-C51AE6A5B8DE}" srcOrd="10" destOrd="0" presId="urn:microsoft.com/office/officeart/2005/8/layout/lProcess1"/>
    <dgm:cxn modelId="{D3B9863A-5A56-8A40-B99D-87DC148EFA3F}" type="presParOf" srcId="{E664F2BF-DB01-674A-8496-E3FDF9D272F5}" destId="{99DD426D-4256-7C4D-BBD8-6CD874C787F7}" srcOrd="11" destOrd="0" presId="urn:microsoft.com/office/officeart/2005/8/layout/lProcess1"/>
    <dgm:cxn modelId="{8BB8F2C2-FDE6-ED49-B694-A4B4DFFCEBA6}" type="presParOf" srcId="{E664F2BF-DB01-674A-8496-E3FDF9D272F5}" destId="{70D01B6F-0486-D34F-B2BA-1E0FED2F4DB9}" srcOrd="12" destOrd="0" presId="urn:microsoft.com/office/officeart/2005/8/layout/lProcess1"/>
    <dgm:cxn modelId="{A70850CE-65A4-B74C-B054-B739FEBC385C}" type="presParOf" srcId="{E664F2BF-DB01-674A-8496-E3FDF9D272F5}" destId="{2D58D2B3-7828-1D42-A5B2-540A2E1C6228}" srcOrd="13" destOrd="0" presId="urn:microsoft.com/office/officeart/2005/8/layout/lProcess1"/>
    <dgm:cxn modelId="{2A9345DB-DBD3-7A47-AA03-62D2F0A911FA}" type="presParOf" srcId="{E664F2BF-DB01-674A-8496-E3FDF9D272F5}" destId="{659EBE36-0CBF-654B-9FDA-4E4DC86B192B}" srcOrd="14" destOrd="0" presId="urn:microsoft.com/office/officeart/2005/8/layout/lProcess1"/>
    <dgm:cxn modelId="{6E294CA2-8281-9441-9C30-37E3FAABB45F}" type="presParOf" srcId="{E664F2BF-DB01-674A-8496-E3FDF9D272F5}" destId="{84475CDE-6EE7-2745-9003-81993E557B71}" srcOrd="15" destOrd="0" presId="urn:microsoft.com/office/officeart/2005/8/layout/lProcess1"/>
    <dgm:cxn modelId="{C77C6C7C-666F-A745-ABB4-5A9F8C3B509B}" type="presParOf" srcId="{E664F2BF-DB01-674A-8496-E3FDF9D272F5}" destId="{CBA38B05-46AB-6C40-9F80-2FF1778450D2}" srcOrd="16" destOrd="0" presId="urn:microsoft.com/office/officeart/2005/8/layout/lProcess1"/>
    <dgm:cxn modelId="{525C9BEA-D3FE-D446-B480-5C9362492D90}" type="presParOf" srcId="{E664F2BF-DB01-674A-8496-E3FDF9D272F5}" destId="{14328B03-0F48-3445-A38D-929D84AE5BE8}" srcOrd="17" destOrd="0" presId="urn:microsoft.com/office/officeart/2005/8/layout/lProcess1"/>
    <dgm:cxn modelId="{853820FE-2147-6149-BD8A-ACCED9D27C77}" type="presParOf" srcId="{E664F2BF-DB01-674A-8496-E3FDF9D272F5}" destId="{2918869A-C4E5-DD4E-BF4D-6B83FC813099}" srcOrd="18" destOrd="0" presId="urn:microsoft.com/office/officeart/2005/8/layout/lProcess1"/>
    <dgm:cxn modelId="{8656EA3B-3251-5F4E-9B6B-ED2925550508}" type="presParOf" srcId="{80A03B9B-1F5B-D34B-8DB8-006956B41AE5}" destId="{CE086060-1DFB-E24D-A9EC-3C2441597014}" srcOrd="3" destOrd="0" presId="urn:microsoft.com/office/officeart/2005/8/layout/lProcess1"/>
    <dgm:cxn modelId="{6154B69C-43AF-BB4F-90E2-61FBF02F1820}" type="presParOf" srcId="{80A03B9B-1F5B-D34B-8DB8-006956B41AE5}" destId="{3B26D702-670C-A34F-A70A-13745C6C4C91}" srcOrd="4" destOrd="0" presId="urn:microsoft.com/office/officeart/2005/8/layout/lProcess1"/>
    <dgm:cxn modelId="{19A08093-45BE-F540-9481-6C57BB56B3B9}" type="presParOf" srcId="{3B26D702-670C-A34F-A70A-13745C6C4C91}" destId="{E9A5CCFB-4AAF-1845-AA00-60BB092F3B3B}" srcOrd="0" destOrd="0" presId="urn:microsoft.com/office/officeart/2005/8/layout/lProcess1"/>
    <dgm:cxn modelId="{BED189B0-C6E5-084B-927C-75650FC516D1}" type="presParOf" srcId="{3B26D702-670C-A34F-A70A-13745C6C4C91}" destId="{811C57B7-8DE2-6A40-A635-95ED1A98FF12}" srcOrd="1" destOrd="0" presId="urn:microsoft.com/office/officeart/2005/8/layout/lProcess1"/>
    <dgm:cxn modelId="{10B67EF6-2604-C143-8514-AB96CF628508}" type="presParOf" srcId="{3B26D702-670C-A34F-A70A-13745C6C4C91}" destId="{EA9660F1-AEA5-8646-8A05-B8AE8260A6ED}" srcOrd="2" destOrd="0" presId="urn:microsoft.com/office/officeart/2005/8/layout/lProcess1"/>
    <dgm:cxn modelId="{E95DB5CA-490F-6941-8468-0C7BAA54178D}" type="presParOf" srcId="{3B26D702-670C-A34F-A70A-13745C6C4C91}" destId="{3792389C-F8A1-DD47-A879-AB4BE404C9CC}" srcOrd="3" destOrd="0" presId="urn:microsoft.com/office/officeart/2005/8/layout/lProcess1"/>
    <dgm:cxn modelId="{394057A6-0B4D-9945-B75A-6D62F1479F2A}" type="presParOf" srcId="{3B26D702-670C-A34F-A70A-13745C6C4C91}" destId="{41C3D8F1-FC08-554B-B569-3589E1513C29}" srcOrd="4" destOrd="0" presId="urn:microsoft.com/office/officeart/2005/8/layout/lProcess1"/>
    <dgm:cxn modelId="{06428497-EFCA-CC44-A441-C5E69328064F}" type="presParOf" srcId="{3B26D702-670C-A34F-A70A-13745C6C4C91}" destId="{F08A40E1-99A4-354F-A161-A071AFC61F86}" srcOrd="5" destOrd="0" presId="urn:microsoft.com/office/officeart/2005/8/layout/lProcess1"/>
    <dgm:cxn modelId="{E5D3BA42-AA71-7749-895A-65C97D171B15}" type="presParOf" srcId="{3B26D702-670C-A34F-A70A-13745C6C4C91}" destId="{0E263733-2A4B-4A4F-9231-87A14F1B1003}" srcOrd="6" destOrd="0" presId="urn:microsoft.com/office/officeart/2005/8/layout/lProcess1"/>
    <dgm:cxn modelId="{FEE67307-6FF0-F64A-AB77-B7955C2F0221}" type="presParOf" srcId="{3B26D702-670C-A34F-A70A-13745C6C4C91}" destId="{49FEED8D-B956-AB44-8718-B4CF1914DFBA}" srcOrd="7" destOrd="0" presId="urn:microsoft.com/office/officeart/2005/8/layout/lProcess1"/>
    <dgm:cxn modelId="{BC6E7379-F9DE-3745-888E-B1844723A952}" type="presParOf" srcId="{3B26D702-670C-A34F-A70A-13745C6C4C91}" destId="{1EA4793B-8F27-7F4C-8165-149275AC2F1B}" srcOrd="8" destOrd="0" presId="urn:microsoft.com/office/officeart/2005/8/layout/lProcess1"/>
    <dgm:cxn modelId="{18DD9437-0993-4E4E-B0E6-5EBA616F7DB3}" type="presParOf" srcId="{3B26D702-670C-A34F-A70A-13745C6C4C91}" destId="{AA7935A0-9EDE-EB48-8A3D-91C4116CC168}" srcOrd="9" destOrd="0" presId="urn:microsoft.com/office/officeart/2005/8/layout/lProcess1"/>
    <dgm:cxn modelId="{0258F6B1-F5C2-A848-A9B3-014C9B4EEAE0}" type="presParOf" srcId="{3B26D702-670C-A34F-A70A-13745C6C4C91}" destId="{A827A381-0243-6C44-A8C1-02A63B2879A8}" srcOrd="10" destOrd="0" presId="urn:microsoft.com/office/officeart/2005/8/layout/lProcess1"/>
    <dgm:cxn modelId="{09A9FF17-C34A-9C45-9F58-2AB4A94FEBA4}" type="presParOf" srcId="{3B26D702-670C-A34F-A70A-13745C6C4C91}" destId="{7076C155-5A45-A646-B6D0-04996D871D26}" srcOrd="11" destOrd="0" presId="urn:microsoft.com/office/officeart/2005/8/layout/lProcess1"/>
    <dgm:cxn modelId="{BEF6D43F-8F40-DA42-97C0-1AEC0AC7A881}" type="presParOf" srcId="{3B26D702-670C-A34F-A70A-13745C6C4C91}" destId="{A81A90FB-0F81-B048-BD0B-F1C7A241FF26}" srcOrd="12" destOrd="0" presId="urn:microsoft.com/office/officeart/2005/8/layout/lProcess1"/>
    <dgm:cxn modelId="{5532A2FA-AA51-114A-940A-E99EE83BC29F}" type="presParOf" srcId="{3B26D702-670C-A34F-A70A-13745C6C4C91}" destId="{9529C7B8-403C-CF40-909E-A74DB221E231}" srcOrd="13" destOrd="0" presId="urn:microsoft.com/office/officeart/2005/8/layout/lProcess1"/>
    <dgm:cxn modelId="{DE79F052-F4D4-0E42-8D9C-333791821866}" type="presParOf" srcId="{3B26D702-670C-A34F-A70A-13745C6C4C91}" destId="{0514CEB4-114B-F146-97CD-9D978A66A2E5}" srcOrd="14" destOrd="0" presId="urn:microsoft.com/office/officeart/2005/8/layout/lProcess1"/>
    <dgm:cxn modelId="{9CE4428D-05CB-424F-9CAE-DFF1752B15C4}" type="presParOf" srcId="{3B26D702-670C-A34F-A70A-13745C6C4C91}" destId="{5A46100D-3522-0F4E-9418-9A7B904C4FB1}" srcOrd="15" destOrd="0" presId="urn:microsoft.com/office/officeart/2005/8/layout/lProcess1"/>
    <dgm:cxn modelId="{28B3DB1C-C20C-054A-A6D5-ABC77BEB9895}" type="presParOf" srcId="{3B26D702-670C-A34F-A70A-13745C6C4C91}" destId="{86B2FC5E-2C32-1140-9C87-2038D227AB39}" srcOrd="16" destOrd="0" presId="urn:microsoft.com/office/officeart/2005/8/layout/lProcess1"/>
    <dgm:cxn modelId="{A5517847-0AD7-3642-8610-BC38342D5B1E}" type="presParOf" srcId="{3B26D702-670C-A34F-A70A-13745C6C4C91}" destId="{F573043E-523A-E144-A9C5-F465227AA25C}" srcOrd="17" destOrd="0" presId="urn:microsoft.com/office/officeart/2005/8/layout/lProcess1"/>
    <dgm:cxn modelId="{D3BE6275-A3A4-F94F-9F35-1696AD6BC727}" type="presParOf" srcId="{3B26D702-670C-A34F-A70A-13745C6C4C91}" destId="{8803AF1B-7EBE-BA41-9C3F-95918FC3E3D8}" srcOrd="1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F58A52-053A-4879-825D-43B5BAC11CE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CB08255B-CB8A-4374-9D70-5B621A23F3DB}">
      <dgm:prSet phldrT="[Text]"/>
      <dgm:spPr>
        <a:solidFill>
          <a:srgbClr val="4BC3FF"/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Research</a:t>
          </a:r>
          <a:endParaRPr lang="en-US" dirty="0">
            <a:latin typeface="Helvetica LT Std Light"/>
          </a:endParaRPr>
        </a:p>
      </dgm:t>
    </dgm:pt>
    <dgm:pt modelId="{B97B3CF0-0CD1-4150-A0F1-ABA5825FDA29}" type="par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1F7E3EA-7DF1-44DC-9572-D9D924B27115}" type="sibTrans" cxnId="{9A5F7F60-9C3E-477B-886A-3C0BB5895D02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E789736F-2A9D-4E48-B347-B4103FD7AD9D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Booking</a:t>
          </a:r>
          <a:endParaRPr lang="en-US" dirty="0">
            <a:latin typeface="Helvetica LT Std Light"/>
          </a:endParaRPr>
        </a:p>
      </dgm:t>
    </dgm:pt>
    <dgm:pt modelId="{7EC0CC2E-CBB0-475B-9E04-41851F6331CB}" type="par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B717A5B8-675A-431D-B9AF-CCE857C2317F}" type="sibTrans" cxnId="{07217ADD-194C-440B-8E0A-2F5C2ABE7BAC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64960439-EEBF-4DD9-99A7-A85360321D78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EE0C6109-FAB1-4D9B-A96B-DB42DFAD65C1}" type="par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405F2A4A-937A-4370-822B-D049DBD2B6DC}" type="sibTrans" cxnId="{EDB9F1D4-75A7-4ADB-81C8-218D662E8D17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A103760-A033-4863-9166-1D3FE743C7B1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A0E209B6-263A-424C-9036-7217D79F19A6}" type="par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2B54BAF3-E699-497D-8690-1455DDA5B1A7}" type="sibTrans" cxnId="{E932F742-E247-43C4-A18C-CD89F2D19269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B814AA3-6B2E-4693-8D03-32500B29F39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Post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Stay</a:t>
          </a:r>
          <a:endParaRPr lang="en-US" dirty="0">
            <a:latin typeface="Helvetica LT Std Light"/>
          </a:endParaRPr>
        </a:p>
      </dgm:t>
    </dgm:pt>
    <dgm:pt modelId="{9CBFB4A6-C2C2-42B4-9187-C5C0C914A078}" type="par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3A8ACAA5-9A58-4172-BCF4-6C2BEFACEC85}" type="sibTrans" cxnId="{0A2129AC-7CD1-46D5-AE9D-C56C3DB488C6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8381C2F0-C659-468E-9D2B-B2E10DA2FDF0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 smtClean="0">
              <a:latin typeface="Helvetica LT Std Light"/>
            </a:rPr>
            <a:t>Leisure</a:t>
          </a:r>
          <a:br>
            <a:rPr lang="en-US" dirty="0" smtClean="0">
              <a:latin typeface="Helvetica LT Std Light"/>
            </a:rPr>
          </a:br>
          <a:r>
            <a:rPr lang="en-US" dirty="0" smtClean="0">
              <a:latin typeface="Helvetica LT Std Light"/>
            </a:rPr>
            <a:t>Trigger</a:t>
          </a:r>
          <a:endParaRPr lang="en-US" dirty="0">
            <a:latin typeface="Helvetica LT Std Light"/>
          </a:endParaRPr>
        </a:p>
      </dgm:t>
    </dgm:pt>
    <dgm:pt modelId="{B9500885-9FEC-4BBA-8FE9-B1599E5326A7}" type="par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C669756D-1870-4F51-81AE-A86B89993B7A}" type="sibTrans" cxnId="{E3B9060D-3E9B-497D-95A3-8CA2B311F75E}">
      <dgm:prSet/>
      <dgm:spPr/>
      <dgm:t>
        <a:bodyPr/>
        <a:lstStyle/>
        <a:p>
          <a:endParaRPr lang="en-US">
            <a:latin typeface="Helvetica LT Std Light"/>
          </a:endParaRPr>
        </a:p>
      </dgm:t>
    </dgm:pt>
    <dgm:pt modelId="{FA0BD508-6F09-44F8-8CEA-EDA15336B69F}" type="pres">
      <dgm:prSet presAssocID="{90F58A52-053A-4879-825D-43B5BAC11CE0}" presName="Name0" presStyleCnt="0">
        <dgm:presLayoutVars>
          <dgm:dir/>
          <dgm:animLvl val="lvl"/>
          <dgm:resizeHandles val="exact"/>
        </dgm:presLayoutVars>
      </dgm:prSet>
      <dgm:spPr/>
    </dgm:pt>
    <dgm:pt modelId="{B73997F0-4254-496E-A323-2F1F49475ADB}" type="pres">
      <dgm:prSet presAssocID="{8381C2F0-C659-468E-9D2B-B2E10DA2FDF0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ACCFF-2966-48E4-B021-A81B2DAE8350}" type="pres">
      <dgm:prSet presAssocID="{C669756D-1870-4F51-81AE-A86B89993B7A}" presName="parTxOnlySpace" presStyleCnt="0"/>
      <dgm:spPr/>
    </dgm:pt>
    <dgm:pt modelId="{37509F63-FA67-4418-8A8F-F1A89ACF304F}" type="pres">
      <dgm:prSet presAssocID="{CB08255B-CB8A-4374-9D70-5B621A23F3D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BFA2F3-77D7-4960-9919-791A13D472A2}" type="pres">
      <dgm:prSet presAssocID="{E1F7E3EA-7DF1-44DC-9572-D9D924B27115}" presName="parTxOnlySpace" presStyleCnt="0"/>
      <dgm:spPr/>
    </dgm:pt>
    <dgm:pt modelId="{50C7B03D-8048-4BB3-A14B-22B5DB9B018E}" type="pres">
      <dgm:prSet presAssocID="{E789736F-2A9D-4E48-B347-B4103FD7AD9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91274C-EA22-43B3-8CA2-95877D007EB8}" type="pres">
      <dgm:prSet presAssocID="{B717A5B8-675A-431D-B9AF-CCE857C2317F}" presName="parTxOnlySpace" presStyleCnt="0"/>
      <dgm:spPr/>
    </dgm:pt>
    <dgm:pt modelId="{EA23C7A3-DC55-429F-AC9D-C568395F07E1}" type="pres">
      <dgm:prSet presAssocID="{64960439-EEBF-4DD9-99A7-A85360321D78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C26AB3-43B4-4E12-A035-5412AE436071}" type="pres">
      <dgm:prSet presAssocID="{405F2A4A-937A-4370-822B-D049DBD2B6DC}" presName="parTxOnlySpace" presStyleCnt="0"/>
      <dgm:spPr/>
    </dgm:pt>
    <dgm:pt modelId="{FB87D4B6-CDAC-44E9-A7FC-36A4F05FF464}" type="pres">
      <dgm:prSet presAssocID="{2A103760-A033-4863-9166-1D3FE743C7B1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DEA2B9-79E3-4C0D-AD64-C3F4D75B1EC2}" type="pres">
      <dgm:prSet presAssocID="{2B54BAF3-E699-497D-8690-1455DDA5B1A7}" presName="parTxOnlySpace" presStyleCnt="0"/>
      <dgm:spPr/>
    </dgm:pt>
    <dgm:pt modelId="{F0CBAF2C-6C0A-4E37-AEFE-41C476FB6898}" type="pres">
      <dgm:prSet presAssocID="{CB814AA3-6B2E-4693-8D03-32500B29F390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B9060D-3E9B-497D-95A3-8CA2B311F75E}" srcId="{90F58A52-053A-4879-825D-43B5BAC11CE0}" destId="{8381C2F0-C659-468E-9D2B-B2E10DA2FDF0}" srcOrd="0" destOrd="0" parTransId="{B9500885-9FEC-4BBA-8FE9-B1599E5326A7}" sibTransId="{C669756D-1870-4F51-81AE-A86B89993B7A}"/>
    <dgm:cxn modelId="{7EC19DA3-73F6-9F4C-8D85-BE38DD31627D}" type="presOf" srcId="{CB814AA3-6B2E-4693-8D03-32500B29F390}" destId="{F0CBAF2C-6C0A-4E37-AEFE-41C476FB6898}" srcOrd="0" destOrd="0" presId="urn:microsoft.com/office/officeart/2005/8/layout/chevron1"/>
    <dgm:cxn modelId="{4E81D99E-AF59-F542-A4F1-35312D6A7C98}" type="presOf" srcId="{64960439-EEBF-4DD9-99A7-A85360321D78}" destId="{EA23C7A3-DC55-429F-AC9D-C568395F07E1}" srcOrd="0" destOrd="0" presId="urn:microsoft.com/office/officeart/2005/8/layout/chevron1"/>
    <dgm:cxn modelId="{4D1E492C-A96C-804E-9409-7545EEAF73E1}" type="presOf" srcId="{CB08255B-CB8A-4374-9D70-5B621A23F3DB}" destId="{37509F63-FA67-4418-8A8F-F1A89ACF304F}" srcOrd="0" destOrd="0" presId="urn:microsoft.com/office/officeart/2005/8/layout/chevron1"/>
    <dgm:cxn modelId="{07217ADD-194C-440B-8E0A-2F5C2ABE7BAC}" srcId="{90F58A52-053A-4879-825D-43B5BAC11CE0}" destId="{E789736F-2A9D-4E48-B347-B4103FD7AD9D}" srcOrd="2" destOrd="0" parTransId="{7EC0CC2E-CBB0-475B-9E04-41851F6331CB}" sibTransId="{B717A5B8-675A-431D-B9AF-CCE857C2317F}"/>
    <dgm:cxn modelId="{0A2129AC-7CD1-46D5-AE9D-C56C3DB488C6}" srcId="{90F58A52-053A-4879-825D-43B5BAC11CE0}" destId="{CB814AA3-6B2E-4693-8D03-32500B29F390}" srcOrd="5" destOrd="0" parTransId="{9CBFB4A6-C2C2-42B4-9187-C5C0C914A078}" sibTransId="{3A8ACAA5-9A58-4172-BCF4-6C2BEFACEC85}"/>
    <dgm:cxn modelId="{B7DD7994-2A09-254E-9B92-EA195866197F}" type="presOf" srcId="{E789736F-2A9D-4E48-B347-B4103FD7AD9D}" destId="{50C7B03D-8048-4BB3-A14B-22B5DB9B018E}" srcOrd="0" destOrd="0" presId="urn:microsoft.com/office/officeart/2005/8/layout/chevron1"/>
    <dgm:cxn modelId="{E932F742-E247-43C4-A18C-CD89F2D19269}" srcId="{90F58A52-053A-4879-825D-43B5BAC11CE0}" destId="{2A103760-A033-4863-9166-1D3FE743C7B1}" srcOrd="4" destOrd="0" parTransId="{A0E209B6-263A-424C-9036-7217D79F19A6}" sibTransId="{2B54BAF3-E699-497D-8690-1455DDA5B1A7}"/>
    <dgm:cxn modelId="{EE28AD59-BB5C-914E-8B6C-7F01C56E34F3}" type="presOf" srcId="{90F58A52-053A-4879-825D-43B5BAC11CE0}" destId="{FA0BD508-6F09-44F8-8CEA-EDA15336B69F}" srcOrd="0" destOrd="0" presId="urn:microsoft.com/office/officeart/2005/8/layout/chevron1"/>
    <dgm:cxn modelId="{9A5F7F60-9C3E-477B-886A-3C0BB5895D02}" srcId="{90F58A52-053A-4879-825D-43B5BAC11CE0}" destId="{CB08255B-CB8A-4374-9D70-5B621A23F3DB}" srcOrd="1" destOrd="0" parTransId="{B97B3CF0-0CD1-4150-A0F1-ABA5825FDA29}" sibTransId="{E1F7E3EA-7DF1-44DC-9572-D9D924B27115}"/>
    <dgm:cxn modelId="{8671F847-2D16-034A-A132-A2E7BE9874EB}" type="presOf" srcId="{2A103760-A033-4863-9166-1D3FE743C7B1}" destId="{FB87D4B6-CDAC-44E9-A7FC-36A4F05FF464}" srcOrd="0" destOrd="0" presId="urn:microsoft.com/office/officeart/2005/8/layout/chevron1"/>
    <dgm:cxn modelId="{B1F7EA71-A4B3-D044-AE81-9911BE92CF07}" type="presOf" srcId="{8381C2F0-C659-468E-9D2B-B2E10DA2FDF0}" destId="{B73997F0-4254-496E-A323-2F1F49475ADB}" srcOrd="0" destOrd="0" presId="urn:microsoft.com/office/officeart/2005/8/layout/chevron1"/>
    <dgm:cxn modelId="{EDB9F1D4-75A7-4ADB-81C8-218D662E8D17}" srcId="{90F58A52-053A-4879-825D-43B5BAC11CE0}" destId="{64960439-EEBF-4DD9-99A7-A85360321D78}" srcOrd="3" destOrd="0" parTransId="{EE0C6109-FAB1-4D9B-A96B-DB42DFAD65C1}" sibTransId="{405F2A4A-937A-4370-822B-D049DBD2B6DC}"/>
    <dgm:cxn modelId="{A9E458B9-AA56-A441-8F0B-D06F70C03320}" type="presParOf" srcId="{FA0BD508-6F09-44F8-8CEA-EDA15336B69F}" destId="{B73997F0-4254-496E-A323-2F1F49475ADB}" srcOrd="0" destOrd="0" presId="urn:microsoft.com/office/officeart/2005/8/layout/chevron1"/>
    <dgm:cxn modelId="{462CDF17-46AC-2546-A328-73F7D05ABB2A}" type="presParOf" srcId="{FA0BD508-6F09-44F8-8CEA-EDA15336B69F}" destId="{3C6ACCFF-2966-48E4-B021-A81B2DAE8350}" srcOrd="1" destOrd="0" presId="urn:microsoft.com/office/officeart/2005/8/layout/chevron1"/>
    <dgm:cxn modelId="{7E941430-F742-AC43-9B82-1DAF40F89FCD}" type="presParOf" srcId="{FA0BD508-6F09-44F8-8CEA-EDA15336B69F}" destId="{37509F63-FA67-4418-8A8F-F1A89ACF304F}" srcOrd="2" destOrd="0" presId="urn:microsoft.com/office/officeart/2005/8/layout/chevron1"/>
    <dgm:cxn modelId="{99E6EB72-1DEE-4042-90BA-FB2EBDF08237}" type="presParOf" srcId="{FA0BD508-6F09-44F8-8CEA-EDA15336B69F}" destId="{8EBFA2F3-77D7-4960-9919-791A13D472A2}" srcOrd="3" destOrd="0" presId="urn:microsoft.com/office/officeart/2005/8/layout/chevron1"/>
    <dgm:cxn modelId="{D0BC7CD7-43AC-7B40-A3DB-A481F6F659D3}" type="presParOf" srcId="{FA0BD508-6F09-44F8-8CEA-EDA15336B69F}" destId="{50C7B03D-8048-4BB3-A14B-22B5DB9B018E}" srcOrd="4" destOrd="0" presId="urn:microsoft.com/office/officeart/2005/8/layout/chevron1"/>
    <dgm:cxn modelId="{938B1E57-9CB7-824F-ABDB-579F58925E0E}" type="presParOf" srcId="{FA0BD508-6F09-44F8-8CEA-EDA15336B69F}" destId="{6991274C-EA22-43B3-8CA2-95877D007EB8}" srcOrd="5" destOrd="0" presId="urn:microsoft.com/office/officeart/2005/8/layout/chevron1"/>
    <dgm:cxn modelId="{7E9CD9CA-CB3A-7047-98AC-5836FD44EB0A}" type="presParOf" srcId="{FA0BD508-6F09-44F8-8CEA-EDA15336B69F}" destId="{EA23C7A3-DC55-429F-AC9D-C568395F07E1}" srcOrd="6" destOrd="0" presId="urn:microsoft.com/office/officeart/2005/8/layout/chevron1"/>
    <dgm:cxn modelId="{9DB48DF6-6326-AD49-ADEA-DC52D93B589E}" type="presParOf" srcId="{FA0BD508-6F09-44F8-8CEA-EDA15336B69F}" destId="{06C26AB3-43B4-4E12-A035-5412AE436071}" srcOrd="7" destOrd="0" presId="urn:microsoft.com/office/officeart/2005/8/layout/chevron1"/>
    <dgm:cxn modelId="{97BDC7DA-67D9-C44A-ABC3-07863679F811}" type="presParOf" srcId="{FA0BD508-6F09-44F8-8CEA-EDA15336B69F}" destId="{FB87D4B6-CDAC-44E9-A7FC-36A4F05FF464}" srcOrd="8" destOrd="0" presId="urn:microsoft.com/office/officeart/2005/8/layout/chevron1"/>
    <dgm:cxn modelId="{78253635-3382-8549-8E96-D7FCFD11E354}" type="presParOf" srcId="{FA0BD508-6F09-44F8-8CEA-EDA15336B69F}" destId="{83DEA2B9-79E3-4C0D-AD64-C3F4D75B1EC2}" srcOrd="9" destOrd="0" presId="urn:microsoft.com/office/officeart/2005/8/layout/chevron1"/>
    <dgm:cxn modelId="{D9341072-1F0B-4746-B4A3-545F346A5EFB}" type="presParOf" srcId="{FA0BD508-6F09-44F8-8CEA-EDA15336B69F}" destId="{F0CBAF2C-6C0A-4E37-AEFE-41C476FB689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47E8B-8270-2A4D-82B8-DB66491136CA}">
      <dsp:nvSpPr>
        <dsp:cNvPr id="0" name=""/>
        <dsp:cNvSpPr/>
      </dsp:nvSpPr>
      <dsp:spPr>
        <a:xfrm>
          <a:off x="0" y="381883"/>
          <a:ext cx="96131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D3077-61F6-DF4A-BC93-E1F45FFCDACC}">
      <dsp:nvSpPr>
        <dsp:cNvPr id="0" name=""/>
        <dsp:cNvSpPr/>
      </dsp:nvSpPr>
      <dsp:spPr>
        <a:xfrm>
          <a:off x="480655" y="71923"/>
          <a:ext cx="777724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347" tIns="0" rIns="254347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What is the “current state” performance of Project Orange Segments</a:t>
          </a:r>
          <a:endParaRPr lang="en-US" sz="1600" kern="1200" dirty="0"/>
        </a:p>
      </dsp:txBody>
      <dsp:txXfrm>
        <a:off x="510917" y="102185"/>
        <a:ext cx="7716723" cy="559396"/>
      </dsp:txXfrm>
    </dsp:sp>
    <dsp:sp modelId="{41CB9C04-EBD8-BF44-9CB7-7A54F75C857B}">
      <dsp:nvSpPr>
        <dsp:cNvPr id="0" name=""/>
        <dsp:cNvSpPr/>
      </dsp:nvSpPr>
      <dsp:spPr>
        <a:xfrm>
          <a:off x="0" y="1334443"/>
          <a:ext cx="96131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155828-E9EB-6248-9D46-C77BAB5A5847}">
      <dsp:nvSpPr>
        <dsp:cNvPr id="0" name=""/>
        <dsp:cNvSpPr/>
      </dsp:nvSpPr>
      <dsp:spPr>
        <a:xfrm>
          <a:off x="480655" y="1024483"/>
          <a:ext cx="777724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347" tIns="0" rIns="254347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Can we improve performance by targeting/shifting spend toward top segments</a:t>
          </a:r>
          <a:endParaRPr lang="en-US" sz="1600" kern="1200" dirty="0"/>
        </a:p>
      </dsp:txBody>
      <dsp:txXfrm>
        <a:off x="510917" y="1054745"/>
        <a:ext cx="7716723" cy="559396"/>
      </dsp:txXfrm>
    </dsp:sp>
    <dsp:sp modelId="{DE121E15-06D2-0749-8B05-E09FFA145A15}">
      <dsp:nvSpPr>
        <dsp:cNvPr id="0" name=""/>
        <dsp:cNvSpPr/>
      </dsp:nvSpPr>
      <dsp:spPr>
        <a:xfrm>
          <a:off x="0" y="2287003"/>
          <a:ext cx="96131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7D4B3A-4B43-2E4D-A46E-7EE48AC8F0C9}">
      <dsp:nvSpPr>
        <dsp:cNvPr id="0" name=""/>
        <dsp:cNvSpPr/>
      </dsp:nvSpPr>
      <dsp:spPr>
        <a:xfrm>
          <a:off x="480655" y="1977043"/>
          <a:ext cx="777724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347" tIns="0" rIns="254347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Can we bolster performance by creating segment specific messaging/creative</a:t>
          </a:r>
          <a:endParaRPr lang="en-US" sz="1600" kern="1200" dirty="0"/>
        </a:p>
      </dsp:txBody>
      <dsp:txXfrm>
        <a:off x="510917" y="2007305"/>
        <a:ext cx="7716723" cy="559396"/>
      </dsp:txXfrm>
    </dsp:sp>
    <dsp:sp modelId="{314098D1-5DB4-D340-A317-1E5ACA9EFE6A}">
      <dsp:nvSpPr>
        <dsp:cNvPr id="0" name=""/>
        <dsp:cNvSpPr/>
      </dsp:nvSpPr>
      <dsp:spPr>
        <a:xfrm>
          <a:off x="0" y="3239563"/>
          <a:ext cx="9613112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197C9-518C-BB4F-84D3-CE687CFC1574}">
      <dsp:nvSpPr>
        <dsp:cNvPr id="0" name=""/>
        <dsp:cNvSpPr/>
      </dsp:nvSpPr>
      <dsp:spPr>
        <a:xfrm>
          <a:off x="480655" y="2929603"/>
          <a:ext cx="777724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347" tIns="0" rIns="254347" bIns="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Can we orchestrate a customer journey across paid, owned and earned for top segments</a:t>
          </a:r>
          <a:endParaRPr lang="en-US" sz="1600" kern="1200" dirty="0"/>
        </a:p>
      </dsp:txBody>
      <dsp:txXfrm>
        <a:off x="510917" y="2959865"/>
        <a:ext cx="7716723" cy="55939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9133F-816F-C94B-B61F-FD2BD136A745}">
      <dsp:nvSpPr>
        <dsp:cNvPr id="0" name=""/>
        <dsp:cNvSpPr/>
      </dsp:nvSpPr>
      <dsp:spPr>
        <a:xfrm>
          <a:off x="7186" y="99720"/>
          <a:ext cx="2780034" cy="69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CORE MESSAGE</a:t>
          </a:r>
          <a:endParaRPr lang="en-US" sz="2100" kern="1200" dirty="0"/>
        </a:p>
      </dsp:txBody>
      <dsp:txXfrm>
        <a:off x="27542" y="120076"/>
        <a:ext cx="2739322" cy="654296"/>
      </dsp:txXfrm>
    </dsp:sp>
    <dsp:sp modelId="{5257C60B-8588-2E48-AD82-39BACEA41DF3}">
      <dsp:nvSpPr>
        <dsp:cNvPr id="0" name=""/>
        <dsp:cNvSpPr/>
      </dsp:nvSpPr>
      <dsp:spPr>
        <a:xfrm rot="5400000">
          <a:off x="1336390" y="85554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1DA8FE-6621-8B42-9D5D-C787A3AAFD1A}">
      <dsp:nvSpPr>
        <dsp:cNvPr id="0" name=""/>
        <dsp:cNvSpPr/>
      </dsp:nvSpPr>
      <dsp:spPr>
        <a:xfrm>
          <a:off x="7186" y="1037982"/>
          <a:ext cx="2780034" cy="6950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BOOK RIGHT</a:t>
          </a:r>
          <a:endParaRPr lang="en-US" sz="1800" kern="1200" dirty="0"/>
        </a:p>
      </dsp:txBody>
      <dsp:txXfrm>
        <a:off x="27542" y="1058338"/>
        <a:ext cx="2739322" cy="654296"/>
      </dsp:txXfrm>
    </dsp:sp>
    <dsp:sp modelId="{EFBC3021-BCC6-4743-930D-043C428F207B}">
      <dsp:nvSpPr>
        <dsp:cNvPr id="0" name=""/>
        <dsp:cNvSpPr/>
      </dsp:nvSpPr>
      <dsp:spPr>
        <a:xfrm rot="5400000">
          <a:off x="1336390" y="1793804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2F2B8-8092-4447-BA38-9ADA953DA4CD}">
      <dsp:nvSpPr>
        <dsp:cNvPr id="0" name=""/>
        <dsp:cNvSpPr/>
      </dsp:nvSpPr>
      <dsp:spPr>
        <a:xfrm>
          <a:off x="7186" y="1976243"/>
          <a:ext cx="2780034" cy="6950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FREE WIFI</a:t>
          </a:r>
          <a:endParaRPr lang="en-US" sz="1800" kern="1200" dirty="0"/>
        </a:p>
      </dsp:txBody>
      <dsp:txXfrm>
        <a:off x="27542" y="1996599"/>
        <a:ext cx="2739322" cy="654296"/>
      </dsp:txXfrm>
    </dsp:sp>
    <dsp:sp modelId="{50F9FCA2-58C2-B841-A019-871234CBBD67}">
      <dsp:nvSpPr>
        <dsp:cNvPr id="0" name=""/>
        <dsp:cNvSpPr/>
      </dsp:nvSpPr>
      <dsp:spPr>
        <a:xfrm rot="5400000">
          <a:off x="1336390" y="2732065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E26C6E-6D42-6546-9337-3F721649E3B6}">
      <dsp:nvSpPr>
        <dsp:cNvPr id="0" name=""/>
        <dsp:cNvSpPr/>
      </dsp:nvSpPr>
      <dsp:spPr>
        <a:xfrm>
          <a:off x="7186" y="2914505"/>
          <a:ext cx="2780034" cy="695008"/>
        </a:xfrm>
        <a:prstGeom prst="roundRect">
          <a:avLst>
            <a:gd name="adj" fmla="val 10000"/>
          </a:avLst>
        </a:prstGeom>
        <a:solidFill>
          <a:srgbClr val="4BC3FF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LEISURE OFFER</a:t>
          </a:r>
          <a:endParaRPr lang="en-US" sz="1800" kern="1200" dirty="0"/>
        </a:p>
      </dsp:txBody>
      <dsp:txXfrm>
        <a:off x="27542" y="2934861"/>
        <a:ext cx="2739322" cy="654296"/>
      </dsp:txXfrm>
    </dsp:sp>
    <dsp:sp modelId="{0E009980-AED8-D14C-B4F8-CF7133E9E77C}">
      <dsp:nvSpPr>
        <dsp:cNvPr id="0" name=""/>
        <dsp:cNvSpPr/>
      </dsp:nvSpPr>
      <dsp:spPr>
        <a:xfrm rot="5400000">
          <a:off x="1336390" y="3670327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6BCDDA-8A27-234B-BD69-4DB155045E5E}">
      <dsp:nvSpPr>
        <dsp:cNvPr id="0" name=""/>
        <dsp:cNvSpPr/>
      </dsp:nvSpPr>
      <dsp:spPr>
        <a:xfrm>
          <a:off x="7186" y="3852767"/>
          <a:ext cx="2780034" cy="695008"/>
        </a:xfrm>
        <a:prstGeom prst="roundRect">
          <a:avLst>
            <a:gd name="adj" fmla="val 10000"/>
          </a:avLst>
        </a:prstGeom>
        <a:solidFill>
          <a:srgbClr val="4BC3FF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LEISURE ENROLLMENT OFFER</a:t>
          </a:r>
          <a:endParaRPr lang="en-US" sz="1800" kern="1200" dirty="0"/>
        </a:p>
      </dsp:txBody>
      <dsp:txXfrm>
        <a:off x="27542" y="3873123"/>
        <a:ext cx="2739322" cy="654296"/>
      </dsp:txXfrm>
    </dsp:sp>
    <dsp:sp modelId="{2607824C-A7FC-ED4A-BE1C-1E4353BAA9B2}">
      <dsp:nvSpPr>
        <dsp:cNvPr id="0" name=""/>
        <dsp:cNvSpPr/>
      </dsp:nvSpPr>
      <dsp:spPr>
        <a:xfrm>
          <a:off x="3176426" y="99720"/>
          <a:ext cx="2780034" cy="69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SEGMENT BENEFIT</a:t>
          </a:r>
          <a:endParaRPr lang="en-US" sz="2100" kern="1200" dirty="0"/>
        </a:p>
      </dsp:txBody>
      <dsp:txXfrm>
        <a:off x="3196782" y="120076"/>
        <a:ext cx="2739322" cy="654296"/>
      </dsp:txXfrm>
    </dsp:sp>
    <dsp:sp modelId="{DFB7BB1E-0BEF-C247-9541-2C09AB5233ED}">
      <dsp:nvSpPr>
        <dsp:cNvPr id="0" name=""/>
        <dsp:cNvSpPr/>
      </dsp:nvSpPr>
      <dsp:spPr>
        <a:xfrm rot="5400000">
          <a:off x="4505630" y="85554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8AB20-F7AF-EA40-BEF9-9667B724FBFE}">
      <dsp:nvSpPr>
        <dsp:cNvPr id="0" name=""/>
        <dsp:cNvSpPr/>
      </dsp:nvSpPr>
      <dsp:spPr>
        <a:xfrm>
          <a:off x="3176426" y="1037982"/>
          <a:ext cx="2780034" cy="173119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WORK HARD PLAY HARD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(E.G LIKES TO USE POINTS)</a:t>
          </a:r>
          <a:endParaRPr lang="en-US" sz="1800" kern="1200" dirty="0"/>
        </a:p>
      </dsp:txBody>
      <dsp:txXfrm>
        <a:off x="3227131" y="1088687"/>
        <a:ext cx="2678624" cy="1629787"/>
      </dsp:txXfrm>
    </dsp:sp>
    <dsp:sp modelId="{B72FC7E6-F72A-8641-B0A4-70AABD61B622}">
      <dsp:nvSpPr>
        <dsp:cNvPr id="0" name=""/>
        <dsp:cNvSpPr/>
      </dsp:nvSpPr>
      <dsp:spPr>
        <a:xfrm rot="5400000">
          <a:off x="4505630" y="282999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129FCB-9EE4-7246-91A2-6FE5494C7654}">
      <dsp:nvSpPr>
        <dsp:cNvPr id="0" name=""/>
        <dsp:cNvSpPr/>
      </dsp:nvSpPr>
      <dsp:spPr>
        <a:xfrm>
          <a:off x="3176426" y="3012432"/>
          <a:ext cx="2780034" cy="15991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TRAVEL’S STILL A TREAT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(E.G. VALUES TIME WITH FAMILY</a:t>
          </a:r>
          <a:endParaRPr lang="en-US" sz="1800" kern="1200" dirty="0"/>
        </a:p>
      </dsp:txBody>
      <dsp:txXfrm>
        <a:off x="3223262" y="3059268"/>
        <a:ext cx="2686362" cy="1505438"/>
      </dsp:txXfrm>
    </dsp:sp>
    <dsp:sp modelId="{1F2758EF-57D8-EB47-8D6A-9B030C383406}">
      <dsp:nvSpPr>
        <dsp:cNvPr id="0" name=""/>
        <dsp:cNvSpPr/>
      </dsp:nvSpPr>
      <dsp:spPr>
        <a:xfrm>
          <a:off x="6345666" y="99720"/>
          <a:ext cx="2780034" cy="69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PERSONALIZED MESSAGE</a:t>
          </a:r>
          <a:endParaRPr lang="en-US" sz="2100" kern="1200" dirty="0"/>
        </a:p>
      </dsp:txBody>
      <dsp:txXfrm>
        <a:off x="6366022" y="120076"/>
        <a:ext cx="2739322" cy="654296"/>
      </dsp:txXfrm>
    </dsp:sp>
    <dsp:sp modelId="{31EBBB46-AC00-9A44-93B3-1F2EDA0738B4}">
      <dsp:nvSpPr>
        <dsp:cNvPr id="0" name=""/>
        <dsp:cNvSpPr/>
      </dsp:nvSpPr>
      <dsp:spPr>
        <a:xfrm rot="5400000">
          <a:off x="7674870" y="85554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69228C-07E3-3C49-AC79-04015D8B7ECB}">
      <dsp:nvSpPr>
        <dsp:cNvPr id="0" name=""/>
        <dsp:cNvSpPr/>
      </dsp:nvSpPr>
      <dsp:spPr>
        <a:xfrm>
          <a:off x="6345666" y="1037982"/>
          <a:ext cx="2780034" cy="166444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EARN POINTS WHEN YOU BOOK DIRECT FOR YOUR NEXT VACATION</a:t>
          </a:r>
          <a:endParaRPr lang="en-US" sz="1800" kern="1200" dirty="0"/>
        </a:p>
      </dsp:txBody>
      <dsp:txXfrm>
        <a:off x="6394416" y="1086732"/>
        <a:ext cx="2682534" cy="1566948"/>
      </dsp:txXfrm>
    </dsp:sp>
    <dsp:sp modelId="{0A0D643D-B7EF-D448-B867-CAC7F0B4A6D7}">
      <dsp:nvSpPr>
        <dsp:cNvPr id="0" name=""/>
        <dsp:cNvSpPr/>
      </dsp:nvSpPr>
      <dsp:spPr>
        <a:xfrm rot="5400000">
          <a:off x="7674870" y="2763243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4E71AE-5AE8-6943-8E88-440220CBFDBF}">
      <dsp:nvSpPr>
        <dsp:cNvPr id="0" name=""/>
        <dsp:cNvSpPr/>
      </dsp:nvSpPr>
      <dsp:spPr>
        <a:xfrm>
          <a:off x="6345666" y="2945683"/>
          <a:ext cx="2780034" cy="17551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STAYING </a:t>
          </a:r>
          <a:r>
            <a:rPr lang="en-US" sz="1800" kern="1200" dirty="0" smtClean="0"/>
            <a:t>IN TOUCH WITH FAMILY JUST GOT EASIER WITH FREE WIFI</a:t>
          </a:r>
          <a:endParaRPr lang="en-US" sz="1800" kern="1200" dirty="0"/>
        </a:p>
      </dsp:txBody>
      <dsp:txXfrm>
        <a:off x="6397074" y="2997091"/>
        <a:ext cx="2677218" cy="1652379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9133F-816F-C94B-B61F-FD2BD136A745}">
      <dsp:nvSpPr>
        <dsp:cNvPr id="0" name=""/>
        <dsp:cNvSpPr/>
      </dsp:nvSpPr>
      <dsp:spPr>
        <a:xfrm>
          <a:off x="7186" y="99720"/>
          <a:ext cx="2780034" cy="69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CORE MESSAGE</a:t>
          </a:r>
          <a:endParaRPr lang="en-US" sz="2700" kern="1200" dirty="0"/>
        </a:p>
      </dsp:txBody>
      <dsp:txXfrm>
        <a:off x="27542" y="120076"/>
        <a:ext cx="2739322" cy="654296"/>
      </dsp:txXfrm>
    </dsp:sp>
    <dsp:sp modelId="{5257C60B-8588-2E48-AD82-39BACEA41DF3}">
      <dsp:nvSpPr>
        <dsp:cNvPr id="0" name=""/>
        <dsp:cNvSpPr/>
      </dsp:nvSpPr>
      <dsp:spPr>
        <a:xfrm rot="5400000">
          <a:off x="1336390" y="85554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1DA8FE-6621-8B42-9D5D-C787A3AAFD1A}">
      <dsp:nvSpPr>
        <dsp:cNvPr id="0" name=""/>
        <dsp:cNvSpPr/>
      </dsp:nvSpPr>
      <dsp:spPr>
        <a:xfrm>
          <a:off x="7186" y="1037982"/>
          <a:ext cx="2780034" cy="6950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BOOK RIGHT</a:t>
          </a:r>
          <a:endParaRPr lang="en-US" sz="1800" kern="1200" dirty="0"/>
        </a:p>
      </dsp:txBody>
      <dsp:txXfrm>
        <a:off x="27542" y="1058338"/>
        <a:ext cx="2739322" cy="654296"/>
      </dsp:txXfrm>
    </dsp:sp>
    <dsp:sp modelId="{EFBC3021-BCC6-4743-930D-043C428F207B}">
      <dsp:nvSpPr>
        <dsp:cNvPr id="0" name=""/>
        <dsp:cNvSpPr/>
      </dsp:nvSpPr>
      <dsp:spPr>
        <a:xfrm rot="5400000">
          <a:off x="1336390" y="1793804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42F2B8-8092-4447-BA38-9ADA953DA4CD}">
      <dsp:nvSpPr>
        <dsp:cNvPr id="0" name=""/>
        <dsp:cNvSpPr/>
      </dsp:nvSpPr>
      <dsp:spPr>
        <a:xfrm>
          <a:off x="7186" y="1976243"/>
          <a:ext cx="2780034" cy="6950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FREE WIFI</a:t>
          </a:r>
          <a:endParaRPr lang="en-US" sz="1800" kern="1200" dirty="0"/>
        </a:p>
      </dsp:txBody>
      <dsp:txXfrm>
        <a:off x="27542" y="1996599"/>
        <a:ext cx="2739322" cy="654296"/>
      </dsp:txXfrm>
    </dsp:sp>
    <dsp:sp modelId="{50F9FCA2-58C2-B841-A019-871234CBBD67}">
      <dsp:nvSpPr>
        <dsp:cNvPr id="0" name=""/>
        <dsp:cNvSpPr/>
      </dsp:nvSpPr>
      <dsp:spPr>
        <a:xfrm rot="5400000">
          <a:off x="1336390" y="2732065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C4A80E-FF01-5D46-B6C4-7DAB08D89732}">
      <dsp:nvSpPr>
        <dsp:cNvPr id="0" name=""/>
        <dsp:cNvSpPr/>
      </dsp:nvSpPr>
      <dsp:spPr>
        <a:xfrm>
          <a:off x="7186" y="2914505"/>
          <a:ext cx="2780034" cy="6950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MOBILE CHECK-IN</a:t>
          </a:r>
          <a:endParaRPr lang="en-US" sz="1800" kern="1200" dirty="0"/>
        </a:p>
      </dsp:txBody>
      <dsp:txXfrm>
        <a:off x="27542" y="2934861"/>
        <a:ext cx="2739322" cy="654296"/>
      </dsp:txXfrm>
    </dsp:sp>
    <dsp:sp modelId="{2607824C-A7FC-ED4A-BE1C-1E4353BAA9B2}">
      <dsp:nvSpPr>
        <dsp:cNvPr id="0" name=""/>
        <dsp:cNvSpPr/>
      </dsp:nvSpPr>
      <dsp:spPr>
        <a:xfrm>
          <a:off x="3176426" y="99720"/>
          <a:ext cx="2780034" cy="69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OFFER</a:t>
          </a:r>
          <a:endParaRPr lang="en-US" sz="2700" kern="1200" dirty="0"/>
        </a:p>
      </dsp:txBody>
      <dsp:txXfrm>
        <a:off x="3196782" y="120076"/>
        <a:ext cx="2739322" cy="654296"/>
      </dsp:txXfrm>
    </dsp:sp>
    <dsp:sp modelId="{DFB7BB1E-0BEF-C247-9541-2C09AB5233ED}">
      <dsp:nvSpPr>
        <dsp:cNvPr id="0" name=""/>
        <dsp:cNvSpPr/>
      </dsp:nvSpPr>
      <dsp:spPr>
        <a:xfrm rot="5400000">
          <a:off x="4505630" y="85554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C8AB20-F7AF-EA40-BEF9-9667B724FBFE}">
      <dsp:nvSpPr>
        <dsp:cNvPr id="0" name=""/>
        <dsp:cNvSpPr/>
      </dsp:nvSpPr>
      <dsp:spPr>
        <a:xfrm>
          <a:off x="3176426" y="1037982"/>
          <a:ext cx="2780034" cy="173119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MEMBER LEISURE OFFER</a:t>
          </a:r>
          <a:endParaRPr lang="en-US" sz="1800" kern="1200" dirty="0"/>
        </a:p>
      </dsp:txBody>
      <dsp:txXfrm>
        <a:off x="3227131" y="1088687"/>
        <a:ext cx="2678624" cy="1629787"/>
      </dsp:txXfrm>
    </dsp:sp>
    <dsp:sp modelId="{B72FC7E6-F72A-8641-B0A4-70AABD61B622}">
      <dsp:nvSpPr>
        <dsp:cNvPr id="0" name=""/>
        <dsp:cNvSpPr/>
      </dsp:nvSpPr>
      <dsp:spPr>
        <a:xfrm rot="5400000">
          <a:off x="4505630" y="282999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129FCB-9EE4-7246-91A2-6FE5494C7654}">
      <dsp:nvSpPr>
        <dsp:cNvPr id="0" name=""/>
        <dsp:cNvSpPr/>
      </dsp:nvSpPr>
      <dsp:spPr>
        <a:xfrm>
          <a:off x="3176426" y="3012432"/>
          <a:ext cx="2780034" cy="15991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MEMBER ENROLLMENT OFFER</a:t>
          </a:r>
          <a:endParaRPr lang="en-US" sz="1800" kern="1200" dirty="0"/>
        </a:p>
      </dsp:txBody>
      <dsp:txXfrm>
        <a:off x="3223262" y="3059268"/>
        <a:ext cx="2686362" cy="1505438"/>
      </dsp:txXfrm>
    </dsp:sp>
    <dsp:sp modelId="{1F2758EF-57D8-EB47-8D6A-9B030C383406}">
      <dsp:nvSpPr>
        <dsp:cNvPr id="0" name=""/>
        <dsp:cNvSpPr/>
      </dsp:nvSpPr>
      <dsp:spPr>
        <a:xfrm>
          <a:off x="6345666" y="99720"/>
          <a:ext cx="2780034" cy="695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SEGMENT BENEFIT</a:t>
          </a:r>
          <a:endParaRPr lang="en-US" sz="2700" kern="1200" dirty="0"/>
        </a:p>
      </dsp:txBody>
      <dsp:txXfrm>
        <a:off x="6366022" y="120076"/>
        <a:ext cx="2739322" cy="654296"/>
      </dsp:txXfrm>
    </dsp:sp>
    <dsp:sp modelId="{31EBBB46-AC00-9A44-93B3-1F2EDA0738B4}">
      <dsp:nvSpPr>
        <dsp:cNvPr id="0" name=""/>
        <dsp:cNvSpPr/>
      </dsp:nvSpPr>
      <dsp:spPr>
        <a:xfrm rot="5400000">
          <a:off x="7674870" y="855542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69228C-07E3-3C49-AC79-04015D8B7ECB}">
      <dsp:nvSpPr>
        <dsp:cNvPr id="0" name=""/>
        <dsp:cNvSpPr/>
      </dsp:nvSpPr>
      <dsp:spPr>
        <a:xfrm>
          <a:off x="6345666" y="1037982"/>
          <a:ext cx="2780034" cy="166444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WORK HARD PLAY HARD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(E.G LIKES TO USE POINTS)</a:t>
          </a:r>
          <a:endParaRPr lang="en-US" sz="1800" kern="1200" dirty="0"/>
        </a:p>
      </dsp:txBody>
      <dsp:txXfrm>
        <a:off x="6394416" y="1086732"/>
        <a:ext cx="2682534" cy="1566948"/>
      </dsp:txXfrm>
    </dsp:sp>
    <dsp:sp modelId="{0A0D643D-B7EF-D448-B867-CAC7F0B4A6D7}">
      <dsp:nvSpPr>
        <dsp:cNvPr id="0" name=""/>
        <dsp:cNvSpPr/>
      </dsp:nvSpPr>
      <dsp:spPr>
        <a:xfrm rot="5400000">
          <a:off x="7674870" y="2763243"/>
          <a:ext cx="121626" cy="121626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4E71AE-5AE8-6943-8E88-440220CBFDBF}">
      <dsp:nvSpPr>
        <dsp:cNvPr id="0" name=""/>
        <dsp:cNvSpPr/>
      </dsp:nvSpPr>
      <dsp:spPr>
        <a:xfrm>
          <a:off x="6345666" y="2945683"/>
          <a:ext cx="2780034" cy="175519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TRAVEL’S STILL A TREAT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(E.G. VALUES TIME WITH FAMILY</a:t>
          </a:r>
          <a:endParaRPr lang="en-US" sz="1800" kern="1200" dirty="0"/>
        </a:p>
      </dsp:txBody>
      <dsp:txXfrm>
        <a:off x="6397074" y="2997091"/>
        <a:ext cx="2677218" cy="165237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9133F-816F-C94B-B61F-FD2BD136A745}">
      <dsp:nvSpPr>
        <dsp:cNvPr id="0" name=""/>
        <dsp:cNvSpPr/>
      </dsp:nvSpPr>
      <dsp:spPr>
        <a:xfrm>
          <a:off x="2175332" y="3721"/>
          <a:ext cx="1457994" cy="364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SEGMENT BENEFIT</a:t>
          </a:r>
          <a:endParaRPr lang="en-US" sz="1400" kern="1200" dirty="0"/>
        </a:p>
      </dsp:txBody>
      <dsp:txXfrm>
        <a:off x="2186008" y="14397"/>
        <a:ext cx="1436642" cy="343146"/>
      </dsp:txXfrm>
    </dsp:sp>
    <dsp:sp modelId="{87F98CFF-3013-4C4A-A16A-34A3F993BCBD}">
      <dsp:nvSpPr>
        <dsp:cNvPr id="0" name=""/>
        <dsp:cNvSpPr/>
      </dsp:nvSpPr>
      <dsp:spPr>
        <a:xfrm rot="5400000">
          <a:off x="2872436" y="400113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E16EC1-DB45-1A40-9382-D9E69F5E063A}">
      <dsp:nvSpPr>
        <dsp:cNvPr id="0" name=""/>
        <dsp:cNvSpPr/>
      </dsp:nvSpPr>
      <dsp:spPr>
        <a:xfrm>
          <a:off x="2175332" y="495794"/>
          <a:ext cx="1457994" cy="179342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WORK HARD PLAY HARD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(E.G LIKES TO USE POINTS)</a:t>
          </a:r>
          <a:endParaRPr lang="en-US" sz="1400" kern="1200" dirty="0"/>
        </a:p>
      </dsp:txBody>
      <dsp:txXfrm>
        <a:off x="2218035" y="538497"/>
        <a:ext cx="1372588" cy="1708022"/>
      </dsp:txXfrm>
    </dsp:sp>
    <dsp:sp modelId="{15A49894-9B72-7342-9418-18C2C53FF651}">
      <dsp:nvSpPr>
        <dsp:cNvPr id="0" name=""/>
        <dsp:cNvSpPr/>
      </dsp:nvSpPr>
      <dsp:spPr>
        <a:xfrm rot="5400000">
          <a:off x="2872436" y="232111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B81E5D-05AC-924E-9A27-3B1DDE24C46D}">
      <dsp:nvSpPr>
        <dsp:cNvPr id="0" name=""/>
        <dsp:cNvSpPr/>
      </dsp:nvSpPr>
      <dsp:spPr>
        <a:xfrm>
          <a:off x="2175332" y="2416797"/>
          <a:ext cx="1457994" cy="18048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TRAVEL’S STILL A TREAT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(E.G. VALUES TIME WITH FAMILY</a:t>
          </a:r>
          <a:endParaRPr lang="en-US" sz="1400" kern="1200" dirty="0"/>
        </a:p>
      </dsp:txBody>
      <dsp:txXfrm>
        <a:off x="2218035" y="2459500"/>
        <a:ext cx="1372588" cy="1719423"/>
      </dsp:txXfrm>
    </dsp:sp>
    <dsp:sp modelId="{41E46819-ECFE-E340-8CB7-8E55E0CE8F6F}">
      <dsp:nvSpPr>
        <dsp:cNvPr id="0" name=""/>
        <dsp:cNvSpPr/>
      </dsp:nvSpPr>
      <dsp:spPr>
        <a:xfrm>
          <a:off x="3837446" y="3721"/>
          <a:ext cx="1457994" cy="364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DESTINATION</a:t>
          </a:r>
          <a:endParaRPr lang="en-US" sz="1800" kern="1200" dirty="0"/>
        </a:p>
      </dsp:txBody>
      <dsp:txXfrm>
        <a:off x="3848122" y="14397"/>
        <a:ext cx="1436642" cy="343146"/>
      </dsp:txXfrm>
    </dsp:sp>
    <dsp:sp modelId="{DF0B968C-0850-9444-8372-DA97DFF93397}">
      <dsp:nvSpPr>
        <dsp:cNvPr id="0" name=""/>
        <dsp:cNvSpPr/>
      </dsp:nvSpPr>
      <dsp:spPr>
        <a:xfrm rot="5400000">
          <a:off x="4534550" y="400113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C40B72-FAB9-9B4E-9E36-2EEBA94EE224}">
      <dsp:nvSpPr>
        <dsp:cNvPr id="0" name=""/>
        <dsp:cNvSpPr/>
      </dsp:nvSpPr>
      <dsp:spPr>
        <a:xfrm>
          <a:off x="3837446" y="495794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HOTELS</a:t>
          </a:r>
          <a:endParaRPr lang="en-US" sz="1800" kern="1200" dirty="0"/>
        </a:p>
      </dsp:txBody>
      <dsp:txXfrm>
        <a:off x="3848122" y="506470"/>
        <a:ext cx="1436642" cy="343146"/>
      </dsp:txXfrm>
    </dsp:sp>
    <dsp:sp modelId="{80CE27A0-4CA7-3741-BF37-F74ED7BD7BDC}">
      <dsp:nvSpPr>
        <dsp:cNvPr id="0" name=""/>
        <dsp:cNvSpPr/>
      </dsp:nvSpPr>
      <dsp:spPr>
        <a:xfrm rot="5400000">
          <a:off x="4534550" y="89218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0B69B8-9CF9-9E45-8AAE-7E9AA5942AD6}">
      <dsp:nvSpPr>
        <dsp:cNvPr id="0" name=""/>
        <dsp:cNvSpPr/>
      </dsp:nvSpPr>
      <dsp:spPr>
        <a:xfrm>
          <a:off x="3837446" y="987867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MEMBER BENEFITS</a:t>
          </a:r>
          <a:endParaRPr lang="en-US" sz="1400" kern="1200" dirty="0"/>
        </a:p>
      </dsp:txBody>
      <dsp:txXfrm>
        <a:off x="3848122" y="998543"/>
        <a:ext cx="1436642" cy="343146"/>
      </dsp:txXfrm>
    </dsp:sp>
    <dsp:sp modelId="{7BEAEC08-1319-634A-976E-7B339C41FAA0}">
      <dsp:nvSpPr>
        <dsp:cNvPr id="0" name=""/>
        <dsp:cNvSpPr/>
      </dsp:nvSpPr>
      <dsp:spPr>
        <a:xfrm rot="5400000">
          <a:off x="4534550" y="1384259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D477D8-1DF5-674D-90E4-4201BA22CCE8}">
      <dsp:nvSpPr>
        <dsp:cNvPr id="0" name=""/>
        <dsp:cNvSpPr/>
      </dsp:nvSpPr>
      <dsp:spPr>
        <a:xfrm>
          <a:off x="3837446" y="1479940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WIFI</a:t>
          </a:r>
          <a:endParaRPr lang="en-US" sz="1400" kern="1200" dirty="0"/>
        </a:p>
      </dsp:txBody>
      <dsp:txXfrm>
        <a:off x="3848122" y="1490616"/>
        <a:ext cx="1436642" cy="343146"/>
      </dsp:txXfrm>
    </dsp:sp>
    <dsp:sp modelId="{C745A145-ACB6-9740-97AA-A8F26463B26A}">
      <dsp:nvSpPr>
        <dsp:cNvPr id="0" name=""/>
        <dsp:cNvSpPr/>
      </dsp:nvSpPr>
      <dsp:spPr>
        <a:xfrm rot="5400000">
          <a:off x="4534550" y="1876333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65001E-2165-1748-8745-79D000F335A1}">
      <dsp:nvSpPr>
        <dsp:cNvPr id="0" name=""/>
        <dsp:cNvSpPr/>
      </dsp:nvSpPr>
      <dsp:spPr>
        <a:xfrm>
          <a:off x="3837446" y="1972014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REDEEM</a:t>
          </a:r>
          <a:endParaRPr lang="en-US" sz="1400" kern="1200" dirty="0"/>
        </a:p>
      </dsp:txBody>
      <dsp:txXfrm>
        <a:off x="3848122" y="1982690"/>
        <a:ext cx="1436642" cy="343146"/>
      </dsp:txXfrm>
    </dsp:sp>
    <dsp:sp modelId="{2F6AC8DF-16BE-BF44-AB9F-2A5B38AA24DB}">
      <dsp:nvSpPr>
        <dsp:cNvPr id="0" name=""/>
        <dsp:cNvSpPr/>
      </dsp:nvSpPr>
      <dsp:spPr>
        <a:xfrm rot="5400000">
          <a:off x="4534550" y="236840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1C9A20-83F0-4341-8190-C51AE6A5B8DE}">
      <dsp:nvSpPr>
        <dsp:cNvPr id="0" name=""/>
        <dsp:cNvSpPr/>
      </dsp:nvSpPr>
      <dsp:spPr>
        <a:xfrm>
          <a:off x="3837446" y="2464087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ENROLL</a:t>
          </a:r>
          <a:endParaRPr lang="en-US" sz="1400" kern="1200" dirty="0"/>
        </a:p>
      </dsp:txBody>
      <dsp:txXfrm>
        <a:off x="3848122" y="2474763"/>
        <a:ext cx="1436642" cy="343146"/>
      </dsp:txXfrm>
    </dsp:sp>
    <dsp:sp modelId="{99DD426D-4256-7C4D-BBD8-6CD874C787F7}">
      <dsp:nvSpPr>
        <dsp:cNvPr id="0" name=""/>
        <dsp:cNvSpPr/>
      </dsp:nvSpPr>
      <dsp:spPr>
        <a:xfrm rot="5400000">
          <a:off x="4534550" y="2860479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D01B6F-0486-D34F-B2BA-1E0FED2F4DB9}">
      <dsp:nvSpPr>
        <dsp:cNvPr id="0" name=""/>
        <dsp:cNvSpPr/>
      </dsp:nvSpPr>
      <dsp:spPr>
        <a:xfrm>
          <a:off x="3837446" y="2956160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AMENTIES</a:t>
          </a:r>
          <a:endParaRPr lang="en-US" sz="1400" kern="1200" dirty="0"/>
        </a:p>
      </dsp:txBody>
      <dsp:txXfrm>
        <a:off x="3848122" y="2966836"/>
        <a:ext cx="1436642" cy="343146"/>
      </dsp:txXfrm>
    </dsp:sp>
    <dsp:sp modelId="{2D58D2B3-7828-1D42-A5B2-540A2E1C6228}">
      <dsp:nvSpPr>
        <dsp:cNvPr id="0" name=""/>
        <dsp:cNvSpPr/>
      </dsp:nvSpPr>
      <dsp:spPr>
        <a:xfrm rot="5400000">
          <a:off x="4534550" y="3352552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9EBE36-0CBF-654B-9FDA-4E4DC86B192B}">
      <dsp:nvSpPr>
        <dsp:cNvPr id="0" name=""/>
        <dsp:cNvSpPr/>
      </dsp:nvSpPr>
      <dsp:spPr>
        <a:xfrm>
          <a:off x="3837446" y="3448233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ANCILLARY</a:t>
          </a:r>
          <a:endParaRPr lang="en-US" sz="1400" kern="1200" dirty="0"/>
        </a:p>
      </dsp:txBody>
      <dsp:txXfrm>
        <a:off x="3848122" y="3458909"/>
        <a:ext cx="1436642" cy="343146"/>
      </dsp:txXfrm>
    </dsp:sp>
    <dsp:sp modelId="{84475CDE-6EE7-2745-9003-81993E557B71}">
      <dsp:nvSpPr>
        <dsp:cNvPr id="0" name=""/>
        <dsp:cNvSpPr/>
      </dsp:nvSpPr>
      <dsp:spPr>
        <a:xfrm rot="5400000">
          <a:off x="4534550" y="384462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A38B05-46AB-6C40-9F80-2FF1778450D2}">
      <dsp:nvSpPr>
        <dsp:cNvPr id="0" name=""/>
        <dsp:cNvSpPr/>
      </dsp:nvSpPr>
      <dsp:spPr>
        <a:xfrm>
          <a:off x="3837446" y="3940306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OFFERS</a:t>
          </a:r>
          <a:endParaRPr lang="en-US" sz="1400" kern="1200" dirty="0"/>
        </a:p>
      </dsp:txBody>
      <dsp:txXfrm>
        <a:off x="3848122" y="3950982"/>
        <a:ext cx="1436642" cy="343146"/>
      </dsp:txXfrm>
    </dsp:sp>
    <dsp:sp modelId="{14328B03-0F48-3445-A38D-929D84AE5BE8}">
      <dsp:nvSpPr>
        <dsp:cNvPr id="0" name=""/>
        <dsp:cNvSpPr/>
      </dsp:nvSpPr>
      <dsp:spPr>
        <a:xfrm rot="5400000">
          <a:off x="4534550" y="4336699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18869A-C4E5-DD4E-BF4D-6B83FC813099}">
      <dsp:nvSpPr>
        <dsp:cNvPr id="0" name=""/>
        <dsp:cNvSpPr/>
      </dsp:nvSpPr>
      <dsp:spPr>
        <a:xfrm>
          <a:off x="3837446" y="4432380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LAK</a:t>
          </a:r>
          <a:endParaRPr lang="en-US" sz="1400" kern="1200" dirty="0"/>
        </a:p>
      </dsp:txBody>
      <dsp:txXfrm>
        <a:off x="3848122" y="4443056"/>
        <a:ext cx="1436642" cy="343146"/>
      </dsp:txXfrm>
    </dsp:sp>
    <dsp:sp modelId="{E9A5CCFB-4AAF-1845-AA00-60BB092F3B3B}">
      <dsp:nvSpPr>
        <dsp:cNvPr id="0" name=""/>
        <dsp:cNvSpPr/>
      </dsp:nvSpPr>
      <dsp:spPr>
        <a:xfrm>
          <a:off x="5499560" y="3721"/>
          <a:ext cx="1457994" cy="3644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PROPERTY</a:t>
          </a:r>
          <a:endParaRPr lang="en-US" sz="1800" kern="1200" dirty="0"/>
        </a:p>
      </dsp:txBody>
      <dsp:txXfrm>
        <a:off x="5510236" y="14397"/>
        <a:ext cx="1436642" cy="343146"/>
      </dsp:txXfrm>
    </dsp:sp>
    <dsp:sp modelId="{811C57B7-8DE2-6A40-A635-95ED1A98FF12}">
      <dsp:nvSpPr>
        <dsp:cNvPr id="0" name=""/>
        <dsp:cNvSpPr/>
      </dsp:nvSpPr>
      <dsp:spPr>
        <a:xfrm rot="5400000">
          <a:off x="6196664" y="400113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9660F1-AEA5-8646-8A05-B8AE8260A6ED}">
      <dsp:nvSpPr>
        <dsp:cNvPr id="0" name=""/>
        <dsp:cNvSpPr/>
      </dsp:nvSpPr>
      <dsp:spPr>
        <a:xfrm>
          <a:off x="5499560" y="495794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HOTELS</a:t>
          </a:r>
          <a:endParaRPr lang="en-US" sz="1800" kern="1200" dirty="0"/>
        </a:p>
      </dsp:txBody>
      <dsp:txXfrm>
        <a:off x="5510236" y="506470"/>
        <a:ext cx="1436642" cy="343146"/>
      </dsp:txXfrm>
    </dsp:sp>
    <dsp:sp modelId="{3792389C-F8A1-DD47-A879-AB4BE404C9CC}">
      <dsp:nvSpPr>
        <dsp:cNvPr id="0" name=""/>
        <dsp:cNvSpPr/>
      </dsp:nvSpPr>
      <dsp:spPr>
        <a:xfrm rot="5400000">
          <a:off x="6196664" y="89218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C3D8F1-FC08-554B-B569-3589E1513C29}">
      <dsp:nvSpPr>
        <dsp:cNvPr id="0" name=""/>
        <dsp:cNvSpPr/>
      </dsp:nvSpPr>
      <dsp:spPr>
        <a:xfrm>
          <a:off x="5499560" y="987867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MEMBER BENEFITS</a:t>
          </a:r>
          <a:endParaRPr lang="en-US" sz="1400" kern="1200" dirty="0"/>
        </a:p>
      </dsp:txBody>
      <dsp:txXfrm>
        <a:off x="5510236" y="998543"/>
        <a:ext cx="1436642" cy="343146"/>
      </dsp:txXfrm>
    </dsp:sp>
    <dsp:sp modelId="{F08A40E1-99A4-354F-A161-A071AFC61F86}">
      <dsp:nvSpPr>
        <dsp:cNvPr id="0" name=""/>
        <dsp:cNvSpPr/>
      </dsp:nvSpPr>
      <dsp:spPr>
        <a:xfrm rot="5400000">
          <a:off x="6196664" y="1384259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263733-2A4B-4A4F-9231-87A14F1B1003}">
      <dsp:nvSpPr>
        <dsp:cNvPr id="0" name=""/>
        <dsp:cNvSpPr/>
      </dsp:nvSpPr>
      <dsp:spPr>
        <a:xfrm>
          <a:off x="5499560" y="1479940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WIFI</a:t>
          </a:r>
          <a:endParaRPr lang="en-US" sz="1400" kern="1200" dirty="0"/>
        </a:p>
      </dsp:txBody>
      <dsp:txXfrm>
        <a:off x="5510236" y="1490616"/>
        <a:ext cx="1436642" cy="343146"/>
      </dsp:txXfrm>
    </dsp:sp>
    <dsp:sp modelId="{49FEED8D-B956-AB44-8718-B4CF1914DFBA}">
      <dsp:nvSpPr>
        <dsp:cNvPr id="0" name=""/>
        <dsp:cNvSpPr/>
      </dsp:nvSpPr>
      <dsp:spPr>
        <a:xfrm rot="5400000">
          <a:off x="6196664" y="1876333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A4793B-8F27-7F4C-8165-149275AC2F1B}">
      <dsp:nvSpPr>
        <dsp:cNvPr id="0" name=""/>
        <dsp:cNvSpPr/>
      </dsp:nvSpPr>
      <dsp:spPr>
        <a:xfrm>
          <a:off x="5499560" y="1972014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REDEEM</a:t>
          </a:r>
          <a:endParaRPr lang="en-US" sz="1400" kern="1200" dirty="0"/>
        </a:p>
      </dsp:txBody>
      <dsp:txXfrm>
        <a:off x="5510236" y="1982690"/>
        <a:ext cx="1436642" cy="343146"/>
      </dsp:txXfrm>
    </dsp:sp>
    <dsp:sp modelId="{AA7935A0-9EDE-EB48-8A3D-91C4116CC168}">
      <dsp:nvSpPr>
        <dsp:cNvPr id="0" name=""/>
        <dsp:cNvSpPr/>
      </dsp:nvSpPr>
      <dsp:spPr>
        <a:xfrm rot="5400000">
          <a:off x="6196664" y="236840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7A381-0243-6C44-A8C1-02A63B2879A8}">
      <dsp:nvSpPr>
        <dsp:cNvPr id="0" name=""/>
        <dsp:cNvSpPr/>
      </dsp:nvSpPr>
      <dsp:spPr>
        <a:xfrm>
          <a:off x="5499560" y="2464087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ENROLL</a:t>
          </a:r>
          <a:endParaRPr lang="en-US" sz="1400" kern="1200" dirty="0"/>
        </a:p>
      </dsp:txBody>
      <dsp:txXfrm>
        <a:off x="5510236" y="2474763"/>
        <a:ext cx="1436642" cy="343146"/>
      </dsp:txXfrm>
    </dsp:sp>
    <dsp:sp modelId="{7076C155-5A45-A646-B6D0-04996D871D26}">
      <dsp:nvSpPr>
        <dsp:cNvPr id="0" name=""/>
        <dsp:cNvSpPr/>
      </dsp:nvSpPr>
      <dsp:spPr>
        <a:xfrm rot="5400000">
          <a:off x="6196664" y="2860479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1A90FB-0F81-B048-BD0B-F1C7A241FF26}">
      <dsp:nvSpPr>
        <dsp:cNvPr id="0" name=""/>
        <dsp:cNvSpPr/>
      </dsp:nvSpPr>
      <dsp:spPr>
        <a:xfrm>
          <a:off x="5499560" y="2956160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AMENTIES</a:t>
          </a:r>
          <a:endParaRPr lang="en-US" sz="1400" kern="1200" dirty="0"/>
        </a:p>
      </dsp:txBody>
      <dsp:txXfrm>
        <a:off x="5510236" y="2966836"/>
        <a:ext cx="1436642" cy="343146"/>
      </dsp:txXfrm>
    </dsp:sp>
    <dsp:sp modelId="{9529C7B8-403C-CF40-909E-A74DB221E231}">
      <dsp:nvSpPr>
        <dsp:cNvPr id="0" name=""/>
        <dsp:cNvSpPr/>
      </dsp:nvSpPr>
      <dsp:spPr>
        <a:xfrm rot="5400000">
          <a:off x="6196664" y="3352552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14CEB4-114B-F146-97CD-9D978A66A2E5}">
      <dsp:nvSpPr>
        <dsp:cNvPr id="0" name=""/>
        <dsp:cNvSpPr/>
      </dsp:nvSpPr>
      <dsp:spPr>
        <a:xfrm>
          <a:off x="5499560" y="3448233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ANCILLARY</a:t>
          </a:r>
          <a:endParaRPr lang="en-US" sz="1400" kern="1200" dirty="0"/>
        </a:p>
      </dsp:txBody>
      <dsp:txXfrm>
        <a:off x="5510236" y="3458909"/>
        <a:ext cx="1436642" cy="343146"/>
      </dsp:txXfrm>
    </dsp:sp>
    <dsp:sp modelId="{5A46100D-3522-0F4E-9418-9A7B904C4FB1}">
      <dsp:nvSpPr>
        <dsp:cNvPr id="0" name=""/>
        <dsp:cNvSpPr/>
      </dsp:nvSpPr>
      <dsp:spPr>
        <a:xfrm rot="5400000">
          <a:off x="6196664" y="3844626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6B2FC5E-2C32-1140-9C87-2038D227AB39}">
      <dsp:nvSpPr>
        <dsp:cNvPr id="0" name=""/>
        <dsp:cNvSpPr/>
      </dsp:nvSpPr>
      <dsp:spPr>
        <a:xfrm>
          <a:off x="5499560" y="3940306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OFFERS</a:t>
          </a:r>
          <a:endParaRPr lang="en-US" sz="1400" kern="1200" dirty="0"/>
        </a:p>
      </dsp:txBody>
      <dsp:txXfrm>
        <a:off x="5510236" y="3950982"/>
        <a:ext cx="1436642" cy="343146"/>
      </dsp:txXfrm>
    </dsp:sp>
    <dsp:sp modelId="{F573043E-523A-E144-A9C5-F465227AA25C}">
      <dsp:nvSpPr>
        <dsp:cNvPr id="0" name=""/>
        <dsp:cNvSpPr/>
      </dsp:nvSpPr>
      <dsp:spPr>
        <a:xfrm rot="5400000">
          <a:off x="6196664" y="4336699"/>
          <a:ext cx="63787" cy="63787"/>
        </a:xfrm>
        <a:prstGeom prst="rightArrow">
          <a:avLst>
            <a:gd name="adj1" fmla="val 667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03AF1B-7EBE-BA41-9C3F-95918FC3E3D8}">
      <dsp:nvSpPr>
        <dsp:cNvPr id="0" name=""/>
        <dsp:cNvSpPr/>
      </dsp:nvSpPr>
      <dsp:spPr>
        <a:xfrm>
          <a:off x="5499560" y="4432380"/>
          <a:ext cx="1457994" cy="3644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LAK</a:t>
          </a:r>
          <a:endParaRPr lang="en-US" sz="1400" kern="1200" dirty="0"/>
        </a:p>
      </dsp:txBody>
      <dsp:txXfrm>
        <a:off x="5510236" y="4443056"/>
        <a:ext cx="1436642" cy="34314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997F0-4254-496E-A323-2F1F49475ADB}">
      <dsp:nvSpPr>
        <dsp:cNvPr id="0" name=""/>
        <dsp:cNvSpPr/>
      </dsp:nvSpPr>
      <dsp:spPr>
        <a:xfrm>
          <a:off x="3521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Trigger</a:t>
          </a:r>
          <a:endParaRPr lang="en-US" sz="1300" kern="1200" dirty="0">
            <a:latin typeface="Helvetica LT Std Light"/>
          </a:endParaRPr>
        </a:p>
      </dsp:txBody>
      <dsp:txXfrm>
        <a:off x="265484" y="176387"/>
        <a:ext cx="785889" cy="523926"/>
      </dsp:txXfrm>
    </dsp:sp>
    <dsp:sp modelId="{37509F63-FA67-4418-8A8F-F1A89ACF304F}">
      <dsp:nvSpPr>
        <dsp:cNvPr id="0" name=""/>
        <dsp:cNvSpPr/>
      </dsp:nvSpPr>
      <dsp:spPr>
        <a:xfrm>
          <a:off x="1182354" y="176387"/>
          <a:ext cx="1309815" cy="523926"/>
        </a:xfrm>
        <a:prstGeom prst="chevron">
          <a:avLst/>
        </a:prstGeom>
        <a:solidFill>
          <a:srgbClr val="4BC3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Research</a:t>
          </a:r>
          <a:endParaRPr lang="en-US" sz="1300" kern="1200" dirty="0">
            <a:latin typeface="Helvetica LT Std Light"/>
          </a:endParaRPr>
        </a:p>
      </dsp:txBody>
      <dsp:txXfrm>
        <a:off x="1444317" y="176387"/>
        <a:ext cx="785889" cy="523926"/>
      </dsp:txXfrm>
    </dsp:sp>
    <dsp:sp modelId="{50C7B03D-8048-4BB3-A14B-22B5DB9B018E}">
      <dsp:nvSpPr>
        <dsp:cNvPr id="0" name=""/>
        <dsp:cNvSpPr/>
      </dsp:nvSpPr>
      <dsp:spPr>
        <a:xfrm>
          <a:off x="2361188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Booking</a:t>
          </a:r>
          <a:endParaRPr lang="en-US" sz="1300" kern="1200" dirty="0">
            <a:latin typeface="Helvetica LT Std Light"/>
          </a:endParaRPr>
        </a:p>
      </dsp:txBody>
      <dsp:txXfrm>
        <a:off x="2623151" y="176387"/>
        <a:ext cx="785889" cy="523926"/>
      </dsp:txXfrm>
    </dsp:sp>
    <dsp:sp modelId="{EA23C7A3-DC55-429F-AC9D-C568395F07E1}">
      <dsp:nvSpPr>
        <dsp:cNvPr id="0" name=""/>
        <dsp:cNvSpPr/>
      </dsp:nvSpPr>
      <dsp:spPr>
        <a:xfrm>
          <a:off x="3540022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3801985" y="176387"/>
        <a:ext cx="785889" cy="523926"/>
      </dsp:txXfrm>
    </dsp:sp>
    <dsp:sp modelId="{FB87D4B6-CDAC-44E9-A7FC-36A4F05FF464}">
      <dsp:nvSpPr>
        <dsp:cNvPr id="0" name=""/>
        <dsp:cNvSpPr/>
      </dsp:nvSpPr>
      <dsp:spPr>
        <a:xfrm>
          <a:off x="4718856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Leisure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4980819" y="176387"/>
        <a:ext cx="785889" cy="523926"/>
      </dsp:txXfrm>
    </dsp:sp>
    <dsp:sp modelId="{F0CBAF2C-6C0A-4E37-AEFE-41C476FB6898}">
      <dsp:nvSpPr>
        <dsp:cNvPr id="0" name=""/>
        <dsp:cNvSpPr/>
      </dsp:nvSpPr>
      <dsp:spPr>
        <a:xfrm>
          <a:off x="5897690" y="176387"/>
          <a:ext cx="1309815" cy="523926"/>
        </a:xfrm>
        <a:prstGeom prst="chevron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Helvetica LT Std Light"/>
            </a:rPr>
            <a:t>Post</a:t>
          </a:r>
          <a:br>
            <a:rPr lang="en-US" sz="1300" kern="1200" dirty="0" smtClean="0">
              <a:latin typeface="Helvetica LT Std Light"/>
            </a:rPr>
          </a:br>
          <a:r>
            <a:rPr lang="en-US" sz="1300" kern="1200" dirty="0" smtClean="0">
              <a:latin typeface="Helvetica LT Std Light"/>
            </a:rPr>
            <a:t>Stay</a:t>
          </a:r>
          <a:endParaRPr lang="en-US" sz="1300" kern="1200" dirty="0">
            <a:latin typeface="Helvetica LT Std Light"/>
          </a:endParaRPr>
        </a:p>
      </dsp:txBody>
      <dsp:txXfrm>
        <a:off x="6159653" y="176387"/>
        <a:ext cx="785889" cy="5239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324B623-D5B1-4C15-839B-4C9DC49C1FCE}" type="datetimeFigureOut">
              <a:rPr lang="en-US" smtClean="0"/>
              <a:pPr/>
              <a:t>7/7/15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D7A600-0476-4F90-B467-B0C0B06FC3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5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BB82BF-AFFF-4DE8-8536-BF5960A967C5}" type="datetimeFigureOut">
              <a:rPr lang="en-US" smtClean="0"/>
              <a:pPr/>
              <a:t>7/7/15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5213" y="696913"/>
            <a:ext cx="487997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F882E14-7B1B-4F59-9598-260F91090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71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62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26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87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449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304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72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35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97" algn="l" defTabSz="9137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Project Orang</a:t>
            </a:r>
            <a:r>
              <a:rPr lang="en-US" baseline="0" dirty="0" smtClean="0"/>
              <a:t>e is made of up 12 segments (center), which are a combination of 10 business profiles (left)  and 7 leisure profiles (top)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</a:t>
            </a:r>
            <a:r>
              <a:rPr lang="en-US" b="1" baseline="0" dirty="0" smtClean="0"/>
              <a:t>Work Hard Play Hard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Travel still a treat audiences </a:t>
            </a:r>
            <a:r>
              <a:rPr lang="en-US" baseline="0" dirty="0" smtClean="0"/>
              <a:t>have been identified as the top priority based on spend and potential spend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Today, we are going to take you through a work hard play hard journey, for a Weekly Project Traveler (4) + Luxury Resort Next Gen (C)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52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42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47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50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52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Meet Sarah – </a:t>
            </a:r>
          </a:p>
          <a:p>
            <a:endParaRPr lang="en-US" dirty="0" smtClean="0"/>
          </a:p>
          <a:p>
            <a:r>
              <a:rPr lang="en-US" dirty="0" smtClean="0"/>
              <a:t>She works for Accenture</a:t>
            </a:r>
          </a:p>
          <a:p>
            <a:endParaRPr lang="en-US" dirty="0" smtClean="0"/>
          </a:p>
          <a:p>
            <a:r>
              <a:rPr lang="en-US" dirty="0" smtClean="0"/>
              <a:t>Lives in Seattle</a:t>
            </a:r>
          </a:p>
          <a:p>
            <a:endParaRPr lang="en-US" dirty="0" smtClean="0"/>
          </a:p>
          <a:p>
            <a:r>
              <a:rPr lang="en-US" dirty="0" smtClean="0"/>
              <a:t>Travels to LA and SF (3-4</a:t>
            </a:r>
            <a:r>
              <a:rPr lang="en-US" baseline="0" dirty="0" smtClean="0"/>
              <a:t> days a week)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Books</a:t>
            </a:r>
            <a:r>
              <a:rPr lang="en-US" baseline="0" dirty="0" smtClean="0"/>
              <a:t> via Concur</a:t>
            </a:r>
          </a:p>
          <a:p>
            <a:endParaRPr lang="en-US" baseline="0" dirty="0" smtClean="0"/>
          </a:p>
          <a:p>
            <a:r>
              <a:rPr lang="en-US" baseline="0" dirty="0" smtClean="0"/>
              <a:t>Is a MR member and has redeemed points on </a:t>
            </a:r>
            <a:r>
              <a:rPr lang="en-US" baseline="0" dirty="0" err="1" smtClean="0"/>
              <a:t>M.com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She is getting married and planning an honeymoon in six months.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54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892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55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walk through a personalized</a:t>
            </a:r>
            <a:r>
              <a:rPr lang="en-US" baseline="0" dirty="0" smtClean="0"/>
              <a:t> journey for Sarah…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journey we will leverage 7 </a:t>
            </a:r>
            <a:r>
              <a:rPr lang="en-US" baseline="0" dirty="0" err="1" smtClean="0"/>
              <a:t>touchpoints</a:t>
            </a:r>
            <a:r>
              <a:rPr lang="en-US" baseline="0" dirty="0" smtClean="0"/>
              <a:t>:</a:t>
            </a:r>
          </a:p>
          <a:p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Search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Display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M.com</a:t>
            </a:r>
            <a:r>
              <a:rPr lang="en-US" baseline="0" dirty="0" smtClean="0"/>
              <a:t> Homepage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M.com</a:t>
            </a:r>
            <a:r>
              <a:rPr lang="en-US" baseline="0" dirty="0" smtClean="0"/>
              <a:t> HWS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Email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M.com</a:t>
            </a:r>
            <a:r>
              <a:rPr lang="en-US" baseline="0" dirty="0" smtClean="0"/>
              <a:t> Landing Page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Email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1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 entering</a:t>
            </a:r>
            <a:r>
              <a:rPr lang="en-US" baseline="0" dirty="0" smtClean="0"/>
              <a:t> her search….</a:t>
            </a:r>
          </a:p>
          <a:p>
            <a:r>
              <a:rPr lang="en-US" baseline="0" dirty="0" smtClean="0"/>
              <a:t>Marriott combines her search behavior (KW) + her Segment Profile (identified from a pervious visit to </a:t>
            </a:r>
            <a:r>
              <a:rPr lang="en-US" baseline="0" dirty="0" err="1" smtClean="0"/>
              <a:t>M.com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to bid into the top spot and present a targeted message for a Leisure Redemption Offer in Hawaii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61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she moves around the site, she is targeted with a dynamic display banner:</a:t>
            </a:r>
          </a:p>
          <a:p>
            <a:endParaRPr lang="en-US" dirty="0" smtClean="0"/>
          </a:p>
          <a:p>
            <a:r>
              <a:rPr lang="en-US" dirty="0" smtClean="0"/>
              <a:t>This banner leverages her 3</a:t>
            </a:r>
            <a:r>
              <a:rPr lang="en-US" baseline="30000" dirty="0" smtClean="0"/>
              <a:t>rd</a:t>
            </a:r>
            <a:r>
              <a:rPr lang="en-US" dirty="0" smtClean="0"/>
              <a:t> party intent (from</a:t>
            </a:r>
            <a:r>
              <a:rPr lang="en-US" baseline="0" dirty="0" smtClean="0"/>
              <a:t> blue </a:t>
            </a:r>
            <a:r>
              <a:rPr lang="en-US" baseline="0" dirty="0" err="1" smtClean="0"/>
              <a:t>kai</a:t>
            </a:r>
            <a:r>
              <a:rPr lang="en-US" baseline="0" dirty="0" smtClean="0"/>
              <a:t> based on OTA shopping) to show her:</a:t>
            </a:r>
          </a:p>
          <a:p>
            <a:endParaRPr lang="en-US" baseline="0" dirty="0" smtClean="0"/>
          </a:p>
          <a:p>
            <a:r>
              <a:rPr lang="en-US" sz="1200" dirty="0" smtClean="0">
                <a:solidFill>
                  <a:srgbClr val="7F7F7F"/>
                </a:solidFill>
                <a:latin typeface="Helvetica LT Std Light"/>
              </a:rPr>
              <a:t>Recommended WHPH Luxury Hawaiian Hotels combined with Leisure Redemption Offer</a:t>
            </a:r>
            <a:endParaRPr lang="en-US" sz="1200" dirty="0">
              <a:solidFill>
                <a:srgbClr val="7F7F7F"/>
              </a:solidFill>
              <a:latin typeface="Helvetica LT Std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194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 entering the HWS,</a:t>
            </a:r>
            <a:r>
              <a:rPr lang="en-US" baseline="0" dirty="0" smtClean="0"/>
              <a:t>  we personalize the HWS hero image, and show her a targeted offer.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perhaps we reorder the room rates to show to push a suite.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4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she opens this email, we push her a luxury Hawaii destination image, targeted offer, and recommended hotels base on her pervious 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105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dynamic</a:t>
            </a:r>
            <a:r>
              <a:rPr lang="en-US" baseline="0" dirty="0" smtClean="0"/>
              <a:t> landing page is assembled show offer details, relevant imagery, and recommended hotels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1016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</a:t>
            </a:r>
            <a:r>
              <a:rPr lang="en-US" baseline="0" dirty="0" smtClean="0"/>
              <a:t> email we show some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walk through a personalized</a:t>
            </a:r>
            <a:r>
              <a:rPr lang="en-US" baseline="0" dirty="0" smtClean="0"/>
              <a:t> journey for Sarah…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this journey we will leverage 7 </a:t>
            </a:r>
            <a:r>
              <a:rPr lang="en-US" baseline="0" dirty="0" err="1" smtClean="0"/>
              <a:t>touchpoints</a:t>
            </a:r>
            <a:r>
              <a:rPr lang="en-US" baseline="0" dirty="0" smtClean="0"/>
              <a:t>:</a:t>
            </a:r>
          </a:p>
          <a:p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Search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Display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M.com</a:t>
            </a:r>
            <a:r>
              <a:rPr lang="en-US" baseline="0" dirty="0" smtClean="0"/>
              <a:t> Homepage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M.com</a:t>
            </a:r>
            <a:r>
              <a:rPr lang="en-US" baseline="0" dirty="0" smtClean="0"/>
              <a:t> HWS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Email</a:t>
            </a:r>
          </a:p>
          <a:p>
            <a:pPr marL="228600" indent="-228600">
              <a:buAutoNum type="arabicParenR"/>
            </a:pPr>
            <a:r>
              <a:rPr lang="en-US" baseline="0" dirty="0" err="1" smtClean="0"/>
              <a:t>M.com</a:t>
            </a:r>
            <a:r>
              <a:rPr lang="en-US" baseline="0" dirty="0" smtClean="0"/>
              <a:t> Landing Page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Email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410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80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8500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TRADITIONAL [BRAND] MARKETING:  Tell them what we want them</a:t>
            </a:r>
            <a:r>
              <a:rPr lang="en-US" baseline="0" dirty="0" smtClean="0"/>
              <a:t> to know about us, hope something is relevant enough to stick.  SPRAY AND PRAY.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NEW INTENT-BASED</a:t>
            </a:r>
            <a:r>
              <a:rPr lang="en-US" baseline="0" dirty="0" smtClean="0"/>
              <a:t> MARKETING:  </a:t>
            </a:r>
            <a:r>
              <a:rPr lang="en-US" dirty="0" smtClean="0"/>
              <a:t>By their behavior, shoppers</a:t>
            </a:r>
            <a:r>
              <a:rPr lang="en-US" baseline="0" dirty="0" smtClean="0"/>
              <a:t> are </a:t>
            </a:r>
            <a:r>
              <a:rPr lang="en-US" dirty="0" smtClean="0"/>
              <a:t>telling us what they are</a:t>
            </a:r>
            <a:r>
              <a:rPr lang="en-US" baseline="0" dirty="0" smtClean="0"/>
              <a:t> looking for – we need to listen, and respond quickly.  SENSE AND RESPOND.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13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Map Brands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Luxuary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Recommended Brands for you: 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5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take</a:t>
            </a:r>
            <a:r>
              <a:rPr lang="en-US" baseline="0" dirty="0" smtClean="0"/>
              <a:t> a look at what a sample journey could look like for an orange segment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5DE9F5-5F7E-4641-96B8-FB0FE9211D67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86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696913"/>
            <a:ext cx="4879975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Upon</a:t>
            </a:r>
            <a:r>
              <a:rPr lang="en-US" baseline="0" dirty="0" smtClean="0"/>
              <a:t> entering the site, we immediately learn some more environmental information about her: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She lives in Seattle (IP)</a:t>
            </a:r>
          </a:p>
          <a:p>
            <a:r>
              <a:rPr lang="en-US" baseline="0" dirty="0" smtClean="0"/>
              <a:t>Uses a Mac book</a:t>
            </a:r>
          </a:p>
          <a:p>
            <a:r>
              <a:rPr lang="en-US" baseline="0" dirty="0" smtClean="0"/>
              <a:t>And is using </a:t>
            </a:r>
            <a:r>
              <a:rPr lang="en-US" baseline="0" dirty="0" err="1" smtClean="0"/>
              <a:t>Crome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But, we still have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party intent - Hawaii</a:t>
            </a:r>
          </a:p>
          <a:p>
            <a:r>
              <a:rPr lang="en-US" baseline="0" dirty="0" smtClean="0"/>
              <a:t>And her Segment intent - WHPH</a:t>
            </a:r>
          </a:p>
          <a:p>
            <a:endParaRPr lang="en-US" baseline="0" dirty="0" smtClean="0"/>
          </a:p>
          <a:p>
            <a:r>
              <a:rPr lang="en-US" baseline="0" dirty="0" smtClean="0"/>
              <a:t>Based on this information, we pre-pop the booking widget (A1) with Hawaii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a Luxury Hotel for Hawaii in the hero (A2)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Show a targeted offer in A3 for WHPH Hawaii.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leveraging Adobe’s recommendation engine, we could right a customer algorithm to show top booked </a:t>
            </a:r>
            <a:r>
              <a:rPr lang="en-US" baseline="0" dirty="0" err="1" smtClean="0"/>
              <a:t>hawaian</a:t>
            </a:r>
            <a:r>
              <a:rPr lang="en-US" baseline="0" dirty="0" smtClean="0"/>
              <a:t> hotels by WHPH’s.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we could show a hometown offer (c1)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her last booked hotel (C2)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82E14-7B1B-4F59-9598-260F9109086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59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35" y="1356360"/>
            <a:ext cx="9133318" cy="4800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003A6B"/>
                </a:solidFill>
                <a:latin typeface="Calibri Light"/>
                <a:cs typeface="Calibri Ligh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400">
                <a:solidFill>
                  <a:srgbClr val="003A6B"/>
                </a:solidFill>
                <a:latin typeface="Calibri Light"/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Calibri Light"/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Calibri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402" y="225497"/>
            <a:ext cx="8671851" cy="942975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400" b="0" i="0">
                <a:solidFill>
                  <a:srgbClr val="0099FF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28" y="6417383"/>
            <a:ext cx="3561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defTabSz="914400"/>
            <a:fld id="{D39F513B-1621-B14A-AA95-BA47E0E5A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</a:t>
            </a:r>
            <a:r>
              <a:rPr lang="en-US" sz="1000" dirty="0" err="1" smtClean="0">
                <a:solidFill>
                  <a:prstClr val="black">
                    <a:tint val="75000"/>
                  </a:prstClr>
                </a:solidFill>
              </a:rPr>
              <a:t>marriott</a:t>
            </a: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 confidential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2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6957" indent="-226957">
              <a:buFont typeface="Monotype Sorts"/>
              <a:buChar char="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342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825" y="1204913"/>
            <a:ext cx="4142870" cy="52562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9775" y="1204913"/>
            <a:ext cx="4144537" cy="5256212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5836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4971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71255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2711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68" y="246063"/>
            <a:ext cx="857749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6825" y="1204913"/>
            <a:ext cx="4142870" cy="5256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9775" y="1204913"/>
            <a:ext cx="4144537" cy="5256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2139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468" y="246063"/>
            <a:ext cx="857749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46859" y="1204913"/>
            <a:ext cx="8447453" cy="5256212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32138162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209" y="2130484"/>
            <a:ext cx="816237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418" y="3886200"/>
            <a:ext cx="67219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139" y="6356409"/>
            <a:ext cx="2240651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392C1D2-44E7-453A-935F-88AEBBA313A6}" type="datetimeFigureOut">
              <a:rPr lang="en-US" sz="10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7/7/15</a:t>
            </a:fld>
            <a:endParaRPr lang="en-US" sz="100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0963" y="6356409"/>
            <a:ext cx="3040883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00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2001" y="6356409"/>
            <a:ext cx="2240651" cy="365125"/>
          </a:xfrm>
          <a:prstGeom prst="rect">
            <a:avLst/>
          </a:prstGeo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94BD55A-FF34-419B-8099-1383346748E2}" type="slidenum">
              <a:rPr lang="en-US" sz="1000">
                <a:solidFill>
                  <a:srgbClr val="000000"/>
                </a:solidFill>
                <a:latin typeface="Century Gothic" pitchFamily="34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000000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962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35" y="1356360"/>
            <a:ext cx="9133318" cy="48006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 sz="18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  <a:lvl2pPr>
              <a:spcBef>
                <a:spcPts val="0"/>
              </a:spcBef>
              <a:spcAft>
                <a:spcPts val="600"/>
              </a:spcAft>
              <a:defRPr sz="1600">
                <a:solidFill>
                  <a:srgbClr val="003A6B"/>
                </a:solidFill>
                <a:latin typeface="Calibri Light"/>
                <a:cs typeface="Calibri Light"/>
              </a:defRPr>
            </a:lvl2pPr>
            <a:lvl3pPr>
              <a:spcBef>
                <a:spcPts val="0"/>
              </a:spcBef>
              <a:spcAft>
                <a:spcPts val="600"/>
              </a:spcAft>
              <a:defRPr sz="1400">
                <a:solidFill>
                  <a:srgbClr val="003A6B"/>
                </a:solidFill>
                <a:latin typeface="Calibri Light"/>
              </a:defRPr>
            </a:lvl3pPr>
            <a:lvl4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Calibri Light"/>
              </a:defRPr>
            </a:lvl4pPr>
            <a:lvl5pPr>
              <a:spcBef>
                <a:spcPts val="0"/>
              </a:spcBef>
              <a:spcAft>
                <a:spcPts val="600"/>
              </a:spcAft>
              <a:defRPr sz="1400">
                <a:solidFill>
                  <a:schemeClr val="bg1">
                    <a:lumMod val="50000"/>
                  </a:schemeClr>
                </a:solidFill>
                <a:latin typeface="Calibri Ligh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37402" y="225509"/>
            <a:ext cx="8671851" cy="942975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2400" b="0" i="0">
                <a:solidFill>
                  <a:srgbClr val="0099FF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28" y="6417395"/>
            <a:ext cx="3561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fld id="{D39F513B-1621-B14A-AA95-BA47E0E5A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</a:t>
            </a:r>
            <a:r>
              <a:rPr lang="en-US" sz="1000" dirty="0" err="1" smtClean="0">
                <a:solidFill>
                  <a:prstClr val="black">
                    <a:tint val="75000"/>
                  </a:prstClr>
                </a:solidFill>
              </a:rPr>
              <a:t>marriott</a:t>
            </a: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 confidential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89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6741" y="1089110"/>
            <a:ext cx="6761963" cy="650875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53407" y="1638300"/>
            <a:ext cx="6748626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407374" y="4571992"/>
            <a:ext cx="2400697" cy="22860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677" y="4572000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logo w bkgrnd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8" y="4571992"/>
            <a:ext cx="2407853" cy="2295144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idx="11"/>
          </p:nvPr>
        </p:nvSpPr>
        <p:spPr>
          <a:xfrm>
            <a:off x="2407374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/>
          </p:nvPr>
        </p:nvSpPr>
        <p:spPr>
          <a:xfrm>
            <a:off x="4814731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7222101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200757" y="7702"/>
            <a:ext cx="2400697" cy="2286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15428" y="4571992"/>
            <a:ext cx="2400697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492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26741" y="1089098"/>
            <a:ext cx="6761963" cy="650875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53407" y="1638300"/>
            <a:ext cx="6748626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2407374" y="4571992"/>
            <a:ext cx="2400697" cy="22860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677" y="4572000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 w bkgrnd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8" y="4571992"/>
            <a:ext cx="2407853" cy="2295144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idx="11"/>
          </p:nvPr>
        </p:nvSpPr>
        <p:spPr>
          <a:xfrm>
            <a:off x="2407374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/>
          </p:nvPr>
        </p:nvSpPr>
        <p:spPr>
          <a:xfrm>
            <a:off x="4814731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7222101" y="22796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200757" y="7702"/>
            <a:ext cx="2400697" cy="2286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15428" y="4571992"/>
            <a:ext cx="2400697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1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33372" y="517526"/>
            <a:ext cx="4494638" cy="9675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6709" y="1536700"/>
            <a:ext cx="4401278" cy="5207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r>
              <a:rPr lang="en-US" dirty="0" smtClean="0"/>
              <a:t>line two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457199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807258" y="2286000"/>
            <a:ext cx="2400697" cy="22860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0675" y="2286000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logo w bkgrnd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8" y="4571992"/>
            <a:ext cx="2407853" cy="2295144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idx="11"/>
          </p:nvPr>
        </p:nvSpPr>
        <p:spPr>
          <a:xfrm>
            <a:off x="2411455" y="2286000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/>
          </p:nvPr>
        </p:nvSpPr>
        <p:spPr>
          <a:xfrm>
            <a:off x="4807258" y="0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7215428" y="2286000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204671" y="-2458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15428" y="4571992"/>
            <a:ext cx="2400697" cy="2286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17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667" y="2285992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 descr="logo w bkgrnd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35" y="4571992"/>
            <a:ext cx="2407853" cy="229514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7218103" y="0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817406" y="2285992"/>
            <a:ext cx="2400697" cy="2286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409237" y="4571992"/>
            <a:ext cx="2400697" cy="22860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18103" y="4571992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226741" y="1089110"/>
            <a:ext cx="6761963" cy="650875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253407" y="1638300"/>
            <a:ext cx="6748626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933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080133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33372" y="517526"/>
            <a:ext cx="4494638" cy="9675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46709" y="1536700"/>
            <a:ext cx="4401278" cy="5207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</a:p>
          <a:p>
            <a:r>
              <a:rPr lang="en-US" dirty="0" smtClean="0"/>
              <a:t>line two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0" y="457199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807258" y="2286000"/>
            <a:ext cx="2400697" cy="22860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0675" y="2286000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 w bkgrnd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58" y="4571992"/>
            <a:ext cx="2407853" cy="2295144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idx="11"/>
          </p:nvPr>
        </p:nvSpPr>
        <p:spPr>
          <a:xfrm>
            <a:off x="2411455" y="2286000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2"/>
          </p:nvPr>
        </p:nvSpPr>
        <p:spPr>
          <a:xfrm>
            <a:off x="4807258" y="0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7215428" y="2286000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204671" y="-2458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15428" y="4571992"/>
            <a:ext cx="2400697" cy="2286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36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ay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667" y="2285992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 descr="logo w bkgrnd.ai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35" y="4571992"/>
            <a:ext cx="2407853" cy="2295144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7218103" y="0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4817406" y="2285992"/>
            <a:ext cx="2400697" cy="22860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2409237" y="4571992"/>
            <a:ext cx="2400697" cy="2286000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7218103" y="4571992"/>
            <a:ext cx="2400697" cy="2286000"/>
          </a:xfrm>
          <a:prstGeom prst="rect">
            <a:avLst/>
          </a:prstGeom>
          <a:solidFill>
            <a:srgbClr val="B7DE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>
          <a:xfrm>
            <a:off x="226741" y="1089098"/>
            <a:ext cx="6761963" cy="650875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253407" y="1638300"/>
            <a:ext cx="6748626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04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143294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45815"/>
      </p:ext>
    </p:extLst>
  </p:cSld>
  <p:clrMapOvr>
    <a:masterClrMapping/>
  </p:clrMapOvr>
  <p:transition xmlns:p14="http://schemas.microsoft.com/office/powerpoint/2010/main"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783638" y="336467"/>
            <a:ext cx="5109697" cy="115900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3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7212766" y="4108442"/>
            <a:ext cx="2400697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n>
                  <a:noFill/>
                </a:ln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60084" y="2227016"/>
            <a:ext cx="6761963" cy="650875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00006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286750" y="2776220"/>
            <a:ext cx="6748626" cy="508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CD7902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28" y="6417383"/>
            <a:ext cx="3561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defTabSz="914400"/>
            <a:fld id="{D39F513B-1621-B14A-AA95-BA47E0E5A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</a:t>
            </a:r>
            <a:r>
              <a:rPr lang="en-US" sz="1000" dirty="0" err="1" smtClean="0">
                <a:solidFill>
                  <a:prstClr val="black">
                    <a:tint val="75000"/>
                  </a:prstClr>
                </a:solidFill>
              </a:rPr>
              <a:t>marriott</a:t>
            </a: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 confidential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auto">
          <a:xfrm>
            <a:off x="186728" y="4508500"/>
            <a:ext cx="5343219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9807" tIns="44903" rIns="89807" bIns="44903"/>
          <a:lstStyle/>
          <a:p>
            <a:pPr defTabSz="69515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700">
              <a:solidFill>
                <a:srgbClr val="A50021"/>
              </a:solidFill>
              <a:latin typeface="Arial"/>
              <a:cs typeface="Arial" charset="0"/>
            </a:endParaRPr>
          </a:p>
        </p:txBody>
      </p:sp>
      <p:sp>
        <p:nvSpPr>
          <p:cNvPr id="89600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715626" y="4254500"/>
            <a:ext cx="6303497" cy="1143000"/>
          </a:xfrm>
        </p:spPr>
        <p:txBody>
          <a:bodyPr lIns="89807" tIns="44903" rIns="89807" bIns="44903" anchor="ctr"/>
          <a:lstStyle>
            <a:lvl1pPr>
              <a:defRPr sz="3200"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202476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2.xml"/><Relationship Id="rId3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6245823" y="6400800"/>
            <a:ext cx="480139" cy="4572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6721328" y="6400800"/>
            <a:ext cx="480139" cy="4572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5768350" y="6400800"/>
            <a:ext cx="480139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10" name="Picture 9" descr="logo - text.ai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91" y="6400800"/>
            <a:ext cx="2414034" cy="45720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28" y="6417383"/>
            <a:ext cx="3561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defTabSz="914400"/>
            <a:fld id="{D39F513B-1621-B14A-AA95-BA47E0E5A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</a:t>
            </a:r>
            <a:r>
              <a:rPr lang="en-US" sz="1000" dirty="0" err="1" smtClean="0">
                <a:solidFill>
                  <a:prstClr val="black">
                    <a:tint val="75000"/>
                  </a:prstClr>
                </a:solidFill>
              </a:rPr>
              <a:t>marriott</a:t>
            </a: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 confidential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8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6" r:id="rId2"/>
    <p:sldLayoutId id="2147484177" r:id="rId3"/>
    <p:sldLayoutId id="2147484178" r:id="rId4"/>
    <p:sldLayoutId id="2147484191" r:id="rId5"/>
    <p:sldLayoutId id="2147484208" r:id="rId6"/>
    <p:sldLayoutId id="2147484209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6245823" y="6400800"/>
            <a:ext cx="480139" cy="4572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6721328" y="6400800"/>
            <a:ext cx="480139" cy="4572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5768350" y="6400800"/>
            <a:ext cx="480139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10" name="Picture 9" descr="logo - text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91" y="6400800"/>
            <a:ext cx="2414034" cy="457200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28" y="6417383"/>
            <a:ext cx="3561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defTabSz="914400"/>
            <a:fld id="{D39F513B-1621-B14A-AA95-BA47E0E5A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</a:t>
            </a:r>
            <a:r>
              <a:rPr lang="en-US" sz="1000" dirty="0" err="1" smtClean="0">
                <a:solidFill>
                  <a:prstClr val="black">
                    <a:tint val="75000"/>
                  </a:prstClr>
                </a:solidFill>
              </a:rPr>
              <a:t>marriott</a:t>
            </a: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 confidential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3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96" name="Rectangle 20"/>
          <p:cNvSpPr>
            <a:spLocks noChangeArrowheads="1"/>
          </p:cNvSpPr>
          <p:nvPr/>
        </p:nvSpPr>
        <p:spPr bwMode="auto">
          <a:xfrm>
            <a:off x="0" y="6718359"/>
            <a:ext cx="9602788" cy="163513"/>
          </a:xfrm>
          <a:prstGeom prst="rect">
            <a:avLst/>
          </a:prstGeom>
          <a:solidFill>
            <a:schemeClr val="accent1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>
              <a:solidFill>
                <a:srgbClr val="FFFFFF"/>
              </a:solidFill>
              <a:latin typeface="Century Gothic" pitchFamily="34" charset="0"/>
              <a:cs typeface="Arial" charset="0"/>
            </a:endParaRPr>
          </a:p>
        </p:txBody>
      </p:sp>
      <p:sp>
        <p:nvSpPr>
          <p:cNvPr id="102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8468" y="246063"/>
            <a:ext cx="857749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7803" rIns="75608" bIns="378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859" y="1204913"/>
            <a:ext cx="8447453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7803" rIns="75608" bIns="378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94999" name="Text Box 23"/>
          <p:cNvSpPr txBox="1">
            <a:spLocks noChangeArrowheads="1"/>
          </p:cNvSpPr>
          <p:nvPr/>
        </p:nvSpPr>
        <p:spPr bwMode="auto">
          <a:xfrm>
            <a:off x="9224355" y="6702426"/>
            <a:ext cx="298419" cy="18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5617" tIns="37809" rIns="75617" bIns="37809">
            <a:spAutoFit/>
          </a:bodyPr>
          <a:lstStyle/>
          <a:p>
            <a:pPr defTabSz="757052" fontAlgn="base">
              <a:spcBef>
                <a:spcPct val="50000"/>
              </a:spcBef>
              <a:spcAft>
                <a:spcPct val="0"/>
              </a:spcAft>
              <a:defRPr/>
            </a:pPr>
            <a:fld id="{D2993876-EA4C-4CED-8E9E-93EF06B19222}" type="slidenum">
              <a:rPr lang="en-US" sz="700">
                <a:solidFill>
                  <a:srgbClr val="808080"/>
                </a:solidFill>
                <a:latin typeface="Arial"/>
                <a:cs typeface="Arial" charset="0"/>
              </a:rPr>
              <a:pPr defTabSz="757052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00">
              <a:solidFill>
                <a:srgbClr val="808080"/>
              </a:solidFill>
              <a:latin typeface="Arial"/>
              <a:cs typeface="Arial" charset="0"/>
            </a:endParaRPr>
          </a:p>
        </p:txBody>
      </p:sp>
      <p:sp>
        <p:nvSpPr>
          <p:cNvPr id="895000" name="Text Box 24"/>
          <p:cNvSpPr txBox="1">
            <a:spLocks noChangeArrowheads="1"/>
          </p:cNvSpPr>
          <p:nvPr/>
        </p:nvSpPr>
        <p:spPr bwMode="auto">
          <a:xfrm>
            <a:off x="3931141" y="6718301"/>
            <a:ext cx="1760511" cy="18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5617" tIns="37809" rIns="75617" bIns="37809">
            <a:spAutoFit/>
          </a:bodyPr>
          <a:lstStyle/>
          <a:p>
            <a:pPr algn="ctr" defTabSz="757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700" dirty="0">
                <a:solidFill>
                  <a:srgbClr val="808080"/>
                </a:solidFill>
                <a:latin typeface="Arial"/>
                <a:cs typeface="Arial" charset="0"/>
              </a:rPr>
              <a:t>Marriott Confidential</a:t>
            </a:r>
          </a:p>
        </p:txBody>
      </p:sp>
      <p:sp>
        <p:nvSpPr>
          <p:cNvPr id="895001" name="Rectangle 25"/>
          <p:cNvSpPr>
            <a:spLocks noChangeArrowheads="1"/>
          </p:cNvSpPr>
          <p:nvPr/>
        </p:nvSpPr>
        <p:spPr bwMode="auto">
          <a:xfrm>
            <a:off x="0" y="59"/>
            <a:ext cx="9602788" cy="163513"/>
          </a:xfrm>
          <a:prstGeom prst="rect">
            <a:avLst/>
          </a:prstGeom>
          <a:solidFill>
            <a:srgbClr val="A50021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100">
              <a:solidFill>
                <a:srgbClr val="FFFFFF"/>
              </a:solidFill>
              <a:latin typeface="Century Gothic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21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</p:sldLayoutIdLst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+mj-lt"/>
          <a:ea typeface="+mj-ea"/>
          <a:cs typeface="+mj-cs"/>
        </a:defRPr>
      </a:lvl1pPr>
      <a:lvl2pPr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2pPr>
      <a:lvl3pPr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3pPr>
      <a:lvl4pPr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4pPr>
      <a:lvl5pPr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5pPr>
      <a:lvl6pPr marL="457088"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6pPr>
      <a:lvl7pPr marL="914174"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7pPr>
      <a:lvl8pPr marL="1371262"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8pPr>
      <a:lvl9pPr marL="1828350" algn="l" defTabSz="695155" rtl="0" eaLnBrk="0" fontAlgn="base" hangingPunct="0">
        <a:spcBef>
          <a:spcPct val="0"/>
        </a:spcBef>
        <a:spcAft>
          <a:spcPct val="0"/>
        </a:spcAft>
        <a:defRPr sz="1700">
          <a:solidFill>
            <a:srgbClr val="A50021"/>
          </a:solidFill>
          <a:latin typeface="Arial" charset="0"/>
        </a:defRPr>
      </a:lvl9pPr>
    </p:titleStyle>
    <p:bodyStyle>
      <a:lvl1pPr marL="226957" indent="-226957" algn="l" defTabSz="695155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buFont typeface="Monotype Sorts"/>
        <a:buChar char="■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514223" indent="-174582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•"/>
        <a:defRPr sz="1400">
          <a:solidFill>
            <a:schemeClr val="tx1"/>
          </a:solidFill>
          <a:latin typeface="+mn-lt"/>
        </a:defRPr>
      </a:lvl2pPr>
      <a:lvl3pPr marL="801490" indent="-174582" algn="l" defTabSz="695155" rtl="0" eaLnBrk="0" fontAlgn="base" hangingPunct="0">
        <a:spcBef>
          <a:spcPct val="20000"/>
        </a:spcBef>
        <a:spcAft>
          <a:spcPct val="0"/>
        </a:spcAft>
        <a:buSzPct val="100000"/>
        <a:buFont typeface="Arial" charset="0"/>
        <a:buChar char="—"/>
        <a:defRPr sz="1200">
          <a:solidFill>
            <a:schemeClr val="tx1"/>
          </a:solidFill>
          <a:latin typeface="+mn-lt"/>
        </a:defRPr>
      </a:lvl3pPr>
      <a:lvl4pPr marL="1088757" indent="-174582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–"/>
        <a:defRPr sz="1200">
          <a:solidFill>
            <a:schemeClr val="tx1"/>
          </a:solidFill>
          <a:latin typeface="+mn-lt"/>
        </a:defRPr>
      </a:lvl4pPr>
      <a:lvl5pPr marL="1329997" indent="-128556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•"/>
        <a:defRPr sz="1000">
          <a:solidFill>
            <a:schemeClr val="tx1"/>
          </a:solidFill>
          <a:latin typeface="+mn-lt"/>
        </a:defRPr>
      </a:lvl5pPr>
      <a:lvl6pPr marL="1787085" indent="-128556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•"/>
        <a:defRPr sz="1000">
          <a:solidFill>
            <a:schemeClr val="tx1"/>
          </a:solidFill>
          <a:latin typeface="+mn-lt"/>
        </a:defRPr>
      </a:lvl6pPr>
      <a:lvl7pPr marL="2244171" indent="-128556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•"/>
        <a:defRPr sz="1000">
          <a:solidFill>
            <a:schemeClr val="tx1"/>
          </a:solidFill>
          <a:latin typeface="+mn-lt"/>
        </a:defRPr>
      </a:lvl7pPr>
      <a:lvl8pPr marL="2701259" indent="-128556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•"/>
        <a:defRPr sz="1000">
          <a:solidFill>
            <a:schemeClr val="tx1"/>
          </a:solidFill>
          <a:latin typeface="+mn-lt"/>
        </a:defRPr>
      </a:lvl8pPr>
      <a:lvl9pPr marL="3158347" indent="-128556" algn="l" defTabSz="695155" rtl="0" eaLnBrk="0" fontAlgn="base" hangingPunct="0">
        <a:spcBef>
          <a:spcPct val="30000"/>
        </a:spcBef>
        <a:spcAft>
          <a:spcPct val="0"/>
        </a:spcAft>
        <a:buSzPct val="100000"/>
        <a:buFont typeface="Arial" charset="0"/>
        <a:buChar char="•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4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50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5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12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9" algn="l" defTabSz="9141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 userDrawn="1"/>
        </p:nvSpPr>
        <p:spPr>
          <a:xfrm>
            <a:off x="6245823" y="6400800"/>
            <a:ext cx="480139" cy="457200"/>
          </a:xfrm>
          <a:prstGeom prst="rect">
            <a:avLst/>
          </a:prstGeom>
          <a:solidFill>
            <a:srgbClr val="66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8" name="Rectangle 7"/>
          <p:cNvSpPr>
            <a:spLocks/>
          </p:cNvSpPr>
          <p:nvPr userDrawn="1"/>
        </p:nvSpPr>
        <p:spPr>
          <a:xfrm>
            <a:off x="6721328" y="6400800"/>
            <a:ext cx="480139" cy="457200"/>
          </a:xfrm>
          <a:prstGeom prst="rect">
            <a:avLst/>
          </a:prstGeom>
          <a:solidFill>
            <a:srgbClr val="00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9" name="Rectangle 8"/>
          <p:cNvSpPr>
            <a:spLocks/>
          </p:cNvSpPr>
          <p:nvPr userDrawn="1"/>
        </p:nvSpPr>
        <p:spPr>
          <a:xfrm>
            <a:off x="5768350" y="6400800"/>
            <a:ext cx="480139" cy="457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4F81BD"/>
              </a:solidFill>
              <a:latin typeface="Calibri"/>
            </a:endParaRPr>
          </a:p>
        </p:txBody>
      </p:sp>
      <p:pic>
        <p:nvPicPr>
          <p:cNvPr id="10" name="Picture 9" descr="logo - text.ai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091" y="6400800"/>
            <a:ext cx="2414034" cy="45720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028" y="6417395"/>
            <a:ext cx="35615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Calibri Light"/>
                <a:cs typeface="Calibri Light"/>
              </a:defRPr>
            </a:lvl1pPr>
          </a:lstStyle>
          <a:p>
            <a:pPr defTabSz="914400"/>
            <a:fld id="{D39F513B-1621-B14A-AA95-BA47E0E5A9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                         </a:t>
            </a:r>
            <a:r>
              <a:rPr lang="en-US" sz="1000" dirty="0" err="1" smtClean="0">
                <a:solidFill>
                  <a:prstClr val="black">
                    <a:tint val="75000"/>
                  </a:prstClr>
                </a:solidFill>
              </a:rPr>
              <a:t>marriott</a:t>
            </a:r>
            <a:r>
              <a:rPr lang="en-US" sz="1000" dirty="0" smtClean="0">
                <a:solidFill>
                  <a:prstClr val="black">
                    <a:tint val="75000"/>
                  </a:prstClr>
                </a:solidFill>
              </a:rPr>
              <a:t> confidential</a:t>
            </a:r>
            <a:endParaRPr lang="en-US" sz="10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50.png"/><Relationship Id="rId9" Type="http://schemas.openxmlformats.org/officeDocument/2006/relationships/image" Target="../media/image54.png"/><Relationship Id="rId10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50.png"/><Relationship Id="rId9" Type="http://schemas.openxmlformats.org/officeDocument/2006/relationships/image" Target="../media/image54.png"/><Relationship Id="rId10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50.png"/><Relationship Id="rId9" Type="http://schemas.openxmlformats.org/officeDocument/2006/relationships/image" Target="../media/image54.png"/><Relationship Id="rId10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51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8" Type="http://schemas.openxmlformats.org/officeDocument/2006/relationships/image" Target="../media/image51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72.png"/><Relationship Id="rId9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diagramData" Target="../diagrams/data10.xml"/><Relationship Id="rId5" Type="http://schemas.openxmlformats.org/officeDocument/2006/relationships/diagramLayout" Target="../diagrams/layout10.xml"/><Relationship Id="rId6" Type="http://schemas.openxmlformats.org/officeDocument/2006/relationships/diagramQuickStyle" Target="../diagrams/quickStyle10.xml"/><Relationship Id="rId7" Type="http://schemas.openxmlformats.org/officeDocument/2006/relationships/diagramColors" Target="../diagrams/colors10.xml"/><Relationship Id="rId8" Type="http://schemas.microsoft.com/office/2007/relationships/diagramDrawing" Target="../diagrams/drawing1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diagramData" Target="../diagrams/data11.xml"/><Relationship Id="rId5" Type="http://schemas.openxmlformats.org/officeDocument/2006/relationships/diagramLayout" Target="../diagrams/layout11.xml"/><Relationship Id="rId6" Type="http://schemas.openxmlformats.org/officeDocument/2006/relationships/diagramQuickStyle" Target="../diagrams/quickStyle11.xml"/><Relationship Id="rId7" Type="http://schemas.openxmlformats.org/officeDocument/2006/relationships/diagramColors" Target="../diagrams/colors11.xml"/><Relationship Id="rId8" Type="http://schemas.microsoft.com/office/2007/relationships/diagramDrawing" Target="../diagrams/drawing11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8.png"/><Relationship Id="rId5" Type="http://schemas.openxmlformats.org/officeDocument/2006/relationships/image" Target="../media/image7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75.png"/><Relationship Id="rId18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diagramData" Target="../diagrams/data13.xml"/><Relationship Id="rId5" Type="http://schemas.openxmlformats.org/officeDocument/2006/relationships/diagramLayout" Target="../diagrams/layout13.xml"/><Relationship Id="rId6" Type="http://schemas.openxmlformats.org/officeDocument/2006/relationships/diagramQuickStyle" Target="../diagrams/quickStyle13.xml"/><Relationship Id="rId7" Type="http://schemas.openxmlformats.org/officeDocument/2006/relationships/diagramColors" Target="../diagrams/colors13.xml"/><Relationship Id="rId8" Type="http://schemas.microsoft.com/office/2007/relationships/diagramDrawing" Target="../diagrams/drawing13.xml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21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4" Type="http://schemas.openxmlformats.org/officeDocument/2006/relationships/diagramLayout" Target="../diagrams/layout14.xml"/><Relationship Id="rId5" Type="http://schemas.openxmlformats.org/officeDocument/2006/relationships/diagramQuickStyle" Target="../diagrams/quickStyle14.xml"/><Relationship Id="rId6" Type="http://schemas.openxmlformats.org/officeDocument/2006/relationships/diagramColors" Target="../diagrams/colors14.xml"/><Relationship Id="rId7" Type="http://schemas.microsoft.com/office/2007/relationships/diagramDrawing" Target="../diagrams/drawing14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17.png"/><Relationship Id="rId5" Type="http://schemas.openxmlformats.org/officeDocument/2006/relationships/diagramData" Target="../diagrams/data15.xml"/><Relationship Id="rId6" Type="http://schemas.openxmlformats.org/officeDocument/2006/relationships/diagramLayout" Target="../diagrams/layout15.xml"/><Relationship Id="rId7" Type="http://schemas.openxmlformats.org/officeDocument/2006/relationships/diagramQuickStyle" Target="../diagrams/quickStyle15.xml"/><Relationship Id="rId8" Type="http://schemas.openxmlformats.org/officeDocument/2006/relationships/diagramColors" Target="../diagrams/colors15.xml"/><Relationship Id="rId9" Type="http://schemas.microsoft.com/office/2007/relationships/diagramDrawing" Target="../diagrams/drawing15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4" Type="http://schemas.openxmlformats.org/officeDocument/2006/relationships/diagramLayout" Target="../diagrams/layout16.xml"/><Relationship Id="rId5" Type="http://schemas.openxmlformats.org/officeDocument/2006/relationships/diagramQuickStyle" Target="../diagrams/quickStyle16.xml"/><Relationship Id="rId6" Type="http://schemas.openxmlformats.org/officeDocument/2006/relationships/diagramColors" Target="../diagrams/colors16.xml"/><Relationship Id="rId7" Type="http://schemas.microsoft.com/office/2007/relationships/diagramDrawing" Target="../diagrams/drawing16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diagramData" Target="../diagrams/data17.xml"/><Relationship Id="rId5" Type="http://schemas.openxmlformats.org/officeDocument/2006/relationships/diagramLayout" Target="../diagrams/layout17.xml"/><Relationship Id="rId6" Type="http://schemas.openxmlformats.org/officeDocument/2006/relationships/diagramQuickStyle" Target="../diagrams/quickStyle17.xml"/><Relationship Id="rId7" Type="http://schemas.openxmlformats.org/officeDocument/2006/relationships/diagramColors" Target="../diagrams/colors17.xml"/><Relationship Id="rId8" Type="http://schemas.microsoft.com/office/2007/relationships/diagramDrawing" Target="../diagrams/drawing17.xml"/><Relationship Id="rId9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diagramData" Target="../diagrams/data18.xml"/><Relationship Id="rId5" Type="http://schemas.openxmlformats.org/officeDocument/2006/relationships/diagramLayout" Target="../diagrams/layout18.xml"/><Relationship Id="rId6" Type="http://schemas.openxmlformats.org/officeDocument/2006/relationships/diagramQuickStyle" Target="../diagrams/quickStyle18.xml"/><Relationship Id="rId7" Type="http://schemas.openxmlformats.org/officeDocument/2006/relationships/diagramColors" Target="../diagrams/colors18.xml"/><Relationship Id="rId8" Type="http://schemas.microsoft.com/office/2007/relationships/diagramDrawing" Target="../diagrams/drawing18.xm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marriott.com/hotels/travel/hnljw-jw-marriott-ihilani-ko-olina-resort-and-spa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diagramData" Target="../diagrams/data19.xml"/><Relationship Id="rId5" Type="http://schemas.openxmlformats.org/officeDocument/2006/relationships/diagramLayout" Target="../diagrams/layout19.xml"/><Relationship Id="rId6" Type="http://schemas.openxmlformats.org/officeDocument/2006/relationships/diagramQuickStyle" Target="../diagrams/quickStyle19.xml"/><Relationship Id="rId7" Type="http://schemas.openxmlformats.org/officeDocument/2006/relationships/diagramColors" Target="../diagrams/colors19.xml"/><Relationship Id="rId8" Type="http://schemas.microsoft.com/office/2007/relationships/diagramDrawing" Target="../diagrams/drawing19.xml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4" Type="http://schemas.openxmlformats.org/officeDocument/2006/relationships/diagramLayout" Target="../diagrams/layout20.xml"/><Relationship Id="rId5" Type="http://schemas.openxmlformats.org/officeDocument/2006/relationships/diagramQuickStyle" Target="../diagrams/quickStyle20.xml"/><Relationship Id="rId6" Type="http://schemas.openxmlformats.org/officeDocument/2006/relationships/diagramColors" Target="../diagrams/colors20.xml"/><Relationship Id="rId7" Type="http://schemas.microsoft.com/office/2007/relationships/diagramDrawing" Target="../diagrams/drawing20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4" Type="http://schemas.openxmlformats.org/officeDocument/2006/relationships/diagramLayout" Target="../diagrams/layout21.xml"/><Relationship Id="rId5" Type="http://schemas.openxmlformats.org/officeDocument/2006/relationships/diagramQuickStyle" Target="../diagrams/quickStyle21.xml"/><Relationship Id="rId6" Type="http://schemas.openxmlformats.org/officeDocument/2006/relationships/diagramColors" Target="../diagrams/colors21.xml"/><Relationship Id="rId7" Type="http://schemas.microsoft.com/office/2007/relationships/diagramDrawing" Target="../diagrams/drawing21.xml"/><Relationship Id="rId8" Type="http://schemas.openxmlformats.org/officeDocument/2006/relationships/image" Target="../media/image16.png"/><Relationship Id="rId9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4" Type="http://schemas.openxmlformats.org/officeDocument/2006/relationships/diagramLayout" Target="../diagrams/layout22.xml"/><Relationship Id="rId5" Type="http://schemas.openxmlformats.org/officeDocument/2006/relationships/diagramQuickStyle" Target="../diagrams/quickStyle22.xml"/><Relationship Id="rId6" Type="http://schemas.openxmlformats.org/officeDocument/2006/relationships/diagramColors" Target="../diagrams/colors22.xml"/><Relationship Id="rId7" Type="http://schemas.microsoft.com/office/2007/relationships/diagramDrawing" Target="../diagrams/drawing22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20.png"/><Relationship Id="rId5" Type="http://schemas.openxmlformats.org/officeDocument/2006/relationships/diagramData" Target="../diagrams/data23.xml"/><Relationship Id="rId6" Type="http://schemas.openxmlformats.org/officeDocument/2006/relationships/diagramLayout" Target="../diagrams/layout23.xml"/><Relationship Id="rId7" Type="http://schemas.openxmlformats.org/officeDocument/2006/relationships/diagramQuickStyle" Target="../diagrams/quickStyle23.xml"/><Relationship Id="rId8" Type="http://schemas.openxmlformats.org/officeDocument/2006/relationships/diagramColors" Target="../diagrams/colors23.xml"/><Relationship Id="rId9" Type="http://schemas.microsoft.com/office/2007/relationships/diagramDrawing" Target="../diagrams/drawing2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jpe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diagramData" Target="../diagrams/data24.xml"/><Relationship Id="rId5" Type="http://schemas.openxmlformats.org/officeDocument/2006/relationships/diagramLayout" Target="../diagrams/layout24.xml"/><Relationship Id="rId6" Type="http://schemas.openxmlformats.org/officeDocument/2006/relationships/diagramQuickStyle" Target="../diagrams/quickStyle24.xml"/><Relationship Id="rId7" Type="http://schemas.openxmlformats.org/officeDocument/2006/relationships/diagramColors" Target="../diagrams/colors24.xml"/><Relationship Id="rId8" Type="http://schemas.microsoft.com/office/2007/relationships/diagramDrawing" Target="../diagrams/drawing24.xm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marriott.com/hotels/travel/hnljw-jw-marriott-ihilani-ko-olina-resort-and-spa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4" Type="http://schemas.openxmlformats.org/officeDocument/2006/relationships/diagramLayout" Target="../diagrams/layout25.xml"/><Relationship Id="rId5" Type="http://schemas.openxmlformats.org/officeDocument/2006/relationships/diagramQuickStyle" Target="../diagrams/quickStyle25.xml"/><Relationship Id="rId6" Type="http://schemas.openxmlformats.org/officeDocument/2006/relationships/diagramColors" Target="../diagrams/colors25.xml"/><Relationship Id="rId7" Type="http://schemas.microsoft.com/office/2007/relationships/diagramDrawing" Target="../diagrams/drawing25.xml"/><Relationship Id="rId8" Type="http://schemas.openxmlformats.org/officeDocument/2006/relationships/image" Target="../media/image82.png"/><Relationship Id="rId9" Type="http://schemas.openxmlformats.org/officeDocument/2006/relationships/image" Target="../media/image16.png"/><Relationship Id="rId10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20" Type="http://schemas.openxmlformats.org/officeDocument/2006/relationships/image" Target="../media/image24.png"/><Relationship Id="rId21" Type="http://schemas.openxmlformats.org/officeDocument/2006/relationships/image" Target="../media/image25.png"/><Relationship Id="rId22" Type="http://schemas.openxmlformats.org/officeDocument/2006/relationships/image" Target="../media/image26.png"/><Relationship Id="rId23" Type="http://schemas.openxmlformats.org/officeDocument/2006/relationships/image" Target="../media/image27.png"/><Relationship Id="rId24" Type="http://schemas.openxmlformats.org/officeDocument/2006/relationships/image" Target="../media/image28.png"/><Relationship Id="rId25" Type="http://schemas.openxmlformats.org/officeDocument/2006/relationships/image" Target="../media/image29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30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7" Type="http://schemas.openxmlformats.org/officeDocument/2006/relationships/image" Target="../media/image21.png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5" Type="http://schemas.openxmlformats.org/officeDocument/2006/relationships/image" Target="../media/image41.png"/><Relationship Id="rId16" Type="http://schemas.openxmlformats.org/officeDocument/2006/relationships/image" Target="../media/image42.png"/><Relationship Id="rId17" Type="http://schemas.openxmlformats.org/officeDocument/2006/relationships/image" Target="../media/image76.png"/><Relationship Id="rId18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4" Type="http://schemas.openxmlformats.org/officeDocument/2006/relationships/diagramQuickStyle" Target="../diagrams/quickStyle26.xml"/><Relationship Id="rId5" Type="http://schemas.openxmlformats.org/officeDocument/2006/relationships/diagramColors" Target="../diagrams/colors26.xml"/><Relationship Id="rId6" Type="http://schemas.microsoft.com/office/2007/relationships/diagramDrawing" Target="../diagrams/drawing26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4" Type="http://schemas.openxmlformats.org/officeDocument/2006/relationships/diagramQuickStyle" Target="../diagrams/quickStyle27.xml"/><Relationship Id="rId5" Type="http://schemas.openxmlformats.org/officeDocument/2006/relationships/diagramColors" Target="../diagrams/colors27.xml"/><Relationship Id="rId6" Type="http://schemas.microsoft.com/office/2007/relationships/diagramDrawing" Target="../diagrams/drawing27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jpeg"/><Relationship Id="rId5" Type="http://schemas.openxmlformats.org/officeDocument/2006/relationships/image" Target="../media/image39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49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84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9.png"/><Relationship Id="rId21" Type="http://schemas.openxmlformats.org/officeDocument/2006/relationships/image" Target="../media/image110.png"/><Relationship Id="rId22" Type="http://schemas.openxmlformats.org/officeDocument/2006/relationships/image" Target="../media/image111.png"/><Relationship Id="rId23" Type="http://schemas.openxmlformats.org/officeDocument/2006/relationships/image" Target="../media/image112.png"/><Relationship Id="rId24" Type="http://schemas.openxmlformats.org/officeDocument/2006/relationships/image" Target="../media/image113.png"/><Relationship Id="rId25" Type="http://schemas.openxmlformats.org/officeDocument/2006/relationships/image" Target="../media/image114.png"/><Relationship Id="rId26" Type="http://schemas.openxmlformats.org/officeDocument/2006/relationships/image" Target="../media/image115.png"/><Relationship Id="rId27" Type="http://schemas.openxmlformats.org/officeDocument/2006/relationships/image" Target="../media/image116.png"/><Relationship Id="rId28" Type="http://schemas.openxmlformats.org/officeDocument/2006/relationships/image" Target="../media/image117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30" Type="http://schemas.openxmlformats.org/officeDocument/2006/relationships/image" Target="../media/image119.png"/><Relationship Id="rId31" Type="http://schemas.openxmlformats.org/officeDocument/2006/relationships/image" Target="../media/image120.png"/><Relationship Id="rId32" Type="http://schemas.openxmlformats.org/officeDocument/2006/relationships/image" Target="../media/image121.png"/><Relationship Id="rId9" Type="http://schemas.openxmlformats.org/officeDocument/2006/relationships/image" Target="../media/image98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33" Type="http://schemas.openxmlformats.org/officeDocument/2006/relationships/image" Target="../media/image122.png"/><Relationship Id="rId34" Type="http://schemas.openxmlformats.org/officeDocument/2006/relationships/image" Target="../media/image123.png"/><Relationship Id="rId35" Type="http://schemas.openxmlformats.org/officeDocument/2006/relationships/image" Target="../media/image124.png"/><Relationship Id="rId36" Type="http://schemas.openxmlformats.org/officeDocument/2006/relationships/image" Target="../media/image125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png"/><Relationship Id="rId18" Type="http://schemas.openxmlformats.org/officeDocument/2006/relationships/image" Target="../media/image107.png"/><Relationship Id="rId19" Type="http://schemas.openxmlformats.org/officeDocument/2006/relationships/image" Target="../media/image108.png"/><Relationship Id="rId37" Type="http://schemas.openxmlformats.org/officeDocument/2006/relationships/image" Target="../media/image126.png"/><Relationship Id="rId38" Type="http://schemas.openxmlformats.org/officeDocument/2006/relationships/image" Target="../media/image12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diagramData" Target="../diagrams/data28.xml"/><Relationship Id="rId5" Type="http://schemas.openxmlformats.org/officeDocument/2006/relationships/diagramLayout" Target="../diagrams/layout28.xml"/><Relationship Id="rId6" Type="http://schemas.openxmlformats.org/officeDocument/2006/relationships/diagramQuickStyle" Target="../diagrams/quickStyle28.xml"/><Relationship Id="rId7" Type="http://schemas.openxmlformats.org/officeDocument/2006/relationships/diagramColors" Target="../diagrams/colors28.xml"/><Relationship Id="rId8" Type="http://schemas.microsoft.com/office/2007/relationships/diagramDrawing" Target="../diagrams/drawing28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50.png"/><Relationship Id="rId9" Type="http://schemas.openxmlformats.org/officeDocument/2006/relationships/image" Target="../media/image54.png"/><Relationship Id="rId10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632" y="256912"/>
            <a:ext cx="8671851" cy="3176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[Activation]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rcRect t="229" b="229"/>
          <a:stretch>
            <a:fillRect/>
          </a:stretch>
        </p:blipFill>
        <p:spPr bwMode="auto">
          <a:xfrm>
            <a:off x="1" y="0"/>
            <a:ext cx="104951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20" y="2835573"/>
            <a:ext cx="9716302" cy="641091"/>
          </a:xfrm>
          <a:prstGeom prst="rect">
            <a:avLst/>
          </a:prstGeom>
          <a:solidFill>
            <a:srgbClr val="DADADA">
              <a:alpha val="5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898525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7B00B2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Activate Orange Segments across Digital</a:t>
            </a:r>
          </a:p>
        </p:txBody>
      </p:sp>
    </p:spTree>
    <p:extLst>
      <p:ext uri="{BB962C8B-B14F-4D97-AF65-F5344CB8AC3E}">
        <p14:creationId xmlns:p14="http://schemas.microsoft.com/office/powerpoint/2010/main" val="22467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499" y="84097"/>
            <a:ext cx="8671851" cy="942975"/>
          </a:xfrm>
        </p:spPr>
        <p:txBody>
          <a:bodyPr/>
          <a:lstStyle/>
          <a:p>
            <a:r>
              <a:rPr lang="en-US" sz="1800" dirty="0" smtClean="0"/>
              <a:t>Segment + Known Destination Intent Landing Page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4715852" y="1698979"/>
            <a:ext cx="4875479" cy="5148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69949" cy="206260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0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Luxury Resort Next Gen</a:t>
            </a:r>
          </a:p>
          <a:p>
            <a:endParaRPr lang="en-US" sz="1000" b="1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000" b="1" baseline="30000" dirty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party</a:t>
            </a:r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: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In-Marketing: San Francisco</a:t>
            </a:r>
            <a:endParaRPr lang="en-US" sz="10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000" b="1" baseline="30000" dirty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Browser: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Chrome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In-Marketing: San Francisco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104340302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11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u="sng" dirty="0" smtClean="0">
                <a:solidFill>
                  <a:schemeClr val="tx1"/>
                </a:solidFill>
                <a:latin typeface="Helvetica LT Std Light"/>
              </a:rPr>
              <a:t>Segment: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A1: Lifestyle Image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A3: Segment Message + Destination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C1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: Enroll/Member Benefits Message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C3:: Segment + Book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Right</a:t>
            </a:r>
          </a:p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u="sng" dirty="0" smtClean="0">
                <a:solidFill>
                  <a:schemeClr val="tx1"/>
                </a:solidFill>
                <a:latin typeface="Helvetica LT Std Light"/>
              </a:rPr>
              <a:t>Destination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B1: Popular Hotels Based on Recently Viewed/Searched Hotel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B2: Popular Hotels Based on Recently Viewed Destination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B3: Nearby Hotels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" y="1595907"/>
            <a:ext cx="4727312" cy="1331206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8"/>
          <a:srcRect b="5516"/>
          <a:stretch/>
        </p:blipFill>
        <p:spPr>
          <a:xfrm>
            <a:off x="1" y="1595907"/>
            <a:ext cx="4746031" cy="1331206"/>
          </a:xfrm>
          <a:prstGeom prst="rect">
            <a:avLst/>
          </a:prstGeom>
        </p:spPr>
      </p:pic>
      <p:pic>
        <p:nvPicPr>
          <p:cNvPr id="120" name="Picture 119" descr="V2 - Marriott Dynamic Landing Page_Member Version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3448" r="57619" b="91195"/>
          <a:stretch/>
        </p:blipFill>
        <p:spPr>
          <a:xfrm>
            <a:off x="0" y="1595907"/>
            <a:ext cx="1588574" cy="587812"/>
          </a:xfrm>
          <a:prstGeom prst="rect">
            <a:avLst/>
          </a:prstGeom>
        </p:spPr>
      </p:pic>
      <p:sp>
        <p:nvSpPr>
          <p:cNvPr id="116" name="Oval 115"/>
          <p:cNvSpPr/>
          <p:nvPr/>
        </p:nvSpPr>
        <p:spPr>
          <a:xfrm>
            <a:off x="2639581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67213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121" name="Picture 120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3246998" y="2547061"/>
            <a:ext cx="1468854" cy="372308"/>
          </a:xfrm>
          <a:prstGeom prst="rect">
            <a:avLst/>
          </a:prstGeom>
        </p:spPr>
      </p:pic>
      <p:sp>
        <p:nvSpPr>
          <p:cNvPr id="118" name="Oval 117"/>
          <p:cNvSpPr/>
          <p:nvPr/>
        </p:nvSpPr>
        <p:spPr>
          <a:xfrm>
            <a:off x="4301155" y="249298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905" y="27181"/>
            <a:ext cx="268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11"/>
          <a:srcRect b="20763"/>
          <a:stretch/>
        </p:blipFill>
        <p:spPr>
          <a:xfrm>
            <a:off x="3231510" y="3217741"/>
            <a:ext cx="1342910" cy="1135314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3643622" y="352067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r="46614"/>
          <a:stretch/>
        </p:blipFill>
        <p:spPr>
          <a:xfrm>
            <a:off x="3246997" y="5756474"/>
            <a:ext cx="1327423" cy="994586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713320" y="603587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24759" r="36935"/>
          <a:stretch/>
        </p:blipFill>
        <p:spPr>
          <a:xfrm>
            <a:off x="3181094" y="4526705"/>
            <a:ext cx="1393326" cy="1040756"/>
          </a:xfrm>
          <a:prstGeom prst="rect">
            <a:avLst/>
          </a:prstGeom>
        </p:spPr>
      </p:pic>
      <p:sp>
        <p:nvSpPr>
          <p:cNvPr id="181" name="Oval 180"/>
          <p:cNvSpPr/>
          <p:nvPr/>
        </p:nvSpPr>
        <p:spPr>
          <a:xfrm>
            <a:off x="3643622" y="48621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87813" y="5409161"/>
            <a:ext cx="1393325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Relax + Refresh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231510" y="4199423"/>
            <a:ext cx="1342910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Redeem at Top Resorts</a:t>
            </a:r>
          </a:p>
        </p:txBody>
      </p:sp>
      <p:pic>
        <p:nvPicPr>
          <p:cNvPr id="189" name="Picture 188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9"/>
          <a:stretch/>
        </p:blipFill>
        <p:spPr>
          <a:xfrm>
            <a:off x="1" y="1323656"/>
            <a:ext cx="4746031" cy="2403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563972"/>
            <a:ext cx="4715852" cy="13553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1972385" y="4128077"/>
            <a:ext cx="3952175" cy="15347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5400000">
            <a:off x="-1621531" y="4537031"/>
            <a:ext cx="193219" cy="1178152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2121427" y="5296260"/>
            <a:ext cx="1193938" cy="17677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3049704"/>
            <a:ext cx="3054801" cy="13063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26293" y="295747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cs typeface="Calibri"/>
              </a:rPr>
              <a:t>Popular Hotels Based on Recently Viewed</a:t>
            </a:r>
          </a:p>
        </p:txBody>
      </p:sp>
      <p:pic>
        <p:nvPicPr>
          <p:cNvPr id="45" name="Picture 44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4342969"/>
            <a:ext cx="3054801" cy="1306374"/>
          </a:xfrm>
          <a:prstGeom prst="rect">
            <a:avLst/>
          </a:prstGeom>
        </p:spPr>
      </p:pic>
      <p:pic>
        <p:nvPicPr>
          <p:cNvPr id="46" name="Picture 45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8" r="25064" b="28272"/>
          <a:stretch/>
        </p:blipFill>
        <p:spPr>
          <a:xfrm>
            <a:off x="126293" y="5547702"/>
            <a:ext cx="3054801" cy="1306374"/>
          </a:xfrm>
          <a:prstGeom prst="rect">
            <a:avLst/>
          </a:prstGeom>
        </p:spPr>
      </p:pic>
      <p:sp>
        <p:nvSpPr>
          <p:cNvPr id="47" name="Oval 46"/>
          <p:cNvSpPr/>
          <p:nvPr/>
        </p:nvSpPr>
        <p:spPr>
          <a:xfrm>
            <a:off x="1444025" y="3364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453278" y="469198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1453278" y="59429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9402" y="4276309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Hotels in San Francisco</a:t>
            </a:r>
            <a:endParaRPr lang="en-US" sz="700" b="1" kern="1200" dirty="0">
              <a:latin typeface="Calibri"/>
              <a:cs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6293" y="557418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cs typeface="Calibri"/>
              </a:rPr>
              <a:t>Near By Hotels</a:t>
            </a:r>
          </a:p>
        </p:txBody>
      </p:sp>
      <p:sp>
        <p:nvSpPr>
          <p:cNvPr id="40" name="Rectangle 39"/>
          <p:cNvSpPr/>
          <p:nvPr/>
        </p:nvSpPr>
        <p:spPr>
          <a:xfrm rot="5400000">
            <a:off x="-378822" y="3312655"/>
            <a:ext cx="3952175" cy="3181092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5400000">
            <a:off x="3706966" y="1973835"/>
            <a:ext cx="489731" cy="1528039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rot="5400000">
            <a:off x="7336091" y="4622324"/>
            <a:ext cx="994586" cy="3262887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6208998" y="4628816"/>
            <a:ext cx="3262889" cy="11276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6216050" y="2554858"/>
            <a:ext cx="3262889" cy="6099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5400000">
            <a:off x="7186560" y="2234328"/>
            <a:ext cx="1321869" cy="3262887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9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  <p:bldP spid="52" grpId="0" animBg="1"/>
      <p:bldP spid="53" grpId="0" animBg="1"/>
      <p:bldP spid="54" grpId="0" animBg="1"/>
      <p:bldP spid="56" grpId="0" animBg="1"/>
      <p:bldP spid="5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499" y="84097"/>
            <a:ext cx="8671851" cy="942975"/>
          </a:xfrm>
        </p:spPr>
        <p:txBody>
          <a:bodyPr/>
          <a:lstStyle/>
          <a:p>
            <a:r>
              <a:rPr lang="en-US" sz="1800" dirty="0" smtClean="0"/>
              <a:t>Segment + Known Property Intent Landing Page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4715852" y="1698979"/>
            <a:ext cx="4875479" cy="5148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69949" cy="206260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0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Luxury Resort Next Gen</a:t>
            </a:r>
          </a:p>
          <a:p>
            <a:endParaRPr lang="en-US" sz="1000" b="1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000" b="1" baseline="30000" dirty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party</a:t>
            </a:r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: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In-Marketing: San Francisco</a:t>
            </a:r>
            <a:endParaRPr lang="en-US" sz="10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000" b="1" baseline="30000" dirty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Browser: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Chrome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In-Marketing: San Francisco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293070961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u="sng" dirty="0" smtClean="0">
                <a:solidFill>
                  <a:schemeClr val="tx1"/>
                </a:solidFill>
                <a:latin typeface="Helvetica LT Std Light"/>
              </a:rPr>
              <a:t>Segment: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A1: Lifestyle Image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A3: Segment Message + Destination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C1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: Enroll/Member Benefits Message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C3:: Segment + Book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Right</a:t>
            </a:r>
          </a:p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u="sng" dirty="0" smtClean="0">
                <a:solidFill>
                  <a:schemeClr val="tx1"/>
                </a:solidFill>
                <a:latin typeface="Helvetica LT Std Light"/>
              </a:rPr>
              <a:t>Destination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B1: Recently Viewed Hotels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B2: Popular Hotels Based on Recently Viewed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B3: Nearby Hotels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" y="1595907"/>
            <a:ext cx="4727312" cy="1331206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8"/>
          <a:srcRect b="5516"/>
          <a:stretch/>
        </p:blipFill>
        <p:spPr>
          <a:xfrm>
            <a:off x="1" y="1595907"/>
            <a:ext cx="4746031" cy="1331206"/>
          </a:xfrm>
          <a:prstGeom prst="rect">
            <a:avLst/>
          </a:prstGeom>
        </p:spPr>
      </p:pic>
      <p:pic>
        <p:nvPicPr>
          <p:cNvPr id="120" name="Picture 119" descr="V2 - Marriott Dynamic Landing Page_Member Version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3448" r="57619" b="91195"/>
          <a:stretch/>
        </p:blipFill>
        <p:spPr>
          <a:xfrm>
            <a:off x="0" y="1595907"/>
            <a:ext cx="1588574" cy="587812"/>
          </a:xfrm>
          <a:prstGeom prst="rect">
            <a:avLst/>
          </a:prstGeom>
        </p:spPr>
      </p:pic>
      <p:sp>
        <p:nvSpPr>
          <p:cNvPr id="116" name="Oval 115"/>
          <p:cNvSpPr/>
          <p:nvPr/>
        </p:nvSpPr>
        <p:spPr>
          <a:xfrm>
            <a:off x="2639581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67213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121" name="Picture 120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3246998" y="2547061"/>
            <a:ext cx="1468854" cy="372308"/>
          </a:xfrm>
          <a:prstGeom prst="rect">
            <a:avLst/>
          </a:prstGeom>
        </p:spPr>
      </p:pic>
      <p:sp>
        <p:nvSpPr>
          <p:cNvPr id="118" name="Oval 117"/>
          <p:cNvSpPr/>
          <p:nvPr/>
        </p:nvSpPr>
        <p:spPr>
          <a:xfrm>
            <a:off x="4301155" y="249298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905" y="27181"/>
            <a:ext cx="268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11"/>
          <a:srcRect b="20763"/>
          <a:stretch/>
        </p:blipFill>
        <p:spPr>
          <a:xfrm>
            <a:off x="3231510" y="3217741"/>
            <a:ext cx="1342910" cy="1135314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3643622" y="352067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r="46614"/>
          <a:stretch/>
        </p:blipFill>
        <p:spPr>
          <a:xfrm>
            <a:off x="3246997" y="5756474"/>
            <a:ext cx="1327423" cy="994586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713320" y="603587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24759" r="36935"/>
          <a:stretch/>
        </p:blipFill>
        <p:spPr>
          <a:xfrm>
            <a:off x="3181094" y="4526705"/>
            <a:ext cx="1393326" cy="1040756"/>
          </a:xfrm>
          <a:prstGeom prst="rect">
            <a:avLst/>
          </a:prstGeom>
        </p:spPr>
      </p:pic>
      <p:sp>
        <p:nvSpPr>
          <p:cNvPr id="181" name="Oval 180"/>
          <p:cNvSpPr/>
          <p:nvPr/>
        </p:nvSpPr>
        <p:spPr>
          <a:xfrm>
            <a:off x="3643622" y="48621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87813" y="5409161"/>
            <a:ext cx="1393325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Relax + Refresh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231510" y="4199423"/>
            <a:ext cx="1342910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Redeem at Top Resorts</a:t>
            </a:r>
          </a:p>
        </p:txBody>
      </p:sp>
      <p:pic>
        <p:nvPicPr>
          <p:cNvPr id="189" name="Picture 188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9"/>
          <a:stretch/>
        </p:blipFill>
        <p:spPr>
          <a:xfrm>
            <a:off x="1" y="1323656"/>
            <a:ext cx="4746031" cy="2403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563972"/>
            <a:ext cx="4715852" cy="13553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1972385" y="4128077"/>
            <a:ext cx="3952175" cy="15347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5400000">
            <a:off x="7395293" y="4763713"/>
            <a:ext cx="904404" cy="3262887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6201938" y="4605593"/>
            <a:ext cx="3262889" cy="12791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 rot="5400000">
            <a:off x="3706966" y="1973835"/>
            <a:ext cx="489731" cy="1528039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3049704"/>
            <a:ext cx="3054801" cy="1306374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26293" y="295747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Recently Viewed Hotels</a:t>
            </a:r>
            <a:endParaRPr lang="en-US" sz="700" b="1" kern="1200" dirty="0">
              <a:latin typeface="Calibri"/>
              <a:cs typeface="Calibri"/>
            </a:endParaRPr>
          </a:p>
        </p:txBody>
      </p:sp>
      <p:pic>
        <p:nvPicPr>
          <p:cNvPr id="56" name="Picture 55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4342969"/>
            <a:ext cx="3054801" cy="1306374"/>
          </a:xfrm>
          <a:prstGeom prst="rect">
            <a:avLst/>
          </a:prstGeom>
        </p:spPr>
      </p:pic>
      <p:pic>
        <p:nvPicPr>
          <p:cNvPr id="57" name="Picture 56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8" r="25064" b="28272"/>
          <a:stretch/>
        </p:blipFill>
        <p:spPr>
          <a:xfrm>
            <a:off x="126293" y="5547702"/>
            <a:ext cx="3054801" cy="1306374"/>
          </a:xfrm>
          <a:prstGeom prst="rect">
            <a:avLst/>
          </a:prstGeom>
        </p:spPr>
      </p:pic>
      <p:sp>
        <p:nvSpPr>
          <p:cNvPr id="58" name="Oval 57"/>
          <p:cNvSpPr/>
          <p:nvPr/>
        </p:nvSpPr>
        <p:spPr>
          <a:xfrm>
            <a:off x="1444025" y="3364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453278" y="469198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453278" y="59429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9402" y="4276309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Hotels Based on Recently Viewed</a:t>
            </a:r>
            <a:endParaRPr lang="en-US" sz="700" b="1" kern="1200" dirty="0">
              <a:latin typeface="Calibri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6293" y="557418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cs typeface="Calibri"/>
              </a:rPr>
              <a:t>Near By Hotels</a:t>
            </a:r>
          </a:p>
        </p:txBody>
      </p:sp>
      <p:sp>
        <p:nvSpPr>
          <p:cNvPr id="40" name="Rectangle 39"/>
          <p:cNvSpPr/>
          <p:nvPr/>
        </p:nvSpPr>
        <p:spPr>
          <a:xfrm rot="5400000">
            <a:off x="-385542" y="3312654"/>
            <a:ext cx="3952175" cy="3181092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216051" y="2547061"/>
            <a:ext cx="3262889" cy="6177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5400000">
            <a:off x="7153569" y="2280224"/>
            <a:ext cx="1387853" cy="3262887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1" grpId="0" animBg="1"/>
      <p:bldP spid="42" grpId="0" animBg="1"/>
      <p:bldP spid="52" grpId="0" animBg="1"/>
      <p:bldP spid="40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12313" y="109616"/>
            <a:ext cx="9401994" cy="471488"/>
          </a:xfrm>
        </p:spPr>
        <p:txBody>
          <a:bodyPr/>
          <a:lstStyle/>
          <a:p>
            <a:r>
              <a:rPr lang="en-US" sz="1800" dirty="0" smtClean="0"/>
              <a:t>Channel/Touch Point Work Stream Leads </a:t>
            </a:r>
            <a:endParaRPr lang="en-US" sz="1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186936"/>
              </p:ext>
            </p:extLst>
          </p:nvPr>
        </p:nvGraphicFramePr>
        <p:xfrm>
          <a:off x="437159" y="1073812"/>
          <a:ext cx="9012220" cy="4985771"/>
        </p:xfrm>
        <a:graphic>
          <a:graphicData uri="http://schemas.openxmlformats.org/drawingml/2006/table">
            <a:tbl>
              <a:tblPr/>
              <a:tblGrid>
                <a:gridCol w="1145199"/>
                <a:gridCol w="3618165"/>
                <a:gridCol w="2439773"/>
                <a:gridCol w="1809083"/>
              </a:tblGrid>
              <a:tr h="17690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618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Personalized Digital </a:t>
                      </a:r>
                    </a:p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Touch Point</a:t>
                      </a:r>
                      <a:endParaRPr lang="en-US" sz="1400" b="1" i="0" u="none" strike="noStrike" dirty="0">
                        <a:solidFill>
                          <a:srgbClr val="4BC3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LEAD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AGENCY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Sponsor/Lead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SHEILA HOLMAN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Personalization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Campaign/POC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HAYNES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PROJECT MANAGER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DEBRA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McDONALD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M.Com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UX Lead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HOWARD SCHWARTZ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MCA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Creative Lead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SHEILA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deCASTRO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18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Data Targeting &amp; 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Management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YINIAN HOU</a:t>
                      </a:r>
                    </a:p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ANDREW HAYNES</a:t>
                      </a: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Targeted Paid Search Bidding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COLIN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O’GRADY</a:t>
                      </a: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BCM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Target/Retargeting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Display (Prospecting)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GRIFF GARWOOD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304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Email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TERRILYN TOURANGEAU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679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M.Com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Landing page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ANDREW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HAYNES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BONNIE ALLEN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CARSON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ADOBE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1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M.com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BONNIE ALLEN</a:t>
                      </a: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KENDRA FLORIO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ADOBE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1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YINIAN HOU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CASEY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CORCORAN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122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4696" y="2709332"/>
            <a:ext cx="6843303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 smtClean="0"/>
              <a:t>THANK YOU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6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756" y="1524000"/>
            <a:ext cx="2827488" cy="4368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6756" y="2667000"/>
            <a:ext cx="2827488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3825" y="2692400"/>
            <a:ext cx="0" cy="3200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756" y="3784600"/>
            <a:ext cx="2827488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6756" y="4851400"/>
            <a:ext cx="2827488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7558" y="1638300"/>
            <a:ext cx="117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r>
              <a:rPr lang="en-US" sz="1200" dirty="0" smtClean="0"/>
              <a:t> – Hero Image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1293709" y="2209800"/>
            <a:ext cx="1840534" cy="457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93710" y="2238177"/>
            <a:ext cx="157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sz="1200" b="1" dirty="0" smtClean="0"/>
              <a:t> </a:t>
            </a:r>
            <a:r>
              <a:rPr lang="en-US" sz="1200" dirty="0" smtClean="0"/>
              <a:t>– Segment headline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6756" y="2857500"/>
            <a:ext cx="13873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r>
              <a:rPr lang="en-US" sz="1200" dirty="0" smtClean="0"/>
              <a:t> – </a:t>
            </a:r>
          </a:p>
          <a:p>
            <a:r>
              <a:rPr lang="en-US" sz="1200" dirty="0" smtClean="0"/>
              <a:t>Brands served up</a:t>
            </a:r>
          </a:p>
          <a:p>
            <a:r>
              <a:rPr lang="en-US" sz="1200" dirty="0" smtClean="0"/>
              <a:t>Amenities featured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747174" y="3924300"/>
            <a:ext cx="128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r>
              <a:rPr lang="en-US" sz="1200" dirty="0" smtClean="0"/>
              <a:t> – Loyalty offers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731753" y="5130800"/>
            <a:ext cx="13394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r>
              <a:rPr lang="en-US" sz="1200" dirty="0" smtClean="0"/>
              <a:t> – </a:t>
            </a:r>
          </a:p>
          <a:p>
            <a:r>
              <a:rPr lang="en-US" sz="1200" dirty="0" smtClean="0"/>
              <a:t>Local area content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894464" y="202168"/>
            <a:ext cx="528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Hard Play Hard (WHPH) Segment Strategy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34301" y="571501"/>
            <a:ext cx="6068429" cy="6186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Objective-</a:t>
            </a:r>
          </a:p>
          <a:p>
            <a:r>
              <a:rPr lang="en-US" sz="1200" dirty="0" smtClean="0"/>
              <a:t>Test the impact of segment-relevant messaging on destination landing pages to drive bookings.</a:t>
            </a:r>
          </a:p>
          <a:p>
            <a:endParaRPr lang="en-US" sz="1200" dirty="0"/>
          </a:p>
          <a:p>
            <a:r>
              <a:rPr lang="en-US" sz="1200" b="1" dirty="0" smtClean="0"/>
              <a:t>Target-</a:t>
            </a:r>
          </a:p>
          <a:p>
            <a:r>
              <a:rPr lang="en-US" sz="1200" dirty="0" smtClean="0"/>
              <a:t>WHPH adults in their 40s whose first choice program loyalty is Starwood</a:t>
            </a:r>
          </a:p>
          <a:p>
            <a:endParaRPr lang="en-US" sz="1200" dirty="0"/>
          </a:p>
          <a:p>
            <a:r>
              <a:rPr lang="en-US" sz="1200" b="1" dirty="0" smtClean="0"/>
              <a:t>Segment Insights (see profile for full detail)-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/>
              <a:t>WHPH are ambitious, always on-the-go and multi-tasking.  They seek to maximize time and are able to fit it all in, but they know how to fully shut it down when needed.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/>
              <a:t>WHPH are extremely savvy travelers in pursuit of experiences that make them feel on top of the world.  Always looking for a new way to game the loyalty program.  Points help them get to a well-deserved vacation pot at the end of the rainbow.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WHPH over-index at Starwood properties for business and leisure.</a:t>
            </a:r>
            <a:r>
              <a:rPr lang="en-US" sz="1200" dirty="0" smtClean="0">
                <a:effectLst/>
              </a:rPr>
              <a:t> </a:t>
            </a:r>
            <a:endParaRPr lang="en-US" sz="1200" dirty="0" smtClean="0"/>
          </a:p>
          <a:p>
            <a:endParaRPr lang="en-US" sz="1200" dirty="0" smtClean="0"/>
          </a:p>
          <a:p>
            <a:r>
              <a:rPr lang="en-US" sz="1200" b="1" dirty="0" smtClean="0"/>
              <a:t>Creative Direction-</a:t>
            </a:r>
          </a:p>
          <a:p>
            <a:endParaRPr lang="en-US" sz="1200" dirty="0" smtClean="0"/>
          </a:p>
          <a:p>
            <a:r>
              <a:rPr lang="en-US" sz="1200" b="1" dirty="0" smtClean="0"/>
              <a:t>1- Hero Image</a:t>
            </a:r>
          </a:p>
          <a:p>
            <a:r>
              <a:rPr lang="en-US" sz="1200" dirty="0" smtClean="0"/>
              <a:t>Imagery should be active vs. static, to convey a sense of movement and energy</a:t>
            </a:r>
          </a:p>
          <a:p>
            <a:endParaRPr lang="en-US" sz="1200" dirty="0"/>
          </a:p>
          <a:p>
            <a:r>
              <a:rPr lang="en-US" sz="1200" b="1" dirty="0" smtClean="0"/>
              <a:t>2- Segment Headline</a:t>
            </a:r>
          </a:p>
          <a:p>
            <a:r>
              <a:rPr lang="en-US" sz="1200" dirty="0" smtClean="0"/>
              <a:t>Copy should speak to being in control, maximizing time, multi-tasking or fitting it all in</a:t>
            </a:r>
          </a:p>
          <a:p>
            <a:endParaRPr lang="en-US" sz="1200" dirty="0"/>
          </a:p>
          <a:p>
            <a:r>
              <a:rPr lang="en-US" sz="1200" b="1" dirty="0" smtClean="0"/>
              <a:t>3- Brand and Amenities Featured</a:t>
            </a:r>
          </a:p>
          <a:p>
            <a:r>
              <a:rPr lang="en-US" sz="1200" dirty="0" smtClean="0"/>
              <a:t>-Full service brands, Courtyard.  If leisure, luxury and lifestyle brands</a:t>
            </a:r>
          </a:p>
          <a:p>
            <a:r>
              <a:rPr lang="en-US" sz="1200" dirty="0" smtClean="0"/>
              <a:t>-Fitness, technology, quick service F&amp;B, bar</a:t>
            </a:r>
          </a:p>
          <a:p>
            <a:endParaRPr lang="en-US" sz="1200" dirty="0"/>
          </a:p>
          <a:p>
            <a:r>
              <a:rPr lang="en-US" sz="1200" b="1" dirty="0" smtClean="0"/>
              <a:t>4- Loyalty Offers</a:t>
            </a:r>
          </a:p>
          <a:p>
            <a:r>
              <a:rPr lang="en-US" sz="1200" dirty="0" smtClean="0"/>
              <a:t>Points incentive to earn points faster.  Use leisure as carrot.</a:t>
            </a:r>
          </a:p>
          <a:p>
            <a:endParaRPr lang="en-US" sz="1200" dirty="0"/>
          </a:p>
          <a:p>
            <a:r>
              <a:rPr lang="en-US" sz="1200" b="1" dirty="0" smtClean="0"/>
              <a:t>5- Local Area Content Featured</a:t>
            </a:r>
            <a:endParaRPr lang="en-US" sz="1200" b="1" dirty="0"/>
          </a:p>
          <a:p>
            <a:r>
              <a:rPr lang="en-US" sz="1200" dirty="0" smtClean="0"/>
              <a:t>Running routes from the property, unique restaurants or bars within walking distance of hotel, wellness/organic markets within walking distance of hotel</a:t>
            </a:r>
          </a:p>
        </p:txBody>
      </p:sp>
    </p:spTree>
    <p:extLst>
      <p:ext uri="{BB962C8B-B14F-4D97-AF65-F5344CB8AC3E}">
        <p14:creationId xmlns:p14="http://schemas.microsoft.com/office/powerpoint/2010/main" val="2053818373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756" y="1524000"/>
            <a:ext cx="2827488" cy="4368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06756" y="2667000"/>
            <a:ext cx="2827488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693825" y="2692400"/>
            <a:ext cx="0" cy="3200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06756" y="3784600"/>
            <a:ext cx="2827488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06756" y="4851400"/>
            <a:ext cx="2827488" cy="2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97558" y="1638300"/>
            <a:ext cx="1174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  <a:r>
              <a:rPr lang="en-US" sz="1200" dirty="0" smtClean="0"/>
              <a:t> – Hero Image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1293709" y="2209800"/>
            <a:ext cx="1840534" cy="4572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293710" y="2238177"/>
            <a:ext cx="157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</a:t>
            </a:r>
            <a:r>
              <a:rPr lang="en-US" sz="1200" b="1" dirty="0" smtClean="0"/>
              <a:t> </a:t>
            </a:r>
            <a:r>
              <a:rPr lang="en-US" sz="1200" dirty="0" smtClean="0"/>
              <a:t>– Segment headline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06756" y="2857500"/>
            <a:ext cx="13873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3</a:t>
            </a:r>
            <a:r>
              <a:rPr lang="en-US" sz="1200" dirty="0" smtClean="0"/>
              <a:t> – </a:t>
            </a:r>
          </a:p>
          <a:p>
            <a:r>
              <a:rPr lang="en-US" sz="1200" dirty="0" smtClean="0"/>
              <a:t>Brands served up</a:t>
            </a:r>
          </a:p>
          <a:p>
            <a:r>
              <a:rPr lang="en-US" sz="1200" dirty="0" smtClean="0"/>
              <a:t>Amenities featured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1747174" y="3924300"/>
            <a:ext cx="1289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r>
              <a:rPr lang="en-US" sz="1200" dirty="0" smtClean="0"/>
              <a:t> – Loyalty offers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731753" y="5130800"/>
            <a:ext cx="13394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</a:t>
            </a:r>
            <a:r>
              <a:rPr lang="en-US" sz="1200" dirty="0" smtClean="0"/>
              <a:t> – </a:t>
            </a:r>
          </a:p>
          <a:p>
            <a:r>
              <a:rPr lang="en-US" sz="1200" dirty="0" smtClean="0"/>
              <a:t>Local area content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894464" y="202168"/>
            <a:ext cx="528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Travel is Still a Treat (TSAT) Segment Strategy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34301" y="571501"/>
            <a:ext cx="6268487" cy="6001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Objective-</a:t>
            </a:r>
          </a:p>
          <a:p>
            <a:r>
              <a:rPr lang="en-US" sz="1200" dirty="0" smtClean="0"/>
              <a:t>Test the impact of segment-relevant messaging on destination landing pages to drive bookings.</a:t>
            </a:r>
          </a:p>
          <a:p>
            <a:endParaRPr lang="en-US" sz="1200" dirty="0"/>
          </a:p>
          <a:p>
            <a:r>
              <a:rPr lang="en-US" sz="1200" b="1" dirty="0" smtClean="0"/>
              <a:t>Target-</a:t>
            </a:r>
          </a:p>
          <a:p>
            <a:r>
              <a:rPr lang="en-US" sz="1200" dirty="0"/>
              <a:t>TSAT adults in their 40s who typically book through OTAs</a:t>
            </a:r>
            <a:r>
              <a:rPr lang="en-US" sz="1200" dirty="0" smtClean="0">
                <a:effectLst/>
              </a:rPr>
              <a:t> </a:t>
            </a:r>
          </a:p>
          <a:p>
            <a:endParaRPr lang="en-US" sz="1200" dirty="0"/>
          </a:p>
          <a:p>
            <a:r>
              <a:rPr lang="en-US" sz="1200" b="1" dirty="0" smtClean="0"/>
              <a:t>Segment Insights (see profile for full detail)-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/>
              <a:t>TSAT are grounded and content people who prioritize work/life balance and appreciate the little things in life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/>
              <a:t>TSAT doesn’t travel often, but when they do they prefer to travel in style.  They have an aspirational view of travel and seek out a trip that isn’t cookie-cutter.  They are buying the whole experience, not just the room.</a:t>
            </a:r>
          </a:p>
          <a:p>
            <a:pPr marL="171450" lvl="0" indent="-171450">
              <a:buFont typeface="Arial"/>
              <a:buChar char="•"/>
            </a:pPr>
            <a:r>
              <a:rPr lang="en-US" sz="1200" dirty="0"/>
              <a:t>TSAT has mixed booking channel usage, evenly distributed among hotel website and OTA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TSAT values on-property amenities, indulgences, and customer service.</a:t>
            </a:r>
            <a:r>
              <a:rPr lang="en-US" sz="1200" dirty="0" smtClean="0">
                <a:effectLst/>
              </a:rPr>
              <a:t> </a:t>
            </a:r>
          </a:p>
          <a:p>
            <a:endParaRPr lang="en-US" sz="1200" b="1" dirty="0"/>
          </a:p>
          <a:p>
            <a:r>
              <a:rPr lang="en-US" sz="1200" b="1" dirty="0" smtClean="0"/>
              <a:t>Creative Direction-</a:t>
            </a:r>
          </a:p>
          <a:p>
            <a:endParaRPr lang="en-US" sz="1200" dirty="0" smtClean="0"/>
          </a:p>
          <a:p>
            <a:r>
              <a:rPr lang="en-US" sz="1200" b="1" dirty="0" smtClean="0"/>
              <a:t>1- Hero Image</a:t>
            </a:r>
          </a:p>
          <a:p>
            <a:r>
              <a:rPr lang="en-US" sz="1200" dirty="0" smtClean="0"/>
              <a:t>Imagery should feel rich and luxurious, include people interacting with the property</a:t>
            </a:r>
          </a:p>
          <a:p>
            <a:endParaRPr lang="en-US" sz="1200" dirty="0"/>
          </a:p>
          <a:p>
            <a:r>
              <a:rPr lang="en-US" sz="1200" b="1" dirty="0" smtClean="0"/>
              <a:t>2- Segment Headline</a:t>
            </a:r>
          </a:p>
          <a:p>
            <a:r>
              <a:rPr lang="en-US" sz="1200" dirty="0" smtClean="0"/>
              <a:t>Copy should speak to the little perks while traveling, a chance to indulge or treat yourself right</a:t>
            </a:r>
          </a:p>
          <a:p>
            <a:endParaRPr lang="en-US" sz="1200" dirty="0"/>
          </a:p>
          <a:p>
            <a:r>
              <a:rPr lang="en-US" sz="1200" b="1" dirty="0" smtClean="0"/>
              <a:t>3- Brand and Amenities Featured</a:t>
            </a:r>
          </a:p>
          <a:p>
            <a:r>
              <a:rPr lang="en-US" sz="1200" dirty="0" smtClean="0"/>
              <a:t>-Luxury and lifestyle brands</a:t>
            </a:r>
          </a:p>
          <a:p>
            <a:r>
              <a:rPr lang="en-US" sz="1200" dirty="0" smtClean="0"/>
              <a:t>-Spa, fitness, bath amenities, soaking tub in room (if available), unique F&amp;B on-site</a:t>
            </a:r>
          </a:p>
          <a:p>
            <a:endParaRPr lang="en-US" sz="1200" dirty="0"/>
          </a:p>
          <a:p>
            <a:r>
              <a:rPr lang="en-US" sz="1200" b="1" dirty="0" smtClean="0"/>
              <a:t>4- Loyalty Offers</a:t>
            </a:r>
          </a:p>
          <a:p>
            <a:r>
              <a:rPr lang="en-US" sz="1200" dirty="0" smtClean="0"/>
              <a:t>Earn points beyond the hotel stay; earn on small perks, room upgrades</a:t>
            </a:r>
          </a:p>
          <a:p>
            <a:endParaRPr lang="en-US" sz="1200" dirty="0"/>
          </a:p>
          <a:p>
            <a:r>
              <a:rPr lang="en-US" sz="1200" b="1" dirty="0" smtClean="0"/>
              <a:t>5- Local Area Content Featured</a:t>
            </a:r>
            <a:endParaRPr lang="en-US" sz="1200" b="1" dirty="0"/>
          </a:p>
          <a:p>
            <a:r>
              <a:rPr lang="en-US" sz="1200" dirty="0" smtClean="0"/>
              <a:t>Unique local shopping, cafes, restaurants and bars.  Cultural and local points of interest.</a:t>
            </a:r>
          </a:p>
        </p:txBody>
      </p:sp>
    </p:spTree>
    <p:extLst>
      <p:ext uri="{BB962C8B-B14F-4D97-AF65-F5344CB8AC3E}">
        <p14:creationId xmlns:p14="http://schemas.microsoft.com/office/powerpoint/2010/main" val="158285380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596446"/>
              </p:ext>
            </p:extLst>
          </p:nvPr>
        </p:nvGraphicFramePr>
        <p:xfrm>
          <a:off x="137053" y="770050"/>
          <a:ext cx="5052654" cy="5880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218"/>
                <a:gridCol w="1684218"/>
                <a:gridCol w="1684218"/>
              </a:tblGrid>
              <a:tr h="791091">
                <a:tc>
                  <a:txBody>
                    <a:bodyPr/>
                    <a:lstStyle/>
                    <a:p>
                      <a:r>
                        <a:rPr lang="en-US" dirty="0" smtClean="0"/>
                        <a:t>Phase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 1: WHPH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 2:</a:t>
                      </a:r>
                    </a:p>
                    <a:p>
                      <a:r>
                        <a:rPr lang="en-US" dirty="0" smtClean="0"/>
                        <a:t>TSAT</a:t>
                      </a:r>
                      <a:endParaRPr lang="en-US" dirty="0"/>
                    </a:p>
                  </a:txBody>
                  <a:tcPr/>
                </a:tc>
              </a:tr>
              <a:tr h="3691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SEGMENT MESSAGE 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</a:tr>
              <a:tr h="369176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SEGMENT MESSAGE 2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DESTINATION</a:t>
                      </a:r>
                      <a:r>
                        <a:rPr lang="en-US" sz="1100" baseline="0" dirty="0" smtClean="0"/>
                        <a:t> MESSAGE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DESTINATION</a:t>
                      </a:r>
                      <a:r>
                        <a:rPr lang="en-US" sz="1100" baseline="0" dirty="0" smtClean="0"/>
                        <a:t> MESSAGE 2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PROPERTY</a:t>
                      </a:r>
                      <a:r>
                        <a:rPr lang="en-US" sz="1100" baseline="0" dirty="0" smtClean="0"/>
                        <a:t> MESSAGE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</a:p>
                  </a:txBody>
                  <a:tcPr/>
                </a:tc>
              </a:tr>
              <a:tr h="59436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PROPERTY</a:t>
                      </a:r>
                      <a:r>
                        <a:rPr lang="en-US" sz="1100" baseline="0" dirty="0" smtClean="0"/>
                        <a:t> MESSAGE 2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Enroll/Redeem</a:t>
                      </a:r>
                      <a:r>
                        <a:rPr lang="en-US" sz="1100" baseline="0" dirty="0" smtClean="0"/>
                        <a:t> Message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Amenities Message 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5142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Amenities Message 2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Book Right Message 1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  <a:tr h="514209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Book Right Message 1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SEGMENT MESSAGING MATRIX</a:t>
            </a:r>
            <a:endParaRPr lang="en-US" dirty="0"/>
          </a:p>
        </p:txBody>
      </p:sp>
      <p:graphicFrame>
        <p:nvGraphicFramePr>
          <p:cNvPr id="11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595156"/>
              </p:ext>
            </p:extLst>
          </p:nvPr>
        </p:nvGraphicFramePr>
        <p:xfrm>
          <a:off x="5631314" y="799597"/>
          <a:ext cx="3770463" cy="263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821"/>
                <a:gridCol w="1256821"/>
                <a:gridCol w="1256821"/>
              </a:tblGrid>
              <a:tr h="616457">
                <a:tc>
                  <a:txBody>
                    <a:bodyPr/>
                    <a:lstStyle/>
                    <a:p>
                      <a:r>
                        <a:rPr lang="en-US" dirty="0" smtClean="0"/>
                        <a:t>Phase</a:t>
                      </a:r>
                      <a:r>
                        <a:rPr lang="en-US" baseline="0" dirty="0" smtClean="0"/>
                        <a:t>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 1: WHPH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SEGMENT 2: TSAT</a:t>
                      </a:r>
                      <a:endParaRPr lang="en-US" dirty="0"/>
                    </a:p>
                  </a:txBody>
                  <a:tcPr/>
                </a:tc>
              </a:tr>
              <a:tr h="37827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Landing Page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93409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Paid Search (12)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COPY</a:t>
                      </a:r>
                      <a:endParaRPr lang="en-US" sz="1100" dirty="0"/>
                    </a:p>
                  </a:txBody>
                  <a:tcPr/>
                </a:tc>
              </a:tr>
              <a:tr h="34801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Email (12)</a:t>
                      </a:r>
                      <a:endParaRPr lang="en-US" sz="11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</a:tr>
              <a:tr h="39860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/>
                        <a:t>Display (12)</a:t>
                      </a:r>
                    </a:p>
                    <a:p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ARTWORK + COPY</a:t>
                      </a:r>
                      <a:endParaRPr lang="en-US" sz="1100" dirty="0"/>
                    </a:p>
                  </a:txBody>
                  <a:tcPr/>
                </a:tc>
              </a:tr>
              <a:tr h="449182">
                <a:tc>
                  <a:txBody>
                    <a:bodyPr/>
                    <a:lstStyle/>
                    <a:p>
                      <a:r>
                        <a:rPr lang="en-US" sz="1100" baseline="0" dirty="0" smtClean="0"/>
                        <a:t>Merchandising (12)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  <a:p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ARTWORK + COPY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Oval 11"/>
          <p:cNvSpPr/>
          <p:nvPr/>
        </p:nvSpPr>
        <p:spPr>
          <a:xfrm>
            <a:off x="4834864" y="628351"/>
            <a:ext cx="709686" cy="644666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909253" y="628351"/>
            <a:ext cx="709686" cy="644666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48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083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12313" y="109616"/>
            <a:ext cx="9096156" cy="471488"/>
          </a:xfrm>
        </p:spPr>
        <p:txBody>
          <a:bodyPr/>
          <a:lstStyle/>
          <a:p>
            <a:r>
              <a:rPr lang="en-US" dirty="0" smtClean="0"/>
              <a:t>Orange Activation POC:  Platform Readiness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801936"/>
              </p:ext>
            </p:extLst>
          </p:nvPr>
        </p:nvGraphicFramePr>
        <p:xfrm>
          <a:off x="622313" y="581118"/>
          <a:ext cx="8656043" cy="3434117"/>
        </p:xfrm>
        <a:graphic>
          <a:graphicData uri="http://schemas.openxmlformats.org/drawingml/2006/table">
            <a:tbl>
              <a:tblPr/>
              <a:tblGrid>
                <a:gridCol w="1873399"/>
                <a:gridCol w="3000518"/>
                <a:gridCol w="1804317"/>
                <a:gridCol w="1977809"/>
              </a:tblGrid>
              <a:tr h="35350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860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Personalized Digital </a:t>
                      </a:r>
                    </a:p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Touch Point</a:t>
                      </a:r>
                      <a:endParaRPr lang="en-US" sz="1000" b="1" i="0" u="none" strike="noStrike" dirty="0">
                        <a:solidFill>
                          <a:srgbClr val="4BC3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DMP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ETA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Targeted Paid Search Bidding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Q1 - COMPLETE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Display/Video (Prospecting)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Q1 - COMPLETE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Dynamic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Re-targeting Display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Marriott.com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Abandon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Marriott Rewards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Newsletter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M.com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Homepage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– COMPLETE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Dynamic Landing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Q1 - COMPLETE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1" y="1524058"/>
            <a:ext cx="926216" cy="1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1" y="1921991"/>
            <a:ext cx="926216" cy="1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324" y="2499559"/>
            <a:ext cx="342631" cy="3094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6303927" y="2601347"/>
            <a:ext cx="559029" cy="154139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03" y="3370508"/>
            <a:ext cx="421690" cy="2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5864858" y="3431100"/>
            <a:ext cx="559029" cy="154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514" y="2197490"/>
            <a:ext cx="729932" cy="197689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03" y="3752692"/>
            <a:ext cx="421690" cy="2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5864858" y="3813285"/>
            <a:ext cx="559029" cy="154139"/>
          </a:xfrm>
          <a:prstGeom prst="rect">
            <a:avLst/>
          </a:prstGeom>
        </p:spPr>
      </p:pic>
      <p:sp>
        <p:nvSpPr>
          <p:cNvPr id="57" name="Octagon 56"/>
          <p:cNvSpPr/>
          <p:nvPr/>
        </p:nvSpPr>
        <p:spPr>
          <a:xfrm>
            <a:off x="2212525" y="1402443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58" name="Octagon 57"/>
          <p:cNvSpPr/>
          <p:nvPr/>
        </p:nvSpPr>
        <p:spPr>
          <a:xfrm>
            <a:off x="2230583" y="1791355"/>
            <a:ext cx="311530" cy="285909"/>
          </a:xfrm>
          <a:prstGeom prst="oc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59" name="Octagon 58"/>
          <p:cNvSpPr/>
          <p:nvPr/>
        </p:nvSpPr>
        <p:spPr>
          <a:xfrm>
            <a:off x="2230583" y="2175314"/>
            <a:ext cx="311530" cy="285909"/>
          </a:xfrm>
          <a:prstGeom prst="oc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60" name="Octagon 59"/>
          <p:cNvSpPr/>
          <p:nvPr/>
        </p:nvSpPr>
        <p:spPr>
          <a:xfrm>
            <a:off x="2230583" y="2535373"/>
            <a:ext cx="311530" cy="285909"/>
          </a:xfrm>
          <a:prstGeom prst="octago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62" name="Octagon 61"/>
          <p:cNvSpPr/>
          <p:nvPr/>
        </p:nvSpPr>
        <p:spPr>
          <a:xfrm>
            <a:off x="2230583" y="2902179"/>
            <a:ext cx="311530" cy="285909"/>
          </a:xfrm>
          <a:prstGeom prst="octago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454" y="2902053"/>
            <a:ext cx="342631" cy="30940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6286057" y="2978329"/>
            <a:ext cx="559029" cy="154139"/>
          </a:xfrm>
          <a:prstGeom prst="rect">
            <a:avLst/>
          </a:prstGeom>
        </p:spPr>
      </p:pic>
      <p:sp>
        <p:nvSpPr>
          <p:cNvPr id="66" name="Octagon 65"/>
          <p:cNvSpPr/>
          <p:nvPr/>
        </p:nvSpPr>
        <p:spPr>
          <a:xfrm>
            <a:off x="2227219" y="3326701"/>
            <a:ext cx="311530" cy="285909"/>
          </a:xfrm>
          <a:prstGeom prst="octagon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68" name="Octagon 67"/>
          <p:cNvSpPr/>
          <p:nvPr/>
        </p:nvSpPr>
        <p:spPr>
          <a:xfrm>
            <a:off x="2230583" y="3693831"/>
            <a:ext cx="311530" cy="285909"/>
          </a:xfrm>
          <a:prstGeom prst="octagon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69136" y="6081135"/>
            <a:ext cx="413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Adobe Target Monitoring Campaign  - 	Q1 - COMPLETE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428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7402" y="17311"/>
            <a:ext cx="8671851" cy="942975"/>
          </a:xfrm>
        </p:spPr>
        <p:txBody>
          <a:bodyPr/>
          <a:lstStyle/>
          <a:p>
            <a:r>
              <a:rPr lang="en-US" dirty="0" smtClean="0"/>
              <a:t>Work Streams + Timing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635080" y="6262660"/>
            <a:ext cx="5119723" cy="5953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194405"/>
              </p:ext>
            </p:extLst>
          </p:nvPr>
        </p:nvGraphicFramePr>
        <p:xfrm>
          <a:off x="1556724" y="594010"/>
          <a:ext cx="7937246" cy="616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542"/>
                <a:gridCol w="1401506"/>
                <a:gridCol w="1293771"/>
                <a:gridCol w="1314809"/>
                <a:gridCol w="1314809"/>
                <a:gridCol w="1314809"/>
              </a:tblGrid>
              <a:tr h="495663">
                <a:tc gridSpan="6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entury Gothic" pitchFamily="34" charset="0"/>
                        </a:rPr>
                        <a:t>2015</a:t>
                      </a:r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95002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JAN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FEB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MAR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APR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MAY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JUN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174751"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 bwMode="auto">
          <a:xfrm>
            <a:off x="1556724" y="1700077"/>
            <a:ext cx="2703785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/>
                </a:solidFill>
                <a:latin typeface="Century Gothic" pitchFamily="34" charset="0"/>
              </a:rPr>
              <a:t>AUDIENCE  PLANNING/STRATEGY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7062615" y="11756793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062615" y="11849402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90699" y="1660198"/>
            <a:ext cx="135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entury Gothic" pitchFamily="34" charset="0"/>
              </a:rPr>
              <a:t>STRATEGY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entury Gothic" pitchFamily="34" charset="0"/>
              </a:rPr>
              <a:t>PLANNING</a:t>
            </a: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3666496" y="2425099"/>
            <a:ext cx="1188026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/>
                </a:solidFill>
                <a:latin typeface="Century Gothic" pitchFamily="34" charset="0"/>
              </a:rPr>
              <a:t>MCA CONTENT PLANNING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2653743"/>
            <a:ext cx="135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entury Gothic" pitchFamily="34" charset="0"/>
              </a:rPr>
              <a:t>CONTENT/CREATIVE</a:t>
            </a: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699" y="3753932"/>
            <a:ext cx="135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entury Gothic" pitchFamily="34" charset="0"/>
              </a:rPr>
              <a:t>DATA/TARGETING</a:t>
            </a: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0699" y="5024089"/>
            <a:ext cx="1353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entury Gothic" pitchFamily="34" charset="0"/>
              </a:rPr>
              <a:t>MEDIA/CHANNEL</a:t>
            </a: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0" y="5947419"/>
            <a:ext cx="162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Century Gothic" pitchFamily="34" charset="0"/>
              </a:rPr>
              <a:t>MEASUREMENT</a:t>
            </a: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90699" y="2301116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90699" y="3434218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90699" y="4515185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90699" y="5943257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 bwMode="auto">
          <a:xfrm>
            <a:off x="3366216" y="4828324"/>
            <a:ext cx="2859387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M.COM/MERCHANDING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3359246" y="5105589"/>
            <a:ext cx="2859387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PAID SEARCH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5" name="Rounded Rectangle 54"/>
          <p:cNvSpPr/>
          <p:nvPr/>
        </p:nvSpPr>
        <p:spPr bwMode="auto">
          <a:xfrm>
            <a:off x="3359247" y="5694477"/>
            <a:ext cx="2859388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EMAIL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4854521" y="2425099"/>
            <a:ext cx="1041383" cy="238886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DELIVERY</a:t>
            </a:r>
            <a:endParaRPr lang="en-US" sz="6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3666496" y="2756917"/>
            <a:ext cx="1188026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/>
                </a:solidFill>
                <a:latin typeface="Century Gothic" pitchFamily="34" charset="0"/>
              </a:rPr>
              <a:t>M.COM UX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4854521" y="2756917"/>
            <a:ext cx="1041383" cy="238886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DELIVERY</a:t>
            </a:r>
            <a:endParaRPr lang="en-US" sz="6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>
            <a:off x="2487485" y="3818017"/>
            <a:ext cx="7044852" cy="208092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M.COM</a:t>
            </a:r>
          </a:p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MONITORING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CAMPAIGN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4" name="Rounded Rectangle 63"/>
          <p:cNvSpPr/>
          <p:nvPr/>
        </p:nvSpPr>
        <p:spPr bwMode="auto">
          <a:xfrm>
            <a:off x="1556724" y="3523361"/>
            <a:ext cx="923243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M.COM SEGMENT DISTRIBUTION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5" name="Rounded Rectangle 64"/>
          <p:cNvSpPr/>
          <p:nvPr/>
        </p:nvSpPr>
        <p:spPr bwMode="auto">
          <a:xfrm>
            <a:off x="2497728" y="3523361"/>
            <a:ext cx="3398175" cy="240961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SEGMENTS LIVE</a:t>
            </a:r>
          </a:p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 ON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M.COM  &amp; DMP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1574486" y="4125941"/>
            <a:ext cx="2686023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LIVERAMP PLANNING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4260508" y="4115699"/>
            <a:ext cx="1635395" cy="250993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SEGMENT LIVE IN DMP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8" name="Rounded Rectangle 67"/>
          <p:cNvSpPr/>
          <p:nvPr/>
        </p:nvSpPr>
        <p:spPr bwMode="auto">
          <a:xfrm>
            <a:off x="3359246" y="5410416"/>
            <a:ext cx="2859388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DISPLAY/RETARGETING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0" name="Rounded Rectangle 69"/>
          <p:cNvSpPr/>
          <p:nvPr/>
        </p:nvSpPr>
        <p:spPr bwMode="auto">
          <a:xfrm>
            <a:off x="6228960" y="4577367"/>
            <a:ext cx="3265010" cy="231204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CAMPAIGN LAUNCH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9" name="Rounded Rectangle 68"/>
          <p:cNvSpPr/>
          <p:nvPr/>
        </p:nvSpPr>
        <p:spPr bwMode="auto">
          <a:xfrm>
            <a:off x="3359245" y="4546395"/>
            <a:ext cx="2859388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M.COM LANDING PAGE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1" name="Rounded Rectangle 70"/>
          <p:cNvSpPr/>
          <p:nvPr/>
        </p:nvSpPr>
        <p:spPr bwMode="auto">
          <a:xfrm>
            <a:off x="6218634" y="4842632"/>
            <a:ext cx="3265010" cy="231204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CAMPAIGN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2" name="Rounded Rectangle 71"/>
          <p:cNvSpPr/>
          <p:nvPr/>
        </p:nvSpPr>
        <p:spPr bwMode="auto">
          <a:xfrm>
            <a:off x="6218634" y="5115346"/>
            <a:ext cx="3265010" cy="231204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CAMPAIGN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3" name="Rounded Rectangle 72"/>
          <p:cNvSpPr/>
          <p:nvPr/>
        </p:nvSpPr>
        <p:spPr bwMode="auto">
          <a:xfrm>
            <a:off x="6218634" y="5402967"/>
            <a:ext cx="3265010" cy="231204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CAMPAIGN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4" name="Rounded Rectangle 73"/>
          <p:cNvSpPr/>
          <p:nvPr/>
        </p:nvSpPr>
        <p:spPr bwMode="auto">
          <a:xfrm>
            <a:off x="6236348" y="5694477"/>
            <a:ext cx="3265010" cy="231204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CAMPAIGN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79" name="Diamond 78"/>
          <p:cNvSpPr/>
          <p:nvPr/>
        </p:nvSpPr>
        <p:spPr bwMode="auto">
          <a:xfrm>
            <a:off x="6095018" y="4515185"/>
            <a:ext cx="312913" cy="1405301"/>
          </a:xfrm>
          <a:prstGeom prst="diamond">
            <a:avLst/>
          </a:prstGeom>
          <a:solidFill>
            <a:srgbClr val="FF9933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79963" y="5024089"/>
            <a:ext cx="1137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Century Gothic" pitchFamily="34" charset="0"/>
              </a:rPr>
              <a:t>4/15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12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82" name="Rounded Rectangle 81"/>
          <p:cNvSpPr/>
          <p:nvPr/>
        </p:nvSpPr>
        <p:spPr bwMode="auto">
          <a:xfrm>
            <a:off x="3394172" y="6142179"/>
            <a:ext cx="2859388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M&amp;A Planning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6267327" y="6151936"/>
            <a:ext cx="3265010" cy="231204"/>
          </a:xfrm>
          <a:prstGeom prst="roundRect">
            <a:avLst/>
          </a:prstGeom>
          <a:solidFill>
            <a:srgbClr val="6699FF">
              <a:alpha val="65000"/>
            </a:srgb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latin typeface="Century Gothic" pitchFamily="34" charset="0"/>
              </a:rPr>
              <a:t>CAMPAIGN </a:t>
            </a: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800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464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7402" y="225498"/>
            <a:ext cx="8671851" cy="563498"/>
          </a:xfrm>
        </p:spPr>
        <p:txBody>
          <a:bodyPr/>
          <a:lstStyle/>
          <a:p>
            <a:r>
              <a:rPr lang="en-US" sz="1800" dirty="0" smtClean="0"/>
              <a:t>Project Orange Headlines</a:t>
            </a:r>
            <a:endParaRPr lang="en-US" sz="18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7062615" y="11756793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062615" y="11849402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 descr="140447_MB_PPTSlides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37" t="5402" r="647" b="25922"/>
          <a:stretch/>
        </p:blipFill>
        <p:spPr>
          <a:xfrm>
            <a:off x="364056" y="2995664"/>
            <a:ext cx="1745358" cy="1442640"/>
          </a:xfrm>
          <a:prstGeom prst="rect">
            <a:avLst/>
          </a:prstGeom>
        </p:spPr>
      </p:pic>
      <p:pic>
        <p:nvPicPr>
          <p:cNvPr id="31" name="Picture 30" descr="140447_MB_PPTSlid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4" r="62963" b="40584"/>
          <a:stretch/>
        </p:blipFill>
        <p:spPr>
          <a:xfrm>
            <a:off x="364056" y="922738"/>
            <a:ext cx="1765855" cy="16889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2" y="4975583"/>
            <a:ext cx="1889762" cy="127267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91794" y="1356360"/>
            <a:ext cx="6876258" cy="4137738"/>
          </a:xfrm>
        </p:spPr>
        <p:txBody>
          <a:bodyPr/>
          <a:lstStyle/>
          <a:p>
            <a:pPr marL="1376363" indent="-1376363">
              <a:buNone/>
            </a:pPr>
            <a:r>
              <a:rPr lang="en-US" b="1" dirty="0" smtClean="0"/>
              <a:t>What:</a:t>
            </a:r>
            <a:r>
              <a:rPr lang="en-US" dirty="0" smtClean="0"/>
              <a:t>	A behavioral-based segmentation that addresses  business + leisure</a:t>
            </a:r>
          </a:p>
          <a:p>
            <a:pPr marL="1376363" indent="-1376363">
              <a:buNone/>
            </a:pPr>
            <a:endParaRPr lang="en-US" dirty="0"/>
          </a:p>
          <a:p>
            <a:pPr marL="1376363" indent="-1376363">
              <a:buNone/>
            </a:pPr>
            <a:r>
              <a:rPr lang="en-US" b="1" dirty="0" smtClean="0"/>
              <a:t>Why:</a:t>
            </a:r>
            <a:r>
              <a:rPr lang="en-US" dirty="0" smtClean="0"/>
              <a:t>	To serve up the right message to specific customer segments with the greatest lifetime value to our portfolio</a:t>
            </a:r>
          </a:p>
          <a:p>
            <a:pPr marL="1376363" indent="-1376363">
              <a:buNone/>
            </a:pPr>
            <a:endParaRPr lang="en-US" dirty="0"/>
          </a:p>
          <a:p>
            <a:pPr marL="1376363" indent="-1376363">
              <a:buNone/>
            </a:pPr>
            <a:r>
              <a:rPr lang="en-US" b="1" dirty="0" smtClean="0"/>
              <a:t>Key Findings:</a:t>
            </a:r>
            <a:r>
              <a:rPr lang="en-US" dirty="0" smtClean="0"/>
              <a:t>	12 segments identified; the top 2 worth $10.2B in future value</a:t>
            </a:r>
          </a:p>
          <a:p>
            <a:pPr marL="1376363" indent="-1376363">
              <a:buNone/>
            </a:pPr>
            <a:endParaRPr lang="en-US" dirty="0"/>
          </a:p>
          <a:p>
            <a:pPr marL="1376363" indent="-1376363">
              <a:buNone/>
            </a:pPr>
            <a:r>
              <a:rPr lang="en-US" b="1" dirty="0" smtClean="0"/>
              <a:t>Test:</a:t>
            </a:r>
            <a:r>
              <a:rPr lang="en-US" dirty="0"/>
              <a:t>	</a:t>
            </a:r>
            <a:r>
              <a:rPr lang="en-US" dirty="0" smtClean="0"/>
              <a:t>Impact of relevant messaging to drive booking behavior and loyalty</a:t>
            </a:r>
          </a:p>
        </p:txBody>
      </p:sp>
    </p:spTree>
    <p:extLst>
      <p:ext uri="{BB962C8B-B14F-4D97-AF65-F5344CB8AC3E}">
        <p14:creationId xmlns:p14="http://schemas.microsoft.com/office/powerpoint/2010/main" val="183967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876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2179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865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0444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Enterprise Segmentation Brief</a:t>
            </a:r>
            <a:endParaRPr lang="en-US" dirty="0"/>
          </a:p>
        </p:txBody>
      </p: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2605121" y="584015"/>
            <a:ext cx="6814805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 smtClean="0">
              <a:solidFill>
                <a:schemeClr val="bg1"/>
              </a:solidFill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Audience: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WHPH adults in their 40s whose first choice program loyalty is Starwood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TSAT adults in their 40s who typically book through </a:t>
            </a:r>
            <a:r>
              <a:rPr lang="en-US" sz="1400" dirty="0" smtClean="0">
                <a:solidFill>
                  <a:srgbClr val="000000"/>
                </a:solidFill>
              </a:rPr>
              <a:t>OTA’S</a:t>
            </a:r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Objective</a:t>
            </a:r>
            <a:r>
              <a:rPr lang="en-US" sz="1400" b="1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Test </a:t>
            </a:r>
            <a:r>
              <a:rPr lang="en-US" sz="1400" dirty="0">
                <a:solidFill>
                  <a:srgbClr val="000000"/>
                </a:solidFill>
              </a:rPr>
              <a:t>the impact of segment-relevant messaging </a:t>
            </a:r>
            <a:r>
              <a:rPr lang="en-US" sz="1400" dirty="0" smtClean="0">
                <a:solidFill>
                  <a:srgbClr val="000000"/>
                </a:solidFill>
              </a:rPr>
              <a:t>as an integrated campaign across </a:t>
            </a:r>
            <a:r>
              <a:rPr lang="en-US" sz="1400" dirty="0">
                <a:solidFill>
                  <a:srgbClr val="000000"/>
                </a:solidFill>
              </a:rPr>
              <a:t>multiple MI channels to drive </a:t>
            </a:r>
            <a:r>
              <a:rPr lang="en-US" sz="1400" dirty="0" smtClean="0">
                <a:solidFill>
                  <a:srgbClr val="000000"/>
                </a:solidFill>
              </a:rPr>
              <a:t>bookings</a:t>
            </a:r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400" b="1" dirty="0">
                <a:solidFill>
                  <a:srgbClr val="000000"/>
                </a:solidFill>
              </a:rPr>
              <a:t>Message</a:t>
            </a:r>
            <a:r>
              <a:rPr lang="en-US" sz="1400" b="1" dirty="0" smtClean="0">
                <a:solidFill>
                  <a:srgbClr val="000000"/>
                </a:solidFill>
              </a:rPr>
              <a:t>: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WHPH: Combine active lifestyle imagery with messaging reflecting being in control, maximizing time, multi-tasking and fitting it “all in”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TSAT: Combine luxury lifestyle imagery with messaging reflecting travel perks, pampering, indulgence </a:t>
            </a:r>
            <a:r>
              <a:rPr lang="en-US" sz="1400" smtClean="0">
                <a:solidFill>
                  <a:srgbClr val="000000"/>
                </a:solidFill>
              </a:rPr>
              <a:t>and treating </a:t>
            </a:r>
            <a:r>
              <a:rPr lang="en-US" sz="1400" dirty="0" smtClean="0">
                <a:solidFill>
                  <a:srgbClr val="000000"/>
                </a:solidFill>
              </a:rPr>
              <a:t>yourself right</a:t>
            </a:r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b="1" dirty="0" smtClean="0">
                <a:solidFill>
                  <a:srgbClr val="000000"/>
                </a:solidFill>
              </a:rPr>
              <a:t>Approach: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Leverage targeted  paid, owned and earned placements to contextually message each segment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KPI’s</a:t>
            </a:r>
          </a:p>
          <a:p>
            <a:pPr lvl="1"/>
            <a:r>
              <a:rPr lang="en-US" sz="1400" dirty="0" smtClean="0">
                <a:solidFill>
                  <a:srgbClr val="000000"/>
                </a:solidFill>
              </a:rPr>
              <a:t>Immediate Term: 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Conversion Rate/Bookings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Engagement/CTR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Medium Term: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Life Time Value </a:t>
            </a:r>
          </a:p>
          <a:p>
            <a:pPr lvl="3"/>
            <a:endParaRPr lang="en-US" dirty="0">
              <a:solidFill>
                <a:srgbClr val="000000"/>
              </a:solidFill>
            </a:endParaRPr>
          </a:p>
          <a:p>
            <a:endParaRPr lang="en-US" sz="1400" b="1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7062615" y="11756793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062615" y="11849402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29" descr="140447_MB_PPTSlides4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37" t="5402" r="647" b="25922"/>
          <a:stretch/>
        </p:blipFill>
        <p:spPr>
          <a:xfrm>
            <a:off x="364056" y="2995664"/>
            <a:ext cx="1745358" cy="1442640"/>
          </a:xfrm>
          <a:prstGeom prst="rect">
            <a:avLst/>
          </a:prstGeom>
        </p:spPr>
      </p:pic>
      <p:pic>
        <p:nvPicPr>
          <p:cNvPr id="31" name="Picture 30" descr="140447_MB_PPTSlides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84" r="62963" b="40584"/>
          <a:stretch/>
        </p:blipFill>
        <p:spPr>
          <a:xfrm>
            <a:off x="364056" y="922738"/>
            <a:ext cx="1765855" cy="16889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2" y="4975583"/>
            <a:ext cx="1889762" cy="127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8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4696" y="2709332"/>
            <a:ext cx="6843303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/>
              <a:t>P</a:t>
            </a:r>
            <a:r>
              <a:rPr lang="en-CA" sz="2800" b="1" dirty="0" smtClean="0"/>
              <a:t>ROJECT ORANGE POC: </a:t>
            </a:r>
            <a:br>
              <a:rPr lang="en-CA" sz="2800" b="1" dirty="0" smtClean="0"/>
            </a:br>
            <a:r>
              <a:rPr lang="en-CA" sz="2800" dirty="0" smtClean="0"/>
              <a:t>SEGMENT OVERVIEW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1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499" y="84097"/>
            <a:ext cx="8671851" cy="942975"/>
          </a:xfrm>
        </p:spPr>
        <p:txBody>
          <a:bodyPr/>
          <a:lstStyle/>
          <a:p>
            <a:r>
              <a:rPr lang="en-US" dirty="0" smtClean="0"/>
              <a:t>Segment Specific Landing Pages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15852" y="1698979"/>
            <a:ext cx="4875479" cy="5148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Luxury Resort Next Gen</a:t>
            </a: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086556976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A1: Lifestyle Image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A3: Segment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: Near By Hotels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B2: Popular Booked Hotels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B3: Popular Searched Hotels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C3::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Segment + Book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Right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" y="1595907"/>
            <a:ext cx="4727312" cy="1331206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8"/>
          <a:srcRect b="5516"/>
          <a:stretch/>
        </p:blipFill>
        <p:spPr>
          <a:xfrm>
            <a:off x="1" y="1595907"/>
            <a:ext cx="4746031" cy="1331206"/>
          </a:xfrm>
          <a:prstGeom prst="rect">
            <a:avLst/>
          </a:prstGeom>
        </p:spPr>
      </p:pic>
      <p:pic>
        <p:nvPicPr>
          <p:cNvPr id="120" name="Picture 119" descr="V2 - Marriott Dynamic Landing Page_Member Version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3448" r="57619" b="91195"/>
          <a:stretch/>
        </p:blipFill>
        <p:spPr>
          <a:xfrm>
            <a:off x="0" y="1595907"/>
            <a:ext cx="1588574" cy="587812"/>
          </a:xfrm>
          <a:prstGeom prst="rect">
            <a:avLst/>
          </a:prstGeom>
        </p:spPr>
      </p:pic>
      <p:sp>
        <p:nvSpPr>
          <p:cNvPr id="116" name="Oval 115"/>
          <p:cNvSpPr/>
          <p:nvPr/>
        </p:nvSpPr>
        <p:spPr>
          <a:xfrm>
            <a:off x="2639581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67213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121" name="Picture 120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3246998" y="2547061"/>
            <a:ext cx="1468854" cy="372308"/>
          </a:xfrm>
          <a:prstGeom prst="rect">
            <a:avLst/>
          </a:prstGeom>
        </p:spPr>
      </p:pic>
      <p:sp>
        <p:nvSpPr>
          <p:cNvPr id="118" name="Oval 117"/>
          <p:cNvSpPr/>
          <p:nvPr/>
        </p:nvSpPr>
        <p:spPr>
          <a:xfrm>
            <a:off x="4301155" y="249298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127" name="Picture 126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3049704"/>
            <a:ext cx="3054801" cy="1306374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26293" y="295747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Near By Hotels</a:t>
            </a:r>
            <a:endParaRPr lang="en-US" sz="700" b="1" kern="1200" dirty="0">
              <a:latin typeface="Calibri"/>
              <a:cs typeface="Calibri"/>
            </a:endParaRPr>
          </a:p>
        </p:txBody>
      </p:sp>
      <p:pic>
        <p:nvPicPr>
          <p:cNvPr id="131" name="Picture 130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4349688"/>
            <a:ext cx="3054801" cy="1306374"/>
          </a:xfrm>
          <a:prstGeom prst="rect">
            <a:avLst/>
          </a:prstGeom>
        </p:spPr>
      </p:pic>
      <p:pic>
        <p:nvPicPr>
          <p:cNvPr id="132" name="Picture 131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8" r="25064" b="28272"/>
          <a:stretch/>
        </p:blipFill>
        <p:spPr>
          <a:xfrm>
            <a:off x="126293" y="5540983"/>
            <a:ext cx="3054801" cy="1306374"/>
          </a:xfrm>
          <a:prstGeom prst="rect">
            <a:avLst/>
          </a:prstGeom>
        </p:spPr>
      </p:pic>
      <p:sp>
        <p:nvSpPr>
          <p:cNvPr id="175" name="Oval 174"/>
          <p:cNvSpPr/>
          <p:nvPr/>
        </p:nvSpPr>
        <p:spPr>
          <a:xfrm>
            <a:off x="1444025" y="3364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3278" y="469198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3278" y="59429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905" y="27181"/>
            <a:ext cx="268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39402" y="4276309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Booked Hotels – Trending Now</a:t>
            </a:r>
            <a:endParaRPr lang="en-US" sz="700" b="1" kern="1200" dirty="0">
              <a:latin typeface="Calibri"/>
              <a:cs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26293" y="5567461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Searched Hotels – Trending Now</a:t>
            </a:r>
            <a:endParaRPr lang="en-US" sz="700" b="1" kern="1200" dirty="0">
              <a:latin typeface="Calibri"/>
              <a:cs typeface="Calibri"/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11"/>
          <a:srcRect b="20763"/>
          <a:stretch/>
        </p:blipFill>
        <p:spPr>
          <a:xfrm>
            <a:off x="3231510" y="3217741"/>
            <a:ext cx="1342910" cy="1135314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3643622" y="352067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r="46614"/>
          <a:stretch/>
        </p:blipFill>
        <p:spPr>
          <a:xfrm>
            <a:off x="3246997" y="5756474"/>
            <a:ext cx="1327423" cy="994586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713320" y="603587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24759" r="36935"/>
          <a:stretch/>
        </p:blipFill>
        <p:spPr>
          <a:xfrm>
            <a:off x="3181094" y="4526705"/>
            <a:ext cx="1393326" cy="1040756"/>
          </a:xfrm>
          <a:prstGeom prst="rect">
            <a:avLst/>
          </a:prstGeom>
        </p:spPr>
      </p:pic>
      <p:sp>
        <p:nvSpPr>
          <p:cNvPr id="181" name="Oval 180"/>
          <p:cNvSpPr/>
          <p:nvPr/>
        </p:nvSpPr>
        <p:spPr>
          <a:xfrm>
            <a:off x="3643622" y="48621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87813" y="5409161"/>
            <a:ext cx="1393325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Relax + Refresh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231510" y="4199423"/>
            <a:ext cx="1342910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Redeem at Top Resorts</a:t>
            </a:r>
          </a:p>
        </p:txBody>
      </p:sp>
      <p:pic>
        <p:nvPicPr>
          <p:cNvPr id="189" name="Picture 188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9"/>
          <a:stretch/>
        </p:blipFill>
        <p:spPr>
          <a:xfrm>
            <a:off x="1" y="1323656"/>
            <a:ext cx="4746031" cy="24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7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499" y="84097"/>
            <a:ext cx="8671851" cy="942975"/>
          </a:xfrm>
        </p:spPr>
        <p:txBody>
          <a:bodyPr/>
          <a:lstStyle/>
          <a:p>
            <a:r>
              <a:rPr lang="en-US" dirty="0" smtClean="0"/>
              <a:t>Segment + Destination Landing Pages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15852" y="1698979"/>
            <a:ext cx="4875479" cy="5148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tx1"/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480556125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A1: Destination Image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A3: Segment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: Popular Hotels Based on Recently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Viewed/Searched Hotel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B2: Popular Hotels Based on Recently Viewed Destination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B3: Nearby Hotels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C3::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Segment + Book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Right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pic>
        <p:nvPicPr>
          <p:cNvPr id="127" name="Picture 126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3049704"/>
            <a:ext cx="3054801" cy="1306374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26293" y="295747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cs typeface="Calibri"/>
              </a:rPr>
              <a:t>Popular Hotels Based on Recently Viewed</a:t>
            </a:r>
          </a:p>
        </p:txBody>
      </p:sp>
      <p:pic>
        <p:nvPicPr>
          <p:cNvPr id="131" name="Picture 130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4342969"/>
            <a:ext cx="3054801" cy="1306374"/>
          </a:xfrm>
          <a:prstGeom prst="rect">
            <a:avLst/>
          </a:prstGeom>
        </p:spPr>
      </p:pic>
      <p:pic>
        <p:nvPicPr>
          <p:cNvPr id="132" name="Picture 131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8" r="25064" b="28272"/>
          <a:stretch/>
        </p:blipFill>
        <p:spPr>
          <a:xfrm>
            <a:off x="126293" y="5547702"/>
            <a:ext cx="3054801" cy="1306374"/>
          </a:xfrm>
          <a:prstGeom prst="rect">
            <a:avLst/>
          </a:prstGeom>
        </p:spPr>
      </p:pic>
      <p:sp>
        <p:nvSpPr>
          <p:cNvPr id="175" name="Oval 174"/>
          <p:cNvSpPr/>
          <p:nvPr/>
        </p:nvSpPr>
        <p:spPr>
          <a:xfrm>
            <a:off x="1444025" y="3364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3278" y="469198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3278" y="59429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905" y="27181"/>
            <a:ext cx="268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39402" y="4276309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Hotels in San Francisco</a:t>
            </a:r>
            <a:endParaRPr lang="en-US" sz="700" b="1" kern="1200" dirty="0">
              <a:latin typeface="Calibri"/>
              <a:cs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26293" y="557418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cs typeface="Calibri"/>
              </a:rPr>
              <a:t>Near By Hotels</a:t>
            </a: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9"/>
          <a:srcRect b="20763"/>
          <a:stretch/>
        </p:blipFill>
        <p:spPr>
          <a:xfrm>
            <a:off x="3231510" y="3217741"/>
            <a:ext cx="1342910" cy="1135314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3643622" y="352067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r="46614"/>
          <a:stretch/>
        </p:blipFill>
        <p:spPr>
          <a:xfrm>
            <a:off x="3246997" y="5756474"/>
            <a:ext cx="1327423" cy="994586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713320" y="603587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24759" r="36935"/>
          <a:stretch/>
        </p:blipFill>
        <p:spPr>
          <a:xfrm>
            <a:off x="3181094" y="4526705"/>
            <a:ext cx="1393326" cy="1040756"/>
          </a:xfrm>
          <a:prstGeom prst="rect">
            <a:avLst/>
          </a:prstGeom>
        </p:spPr>
      </p:pic>
      <p:sp>
        <p:nvSpPr>
          <p:cNvPr id="181" name="Oval 180"/>
          <p:cNvSpPr/>
          <p:nvPr/>
        </p:nvSpPr>
        <p:spPr>
          <a:xfrm>
            <a:off x="3643622" y="48621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87813" y="5415880"/>
            <a:ext cx="1393325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Relax + Refresh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231510" y="4199423"/>
            <a:ext cx="1342910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Redeem at Top Resorts</a:t>
            </a:r>
          </a:p>
        </p:txBody>
      </p:sp>
      <p:pic>
        <p:nvPicPr>
          <p:cNvPr id="38" name="Picture 37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745"/>
          <a:stretch/>
        </p:blipFill>
        <p:spPr>
          <a:xfrm>
            <a:off x="24476" y="1321635"/>
            <a:ext cx="4715852" cy="1635835"/>
          </a:xfrm>
          <a:prstGeom prst="rect">
            <a:avLst/>
          </a:prstGeom>
        </p:spPr>
      </p:pic>
      <p:sp>
        <p:nvSpPr>
          <p:cNvPr id="116" name="Oval 115"/>
          <p:cNvSpPr/>
          <p:nvPr/>
        </p:nvSpPr>
        <p:spPr>
          <a:xfrm>
            <a:off x="3930382" y="153811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530744" y="148191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281728" y="241597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59298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499" y="84097"/>
            <a:ext cx="8671851" cy="942975"/>
          </a:xfrm>
        </p:spPr>
        <p:txBody>
          <a:bodyPr/>
          <a:lstStyle/>
          <a:p>
            <a:r>
              <a:rPr lang="en-US" dirty="0" smtClean="0"/>
              <a:t>Segment + Property Landing Pages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15852" y="1698979"/>
            <a:ext cx="4875479" cy="5148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tx1"/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19837330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A1: Destination Image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A3: Segment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: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Recently Viewed Hotels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B2: Popular Hotels Based on Recently Viewed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B3: Nearby Hotels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C3::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Segment + Book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Right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pic>
        <p:nvPicPr>
          <p:cNvPr id="127" name="Picture 126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3049704"/>
            <a:ext cx="3054801" cy="1306374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26293" y="295747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Recently Viewed Hotels</a:t>
            </a:r>
            <a:endParaRPr lang="en-US" sz="700" b="1" kern="1200" dirty="0">
              <a:latin typeface="Calibri"/>
              <a:cs typeface="Calibri"/>
            </a:endParaRPr>
          </a:p>
        </p:txBody>
      </p:sp>
      <p:pic>
        <p:nvPicPr>
          <p:cNvPr id="131" name="Picture 130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4342969"/>
            <a:ext cx="3054801" cy="1306374"/>
          </a:xfrm>
          <a:prstGeom prst="rect">
            <a:avLst/>
          </a:prstGeom>
        </p:spPr>
      </p:pic>
      <p:pic>
        <p:nvPicPr>
          <p:cNvPr id="132" name="Picture 131" descr="V2 - Marriott Dynamic Landing Page_Authenticated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8" r="25064" b="28272"/>
          <a:stretch/>
        </p:blipFill>
        <p:spPr>
          <a:xfrm>
            <a:off x="126293" y="5547702"/>
            <a:ext cx="3054801" cy="1306374"/>
          </a:xfrm>
          <a:prstGeom prst="rect">
            <a:avLst/>
          </a:prstGeom>
        </p:spPr>
      </p:pic>
      <p:sp>
        <p:nvSpPr>
          <p:cNvPr id="175" name="Oval 174"/>
          <p:cNvSpPr/>
          <p:nvPr/>
        </p:nvSpPr>
        <p:spPr>
          <a:xfrm>
            <a:off x="1444025" y="3364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3278" y="469198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3278" y="59429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905" y="27181"/>
            <a:ext cx="268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39402" y="4276309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Hotels Based on Recently Viewed</a:t>
            </a:r>
            <a:endParaRPr lang="en-US" sz="700" b="1" kern="1200" dirty="0">
              <a:latin typeface="Calibri"/>
              <a:cs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26293" y="557418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dirty="0">
                <a:cs typeface="Calibri"/>
              </a:rPr>
              <a:t>Near By Hotels</a:t>
            </a: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9"/>
          <a:srcRect b="20763"/>
          <a:stretch/>
        </p:blipFill>
        <p:spPr>
          <a:xfrm>
            <a:off x="3231510" y="3217741"/>
            <a:ext cx="1342910" cy="1135314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3643622" y="352067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/>
          <a:srcRect r="46614"/>
          <a:stretch/>
        </p:blipFill>
        <p:spPr>
          <a:xfrm>
            <a:off x="3246997" y="5756474"/>
            <a:ext cx="1327423" cy="994586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713320" y="603587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/>
          <a:srcRect l="24759" r="36935"/>
          <a:stretch/>
        </p:blipFill>
        <p:spPr>
          <a:xfrm>
            <a:off x="3181094" y="4526705"/>
            <a:ext cx="1393326" cy="1040756"/>
          </a:xfrm>
          <a:prstGeom prst="rect">
            <a:avLst/>
          </a:prstGeom>
        </p:spPr>
      </p:pic>
      <p:sp>
        <p:nvSpPr>
          <p:cNvPr id="181" name="Oval 180"/>
          <p:cNvSpPr/>
          <p:nvPr/>
        </p:nvSpPr>
        <p:spPr>
          <a:xfrm>
            <a:off x="3643622" y="48621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87813" y="5415880"/>
            <a:ext cx="1393325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Relax + Refresh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231510" y="4199423"/>
            <a:ext cx="1342910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Redeem at Top Resorts</a:t>
            </a:r>
          </a:p>
        </p:txBody>
      </p:sp>
      <p:pic>
        <p:nvPicPr>
          <p:cNvPr id="39" name="Picture 38" descr="V2 - Marriott Dynamic Landing Page_Member Version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98"/>
          <a:stretch/>
        </p:blipFill>
        <p:spPr>
          <a:xfrm>
            <a:off x="24475" y="1402280"/>
            <a:ext cx="4702837" cy="1555190"/>
          </a:xfrm>
          <a:prstGeom prst="rect">
            <a:avLst/>
          </a:prstGeom>
        </p:spPr>
      </p:pic>
      <p:sp>
        <p:nvSpPr>
          <p:cNvPr id="116" name="Oval 115"/>
          <p:cNvSpPr/>
          <p:nvPr/>
        </p:nvSpPr>
        <p:spPr>
          <a:xfrm>
            <a:off x="3930382" y="153811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530744" y="148191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4281728" y="241597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726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4" y="1099161"/>
            <a:ext cx="8992128" cy="50860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4062" r="5537"/>
          <a:stretch/>
        </p:blipFill>
        <p:spPr>
          <a:xfrm>
            <a:off x="354872" y="811451"/>
            <a:ext cx="812720" cy="7876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ounded Rectangle 9"/>
          <p:cNvSpPr/>
          <p:nvPr/>
        </p:nvSpPr>
        <p:spPr>
          <a:xfrm>
            <a:off x="1854098" y="2270454"/>
            <a:ext cx="3581202" cy="12602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137682" y="129350"/>
            <a:ext cx="8671851" cy="45145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400" b="0" i="0" kern="1200">
                <a:solidFill>
                  <a:srgbClr val="0099FF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b="1" dirty="0" smtClean="0"/>
              <a:t>Work Hard, Play Hard</a:t>
            </a:r>
            <a:r>
              <a:rPr lang="en-US" b="1" dirty="0"/>
              <a:t>: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2792156" y="3972564"/>
            <a:ext cx="2643144" cy="80570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9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0"/>
            <a:ext cx="8876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91022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3" y="37084"/>
            <a:ext cx="8895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87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7402" y="225498"/>
            <a:ext cx="8671851" cy="563498"/>
          </a:xfrm>
        </p:spPr>
        <p:txBody>
          <a:bodyPr/>
          <a:lstStyle/>
          <a:p>
            <a:r>
              <a:rPr lang="en-US" sz="1800" dirty="0" smtClean="0"/>
              <a:t>What we hope to learn: </a:t>
            </a:r>
            <a:endParaRPr lang="en-US" sz="1800" dirty="0"/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7062615" y="11756793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062615" y="11849402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209453"/>
              </p:ext>
            </p:extLst>
          </p:nvPr>
        </p:nvGraphicFramePr>
        <p:xfrm>
          <a:off x="309769" y="1269905"/>
          <a:ext cx="9613112" cy="3840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161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3" y="0"/>
            <a:ext cx="8878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87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4" y="0"/>
            <a:ext cx="894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872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865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8500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842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81948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818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1230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3" y="0"/>
            <a:ext cx="8784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027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7402" y="135283"/>
            <a:ext cx="8671851" cy="942975"/>
          </a:xfrm>
        </p:spPr>
        <p:txBody>
          <a:bodyPr/>
          <a:lstStyle/>
          <a:p>
            <a:r>
              <a:rPr lang="en-US" dirty="0"/>
              <a:t>REAL-TIME AUDIENCE PROFILE – WORK HARD PLAY HARD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72" y="534344"/>
            <a:ext cx="5853403" cy="632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5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304"/>
            <a:ext cx="9602788" cy="23906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2753258"/>
            <a:ext cx="9602788" cy="180428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2072913"/>
            <a:ext cx="9602788" cy="180428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11" y="3146804"/>
            <a:ext cx="6016705" cy="3616132"/>
          </a:xfrm>
          <a:prstGeom prst="rect">
            <a:avLst/>
          </a:prstGeom>
        </p:spPr>
      </p:pic>
      <p:sp>
        <p:nvSpPr>
          <p:cNvPr id="7" name="Title 7"/>
          <p:cNvSpPr txBox="1">
            <a:spLocks/>
          </p:cNvSpPr>
          <p:nvPr/>
        </p:nvSpPr>
        <p:spPr>
          <a:xfrm>
            <a:off x="83277" y="100585"/>
            <a:ext cx="8671851" cy="9429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4BC3FF"/>
                </a:solidFill>
              </a:rPr>
              <a:t>SEGMENT AUDIENCE PLANNING – REAL-TIME SIZING</a:t>
            </a:r>
            <a:endParaRPr lang="en-US" sz="1800" dirty="0">
              <a:solidFill>
                <a:srgbClr val="4BC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3111" y="5445678"/>
            <a:ext cx="2998917" cy="604319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60900" y="3361830"/>
            <a:ext cx="2942204" cy="827684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17800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4696" y="2709332"/>
            <a:ext cx="6843303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/>
              <a:t>P</a:t>
            </a:r>
            <a:r>
              <a:rPr lang="en-CA" sz="2800" b="1" dirty="0" smtClean="0"/>
              <a:t>ROJECT ORANGE POC: </a:t>
            </a:r>
            <a:br>
              <a:rPr lang="en-CA" sz="2800" b="1" dirty="0" smtClean="0"/>
            </a:br>
            <a:r>
              <a:rPr lang="en-CA" sz="2800" dirty="0" smtClean="0"/>
              <a:t>MESSAGING STRATEGY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86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03347" y="138241"/>
            <a:ext cx="8671851" cy="942975"/>
          </a:xfrm>
        </p:spPr>
        <p:txBody>
          <a:bodyPr/>
          <a:lstStyle/>
          <a:p>
            <a:r>
              <a:rPr lang="en-US" dirty="0" smtClean="0"/>
              <a:t>SEGMENT MESSAGING APPROACH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 bwMode="auto">
          <a:xfrm>
            <a:off x="4701185" y="107320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WORK HARD PLAY HARD</a:t>
            </a:r>
          </a:p>
          <a:p>
            <a:pPr lvl="0" algn="ctr"/>
            <a:r>
              <a:rPr lang="en-US" sz="1100" dirty="0"/>
              <a:t>(E.G LIKES TO USE POINTS)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6271" y="1081216"/>
            <a:ext cx="1783501" cy="586435"/>
          </a:xfrm>
          <a:prstGeom prst="rect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SEGMENT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6271" y="4102713"/>
            <a:ext cx="1783501" cy="586435"/>
          </a:xfrm>
          <a:prstGeom prst="rect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4313705" y="1667651"/>
            <a:ext cx="1607244" cy="23298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 flipV="1">
            <a:off x="6528845" y="1667650"/>
            <a:ext cx="1699774" cy="23298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6201433" y="1667651"/>
            <a:ext cx="0" cy="23298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47" name="Rounded Rectangle 46"/>
          <p:cNvSpPr/>
          <p:nvPr/>
        </p:nvSpPr>
        <p:spPr bwMode="auto">
          <a:xfrm>
            <a:off x="3617079" y="417856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PROOF POINT +</a:t>
            </a:r>
          </a:p>
          <a:p>
            <a:pPr lvl="0" algn="ctr"/>
            <a:r>
              <a:rPr lang="en-US" sz="1100" dirty="0" smtClean="0"/>
              <a:t> BRANDS</a:t>
            </a:r>
            <a:endParaRPr lang="en-US" sz="1100" dirty="0"/>
          </a:p>
        </p:txBody>
      </p:sp>
      <p:sp>
        <p:nvSpPr>
          <p:cNvPr id="48" name="Rounded Rectangle 47"/>
          <p:cNvSpPr/>
          <p:nvPr/>
        </p:nvSpPr>
        <p:spPr bwMode="auto">
          <a:xfrm>
            <a:off x="5451309" y="417856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DESTINATION</a:t>
            </a:r>
            <a:endParaRPr lang="en-US" sz="1100" dirty="0"/>
          </a:p>
        </p:txBody>
      </p:sp>
      <p:sp>
        <p:nvSpPr>
          <p:cNvPr id="49" name="Rounded Rectangle 48"/>
          <p:cNvSpPr/>
          <p:nvPr/>
        </p:nvSpPr>
        <p:spPr bwMode="auto">
          <a:xfrm>
            <a:off x="7204282" y="417856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PROPERTY</a:t>
            </a:r>
            <a:endParaRPr lang="en-US" sz="1100" dirty="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4966335" y="2327856"/>
            <a:ext cx="2470195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NON MEMBER/MEMBER</a:t>
            </a:r>
          </a:p>
        </p:txBody>
      </p:sp>
      <p:sp>
        <p:nvSpPr>
          <p:cNvPr id="55" name="Oval 54"/>
          <p:cNvSpPr/>
          <p:nvPr/>
        </p:nvSpPr>
        <p:spPr>
          <a:xfrm>
            <a:off x="6020484" y="325847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85773" y="325847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513727" y="326215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6291670" y="107320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TRAVEL’S STILL A TREAT</a:t>
            </a:r>
          </a:p>
          <a:p>
            <a:pPr lvl="0" algn="ctr"/>
            <a:r>
              <a:rPr lang="en-US" sz="1100" dirty="0"/>
              <a:t>(E.G. VALUES TIME WITH FAMILY</a:t>
            </a:r>
          </a:p>
        </p:txBody>
      </p:sp>
      <p:sp>
        <p:nvSpPr>
          <p:cNvPr id="32" name="Oval 31"/>
          <p:cNvSpPr/>
          <p:nvPr/>
        </p:nvSpPr>
        <p:spPr>
          <a:xfrm>
            <a:off x="6020484" y="18646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04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83" y="153683"/>
            <a:ext cx="4220932" cy="962859"/>
          </a:xfrm>
        </p:spPr>
        <p:txBody>
          <a:bodyPr/>
          <a:lstStyle/>
          <a:p>
            <a:r>
              <a:rPr lang="en-US" sz="1800" dirty="0" smtClean="0"/>
              <a:t>We are taking a phased approach to maximize learning and ramp up marketing efforts</a:t>
            </a:r>
            <a:endParaRPr lang="en-US" sz="18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339066"/>
              </p:ext>
            </p:extLst>
          </p:nvPr>
        </p:nvGraphicFramePr>
        <p:xfrm>
          <a:off x="4243815" y="83108"/>
          <a:ext cx="5358973" cy="6667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809"/>
                <a:gridCol w="515983"/>
                <a:gridCol w="614657"/>
                <a:gridCol w="533932"/>
                <a:gridCol w="533932"/>
                <a:gridCol w="533932"/>
                <a:gridCol w="533932"/>
                <a:gridCol w="533932"/>
                <a:gridCol w="533932"/>
                <a:gridCol w="533932"/>
              </a:tblGrid>
              <a:tr h="536019">
                <a:tc gridSpan="10"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latin typeface="Century Gothic" pitchFamily="34" charset="0"/>
                        </a:rPr>
                        <a:t>2015</a:t>
                      </a:r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35305"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JAN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FEB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MAR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APR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MAY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JUN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JULY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AUG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SEPT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>
                          <a:solidFill>
                            <a:schemeClr val="bg1"/>
                          </a:solidFill>
                          <a:latin typeface="Century Gothic" pitchFamily="34" charset="0"/>
                        </a:rPr>
                        <a:t>OCT</a:t>
                      </a:r>
                      <a:endParaRPr lang="en-US" sz="900" dirty="0">
                        <a:solidFill>
                          <a:schemeClr val="bg1"/>
                        </a:solidFill>
                        <a:latin typeface="Century Gothic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5596075"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latin typeface="Century Gothic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 bwMode="auto">
          <a:xfrm>
            <a:off x="-2734764" y="3043753"/>
            <a:ext cx="2703785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rgbClr val="000000"/>
                </a:solidFill>
                <a:latin typeface="Century Gothic" pitchFamily="34" charset="0"/>
              </a:rPr>
              <a:t>AUDIENCE  PLANNING/STRATEGY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7062615" y="11756793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7062615" y="11849402"/>
            <a:ext cx="0" cy="9075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22882" y="1205581"/>
            <a:ext cx="3923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1. Onboard audiences into digital platform</a:t>
            </a:r>
            <a:endParaRPr lang="en-US" sz="1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882" y="2307628"/>
            <a:ext cx="406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2. Track segments  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</a:rPr>
              <a:t>within existing (Destination focused)  </a:t>
            </a: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campaigns</a:t>
            </a:r>
            <a:endParaRPr lang="en-US" sz="1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882" y="3327582"/>
            <a:ext cx="46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3. Target segments + heavy up spend within existing (Destination focused)  campaigns</a:t>
            </a:r>
            <a:endParaRPr lang="en-US" sz="1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6170" y="1962546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13581" y="3169435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3581" y="4088545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13581" y="5403687"/>
            <a:ext cx="9512089" cy="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 bwMode="auto">
          <a:xfrm>
            <a:off x="-2703785" y="2656664"/>
            <a:ext cx="923243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rgbClr val="000000"/>
                </a:solidFill>
                <a:latin typeface="Century Gothic" pitchFamily="34" charset="0"/>
              </a:rPr>
              <a:t>M.COM SEGMENT DISTRIBUTION</a:t>
            </a:r>
            <a:endParaRPr lang="en-US" sz="800" kern="1200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4243815" y="1174093"/>
            <a:ext cx="1610788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M.COM/ADOBE/BLUE KAI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882" y="4389219"/>
            <a:ext cx="480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4. Target segments within existing </a:t>
            </a:r>
            <a:r>
              <a:rPr lang="en-US" sz="1400" dirty="0">
                <a:solidFill>
                  <a:srgbClr val="000000"/>
                </a:solidFill>
                <a:latin typeface="Century Gothic" pitchFamily="34" charset="0"/>
              </a:rPr>
              <a:t>c</a:t>
            </a: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ampaigns with customized message and dynamic landing page </a:t>
            </a:r>
            <a:endParaRPr lang="en-US" sz="1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880" y="5703664"/>
            <a:ext cx="480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entury Gothic" pitchFamily="34" charset="0"/>
              </a:rPr>
              <a:t>5. Add additional channels and enhance site experience to create a full customer journey</a:t>
            </a:r>
            <a:endParaRPr lang="en-US" sz="1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4243815" y="1962546"/>
            <a:ext cx="2158041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M.COM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48" name="Rounded Rectangle 47"/>
          <p:cNvSpPr/>
          <p:nvPr/>
        </p:nvSpPr>
        <p:spPr bwMode="auto">
          <a:xfrm>
            <a:off x="6191908" y="2247863"/>
            <a:ext cx="589588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tx1"/>
                </a:solidFill>
                <a:latin typeface="Century Gothic" pitchFamily="34" charset="0"/>
              </a:rPr>
              <a:t>RE</a:t>
            </a:r>
          </a:p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tx1"/>
                </a:solidFill>
                <a:latin typeface="Century Gothic" pitchFamily="34" charset="0"/>
              </a:rPr>
              <a:t>TARGETING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52" name="Rounded Rectangle 51"/>
          <p:cNvSpPr/>
          <p:nvPr/>
        </p:nvSpPr>
        <p:spPr bwMode="auto">
          <a:xfrm>
            <a:off x="6191909" y="2534138"/>
            <a:ext cx="589587" cy="2741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PAID</a:t>
            </a:r>
          </a:p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SEARCH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6656177" y="3296658"/>
            <a:ext cx="836374" cy="240961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tx1"/>
                </a:solidFill>
                <a:latin typeface="Century Gothic" pitchFamily="34" charset="0"/>
              </a:rPr>
              <a:t>RETARGETING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6654717" y="3639342"/>
            <a:ext cx="836375" cy="240961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PAID SEARCH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5" name="Rounded Rectangle 74"/>
          <p:cNvSpPr/>
          <p:nvPr/>
        </p:nvSpPr>
        <p:spPr bwMode="auto">
          <a:xfrm>
            <a:off x="5211934" y="1462001"/>
            <a:ext cx="642669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LIVERAMP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7" name="Rounded Rectangle 76"/>
          <p:cNvSpPr/>
          <p:nvPr/>
        </p:nvSpPr>
        <p:spPr bwMode="auto">
          <a:xfrm>
            <a:off x="7230821" y="4619449"/>
            <a:ext cx="2387438" cy="292990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tx1"/>
                </a:solidFill>
                <a:latin typeface="Century Gothic" pitchFamily="34" charset="0"/>
              </a:rPr>
              <a:t>RETARGETING </a:t>
            </a:r>
            <a:r>
              <a:rPr lang="en-US" sz="800" dirty="0">
                <a:solidFill>
                  <a:schemeClr val="tx1"/>
                </a:solidFill>
                <a:latin typeface="Century Gothic" pitchFamily="34" charset="0"/>
              </a:rPr>
              <a:t>LAUNCH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78" name="Rounded Rectangle 77"/>
          <p:cNvSpPr/>
          <p:nvPr/>
        </p:nvSpPr>
        <p:spPr bwMode="auto">
          <a:xfrm>
            <a:off x="7258885" y="5007740"/>
            <a:ext cx="2338664" cy="292990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 smtClean="0">
                <a:solidFill>
                  <a:schemeClr val="tx1"/>
                </a:solidFill>
                <a:latin typeface="Century Gothic" pitchFamily="34" charset="0"/>
              </a:rPr>
              <a:t>PAID SEARCH </a:t>
            </a:r>
            <a:r>
              <a:rPr lang="en-US" sz="800" dirty="0">
                <a:solidFill>
                  <a:schemeClr val="tx1"/>
                </a:solidFill>
                <a:latin typeface="Century Gothic" pitchFamily="34" charset="0"/>
              </a:rPr>
              <a:t>LAUNCH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0" name="Rounded Rectangle 79"/>
          <p:cNvSpPr/>
          <p:nvPr/>
        </p:nvSpPr>
        <p:spPr bwMode="auto">
          <a:xfrm>
            <a:off x="7223640" y="4222476"/>
            <a:ext cx="2373966" cy="282348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M.COM LAUNCH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1" name="Rounded Rectangle 80"/>
          <p:cNvSpPr/>
          <p:nvPr/>
        </p:nvSpPr>
        <p:spPr bwMode="auto">
          <a:xfrm>
            <a:off x="7258885" y="5981174"/>
            <a:ext cx="2338664" cy="240961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/>
                </a:solidFill>
                <a:latin typeface="Century Gothic" pitchFamily="34" charset="0"/>
              </a:rPr>
              <a:t>EMAIL LAUNCH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3" name="Rounded Rectangle 82"/>
          <p:cNvSpPr/>
          <p:nvPr/>
        </p:nvSpPr>
        <p:spPr bwMode="auto">
          <a:xfrm>
            <a:off x="7258885" y="5583183"/>
            <a:ext cx="2338664" cy="240961"/>
          </a:xfrm>
          <a:prstGeom prst="roundRect">
            <a:avLst/>
          </a:prstGeom>
          <a:solidFill>
            <a:srgbClr val="4BC3FF"/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/>
                </a:solidFill>
                <a:latin typeface="Century Gothic" pitchFamily="34" charset="0"/>
              </a:rPr>
              <a:t>PROSPECTING LAUNCH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4" name="Rounded Rectangle 83"/>
          <p:cNvSpPr/>
          <p:nvPr/>
        </p:nvSpPr>
        <p:spPr bwMode="auto">
          <a:xfrm>
            <a:off x="6192561" y="2851622"/>
            <a:ext cx="593525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EMAIL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6" name="Rounded Rectangle 85"/>
          <p:cNvSpPr/>
          <p:nvPr/>
        </p:nvSpPr>
        <p:spPr bwMode="auto">
          <a:xfrm>
            <a:off x="5262282" y="4222476"/>
            <a:ext cx="1975949" cy="2823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M.COM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7" name="Rounded Rectangle 86"/>
          <p:cNvSpPr/>
          <p:nvPr/>
        </p:nvSpPr>
        <p:spPr bwMode="auto">
          <a:xfrm>
            <a:off x="5247691" y="4633409"/>
            <a:ext cx="1975949" cy="27903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RETARGETING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8" name="Rounded Rectangle 87"/>
          <p:cNvSpPr/>
          <p:nvPr/>
        </p:nvSpPr>
        <p:spPr bwMode="auto">
          <a:xfrm>
            <a:off x="5262282" y="5007740"/>
            <a:ext cx="1975949" cy="29299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PAID SEARCH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5262282" y="5583183"/>
            <a:ext cx="1975949" cy="2476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PROSPECTING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5262283" y="5983276"/>
            <a:ext cx="1975949" cy="24769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EMAIL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1" name="Rounded Rectangle 90"/>
          <p:cNvSpPr/>
          <p:nvPr/>
        </p:nvSpPr>
        <p:spPr bwMode="auto">
          <a:xfrm>
            <a:off x="5262283" y="3296658"/>
            <a:ext cx="1393894" cy="2536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RETARGETING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92" name="Rounded Rectangle 91"/>
          <p:cNvSpPr/>
          <p:nvPr/>
        </p:nvSpPr>
        <p:spPr bwMode="auto">
          <a:xfrm>
            <a:off x="5262283" y="3614297"/>
            <a:ext cx="1393894" cy="2663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PAID SEARCH PLANNING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7" name="Diamond 36"/>
          <p:cNvSpPr/>
          <p:nvPr/>
        </p:nvSpPr>
        <p:spPr bwMode="auto">
          <a:xfrm>
            <a:off x="7074364" y="4209788"/>
            <a:ext cx="312913" cy="2012347"/>
          </a:xfrm>
          <a:prstGeom prst="diamond">
            <a:avLst/>
          </a:prstGeom>
          <a:solidFill>
            <a:srgbClr val="FF9933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9" name="Diamond 38"/>
          <p:cNvSpPr/>
          <p:nvPr/>
        </p:nvSpPr>
        <p:spPr bwMode="auto">
          <a:xfrm>
            <a:off x="6521586" y="3284714"/>
            <a:ext cx="241303" cy="595938"/>
          </a:xfrm>
          <a:prstGeom prst="diamond">
            <a:avLst/>
          </a:prstGeom>
          <a:solidFill>
            <a:srgbClr val="FF9933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54717" y="5007740"/>
            <a:ext cx="1137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Century Gothic" pitchFamily="34" charset="0"/>
              </a:rPr>
              <a:t>6</a:t>
            </a:r>
            <a:r>
              <a:rPr lang="en-US" sz="800" b="1" dirty="0" smtClean="0">
                <a:solidFill>
                  <a:srgbClr val="000000"/>
                </a:solidFill>
                <a:latin typeface="Century Gothic" pitchFamily="34" charset="0"/>
              </a:rPr>
              <a:t>/15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8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84918" y="3411822"/>
            <a:ext cx="1137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solidFill>
                  <a:srgbClr val="000000"/>
                </a:solidFill>
                <a:latin typeface="Century Gothic" pitchFamily="34" charset="0"/>
              </a:rPr>
              <a:t>5/15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6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6" name="Diamond 45"/>
          <p:cNvSpPr/>
          <p:nvPr/>
        </p:nvSpPr>
        <p:spPr bwMode="auto">
          <a:xfrm>
            <a:off x="5996974" y="2299759"/>
            <a:ext cx="241303" cy="824053"/>
          </a:xfrm>
          <a:prstGeom prst="diamond">
            <a:avLst/>
          </a:prstGeom>
          <a:solidFill>
            <a:srgbClr val="FF9933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528818" y="2553631"/>
            <a:ext cx="1137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>
                <a:solidFill>
                  <a:srgbClr val="000000"/>
                </a:solidFill>
                <a:latin typeface="Century Gothic" pitchFamily="34" charset="0"/>
              </a:rPr>
              <a:t>4</a:t>
            </a:r>
            <a:r>
              <a:rPr lang="en-US" sz="600" b="1" dirty="0" smtClean="0">
                <a:solidFill>
                  <a:srgbClr val="000000"/>
                </a:solidFill>
                <a:latin typeface="Century Gothic" pitchFamily="34" charset="0"/>
              </a:rPr>
              <a:t>/15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" b="1" dirty="0" smtClean="0">
                <a:solidFill>
                  <a:srgbClr val="000000"/>
                </a:solidFill>
                <a:latin typeface="Century Gothic" pitchFamily="34" charset="0"/>
              </a:rPr>
              <a:t>LAUNCH</a:t>
            </a:r>
            <a:endParaRPr lang="en-US" sz="6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5526495" y="1702962"/>
            <a:ext cx="642669" cy="2409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kern="1200" dirty="0" smtClean="0">
                <a:solidFill>
                  <a:schemeClr val="tx1"/>
                </a:solidFill>
                <a:latin typeface="Century Gothic" pitchFamily="34" charset="0"/>
              </a:rPr>
              <a:t>CRITEO/GOOGLE</a:t>
            </a:r>
            <a:endParaRPr lang="en-US" sz="800" kern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03347" y="138242"/>
            <a:ext cx="8671851" cy="942975"/>
          </a:xfrm>
        </p:spPr>
        <p:txBody>
          <a:bodyPr/>
          <a:lstStyle/>
          <a:p>
            <a:r>
              <a:rPr lang="en-US" dirty="0" smtClean="0"/>
              <a:t>SEGMENT MESSAGING APPROACH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1023142" y="2246827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Segment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201630" y="2246827"/>
            <a:ext cx="1143107" cy="2507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22" name="Rounded Rectangle 21"/>
          <p:cNvSpPr/>
          <p:nvPr/>
        </p:nvSpPr>
        <p:spPr bwMode="auto">
          <a:xfrm>
            <a:off x="3502315" y="191420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WORK HARD PLAY HARD</a:t>
            </a:r>
          </a:p>
          <a:p>
            <a:pPr lvl="0" algn="ctr"/>
            <a:r>
              <a:rPr lang="en-US" sz="1100" dirty="0"/>
              <a:t>(E.G LIKES TO USE POINTS)</a:t>
            </a:r>
          </a:p>
        </p:txBody>
      </p:sp>
      <p:sp>
        <p:nvSpPr>
          <p:cNvPr id="23" name="Rounded Rectangle 22"/>
          <p:cNvSpPr/>
          <p:nvPr/>
        </p:nvSpPr>
        <p:spPr bwMode="auto">
          <a:xfrm>
            <a:off x="3502315" y="2653044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TRAVEL’S STILL A TREAT</a:t>
            </a:r>
          </a:p>
          <a:p>
            <a:pPr lvl="0" algn="ctr"/>
            <a:r>
              <a:rPr lang="en-US" sz="1100" dirty="0"/>
              <a:t>(E.G. VALUES TIME WITH FAMILY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 flipH="1" flipV="1">
            <a:off x="2201630" y="2500645"/>
            <a:ext cx="1143107" cy="3326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27" name="Rounded Rectangle 26"/>
          <p:cNvSpPr/>
          <p:nvPr/>
        </p:nvSpPr>
        <p:spPr bwMode="auto">
          <a:xfrm>
            <a:off x="1023142" y="4939357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Segment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502315" y="4372400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WORK HARD PLAY HARD</a:t>
            </a:r>
          </a:p>
          <a:p>
            <a:pPr lvl="0" algn="ctr"/>
            <a:r>
              <a:rPr lang="en-US" sz="1100" dirty="0"/>
              <a:t>(E.G LIKES TO USE POINTS)</a:t>
            </a:r>
          </a:p>
        </p:txBody>
      </p:sp>
      <p:sp>
        <p:nvSpPr>
          <p:cNvPr id="29" name="Rounded Rectangle 28"/>
          <p:cNvSpPr/>
          <p:nvPr/>
        </p:nvSpPr>
        <p:spPr bwMode="auto">
          <a:xfrm>
            <a:off x="3502315" y="5364924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TRAVEL’S STILL A TREAT</a:t>
            </a:r>
          </a:p>
          <a:p>
            <a:pPr lvl="0" algn="ctr"/>
            <a:r>
              <a:rPr lang="en-US" sz="1100" dirty="0"/>
              <a:t>(E.G. VALUES TIME WITH FAMILY</a:t>
            </a:r>
          </a:p>
        </p:txBody>
      </p:sp>
      <p:sp>
        <p:nvSpPr>
          <p:cNvPr id="30" name="Rounded Rectangle 29"/>
          <p:cNvSpPr/>
          <p:nvPr/>
        </p:nvSpPr>
        <p:spPr bwMode="auto">
          <a:xfrm>
            <a:off x="5603388" y="4372400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DESTINATION</a:t>
            </a:r>
            <a:endParaRPr lang="en-US" sz="1100" dirty="0"/>
          </a:p>
        </p:txBody>
      </p:sp>
      <p:sp>
        <p:nvSpPr>
          <p:cNvPr id="31" name="Rounded Rectangle 30"/>
          <p:cNvSpPr/>
          <p:nvPr/>
        </p:nvSpPr>
        <p:spPr bwMode="auto">
          <a:xfrm>
            <a:off x="7714156" y="4372400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PROPERTY</a:t>
            </a:r>
            <a:endParaRPr lang="en-US" sz="1100" dirty="0"/>
          </a:p>
        </p:txBody>
      </p:sp>
      <p:sp>
        <p:nvSpPr>
          <p:cNvPr id="32" name="Oval 31"/>
          <p:cNvSpPr/>
          <p:nvPr/>
        </p:nvSpPr>
        <p:spPr>
          <a:xfrm>
            <a:off x="5103209" y="448541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204282" y="448541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5617506" y="5364924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DESTINATION</a:t>
            </a:r>
            <a:endParaRPr lang="en-US" sz="1100" dirty="0"/>
          </a:p>
        </p:txBody>
      </p:sp>
      <p:sp>
        <p:nvSpPr>
          <p:cNvPr id="35" name="Rounded Rectangle 34"/>
          <p:cNvSpPr/>
          <p:nvPr/>
        </p:nvSpPr>
        <p:spPr bwMode="auto">
          <a:xfrm>
            <a:off x="7728274" y="5364924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PROPERTY</a:t>
            </a:r>
            <a:endParaRPr lang="en-US" sz="1100" dirty="0"/>
          </a:p>
        </p:txBody>
      </p:sp>
      <p:sp>
        <p:nvSpPr>
          <p:cNvPr id="36" name="Oval 35"/>
          <p:cNvSpPr/>
          <p:nvPr/>
        </p:nvSpPr>
        <p:spPr>
          <a:xfrm>
            <a:off x="5117327" y="5477941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218400" y="5477941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 flipH="1">
            <a:off x="2" y="3683036"/>
            <a:ext cx="960278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40" name="Rectangle 39"/>
          <p:cNvSpPr/>
          <p:nvPr/>
        </p:nvSpPr>
        <p:spPr>
          <a:xfrm>
            <a:off x="3344737" y="1337910"/>
            <a:ext cx="1880808" cy="426580"/>
          </a:xfrm>
          <a:prstGeom prst="rect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387940" y="3809780"/>
            <a:ext cx="5869667" cy="426580"/>
          </a:xfrm>
          <a:prstGeom prst="rect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 bwMode="auto">
          <a:xfrm flipH="1">
            <a:off x="2201630" y="4845353"/>
            <a:ext cx="1143107" cy="25078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 flipV="1">
            <a:off x="2201630" y="5099171"/>
            <a:ext cx="1143107" cy="33261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776085" y="1081217"/>
            <a:ext cx="17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CAMPAIGN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76085" y="4116085"/>
            <a:ext cx="1773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CAMPAIGN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307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SEGMENT MESSAGING DECISION TREE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166440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1701784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Segment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822102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1985492" y="284553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84587" y="340055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DEFAULT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708279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Marsha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4189869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853998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Rounded Rectangle 29"/>
          <p:cNvSpPr/>
          <p:nvPr/>
        </p:nvSpPr>
        <p:spPr bwMode="auto">
          <a:xfrm>
            <a:off x="5740176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714542" y="3395999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4196397" y="4099009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>
          <a:xfrm>
            <a:off x="4008921" y="280228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9" name="Oval 38"/>
          <p:cNvSpPr/>
          <p:nvPr/>
        </p:nvSpPr>
        <p:spPr>
          <a:xfrm>
            <a:off x="4017453" y="4198585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50943" y="211983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6919760" y="1952540"/>
            <a:ext cx="744570" cy="3313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25" name="Oval 24"/>
          <p:cNvSpPr/>
          <p:nvPr/>
        </p:nvSpPr>
        <p:spPr>
          <a:xfrm>
            <a:off x="5042235" y="21309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167490" y="189236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 flipV="1">
            <a:off x="6919760" y="2295073"/>
            <a:ext cx="744570" cy="2439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49" name="Oval 48"/>
          <p:cNvSpPr/>
          <p:nvPr/>
        </p:nvSpPr>
        <p:spPr>
          <a:xfrm>
            <a:off x="7167490" y="228391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7871384" y="1544552"/>
            <a:ext cx="1129997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 Marsha Recommendation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7871384" y="2215849"/>
            <a:ext cx="1129997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 Member Marsha Recommendation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Straight Connector 51"/>
          <p:cNvCxnSpPr/>
          <p:nvPr/>
        </p:nvCxnSpPr>
        <p:spPr bwMode="auto">
          <a:xfrm flipH="1">
            <a:off x="4811728" y="3672664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53" name="Rounded Rectangle 52"/>
          <p:cNvSpPr/>
          <p:nvPr/>
        </p:nvSpPr>
        <p:spPr bwMode="auto">
          <a:xfrm>
            <a:off x="5740176" y="3341287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906857" y="3508578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 bwMode="auto">
          <a:xfrm flipH="1">
            <a:off x="6938299" y="3362672"/>
            <a:ext cx="744570" cy="3313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56" name="Oval 55"/>
          <p:cNvSpPr/>
          <p:nvPr/>
        </p:nvSpPr>
        <p:spPr>
          <a:xfrm>
            <a:off x="7186029" y="3302496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7" name="Straight Connector 56"/>
          <p:cNvCxnSpPr/>
          <p:nvPr/>
        </p:nvCxnSpPr>
        <p:spPr bwMode="auto">
          <a:xfrm flipH="1" flipV="1">
            <a:off x="6938299" y="3705205"/>
            <a:ext cx="744570" cy="2439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58" name="Oval 57"/>
          <p:cNvSpPr/>
          <p:nvPr/>
        </p:nvSpPr>
        <p:spPr>
          <a:xfrm>
            <a:off x="7186029" y="3694049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 bwMode="auto">
          <a:xfrm>
            <a:off x="7889923" y="2954684"/>
            <a:ext cx="1129997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 Destination Recommendation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7889923" y="3625981"/>
            <a:ext cx="1129997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 Member Destination Recommendation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3714545" y="4793396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 flipH="1">
            <a:off x="4856678" y="4769763"/>
            <a:ext cx="744570" cy="33137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73" name="Oval 72"/>
          <p:cNvSpPr/>
          <p:nvPr/>
        </p:nvSpPr>
        <p:spPr>
          <a:xfrm>
            <a:off x="5104408" y="47095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 flipH="1" flipV="1">
            <a:off x="4856678" y="5112296"/>
            <a:ext cx="744570" cy="2439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75" name="Oval 74"/>
          <p:cNvSpPr/>
          <p:nvPr/>
        </p:nvSpPr>
        <p:spPr>
          <a:xfrm>
            <a:off x="5104408" y="5101140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5808302" y="4361775"/>
            <a:ext cx="1129997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 Segment Default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Rounded Rectangle 76"/>
          <p:cNvSpPr/>
          <p:nvPr/>
        </p:nvSpPr>
        <p:spPr bwMode="auto">
          <a:xfrm>
            <a:off x="5808302" y="5033072"/>
            <a:ext cx="1129997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Non Member Segment Default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402" y="5843699"/>
            <a:ext cx="2284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*Marsha/Destination prioritized by Referral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7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Core enterprise </a:t>
            </a:r>
            <a:r>
              <a:rPr lang="en-US" smtClean="0"/>
              <a:t>proofpoints</a:t>
            </a:r>
            <a:r>
              <a:rPr lang="en-US" dirty="0" smtClean="0"/>
              <a:t> and offers will be layered with segment benefit messaging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111994"/>
              </p:ext>
            </p:extLst>
          </p:nvPr>
        </p:nvGraphicFramePr>
        <p:xfrm>
          <a:off x="234950" y="1355725"/>
          <a:ext cx="913288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3380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7663" y="2709332"/>
            <a:ext cx="7730339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/>
              <a:t>P</a:t>
            </a:r>
            <a:r>
              <a:rPr lang="en-CA" sz="2800" b="1" dirty="0" smtClean="0"/>
              <a:t>ROJECT ORANGE POC: </a:t>
            </a:r>
            <a:r>
              <a:rPr lang="en-CA" sz="2800" dirty="0" smtClean="0"/>
              <a:t>TOUCH POINTS/CHANNELS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19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024161" y="225496"/>
            <a:ext cx="7281783" cy="6554411"/>
            <a:chOff x="5888392" y="150953"/>
            <a:chExt cx="463792" cy="562640"/>
          </a:xfrm>
        </p:grpSpPr>
        <p:sp>
          <p:nvSpPr>
            <p:cNvPr id="8" name="Rectangle 7"/>
            <p:cNvSpPr/>
            <p:nvPr/>
          </p:nvSpPr>
          <p:spPr bwMode="auto">
            <a:xfrm>
              <a:off x="5888392" y="150953"/>
              <a:ext cx="463792" cy="56264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926385" y="182829"/>
              <a:ext cx="384058" cy="15536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926385" y="362009"/>
              <a:ext cx="193578" cy="28000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135558" y="362009"/>
              <a:ext cx="170319" cy="13346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 bwMode="auto">
          <a:xfrm>
            <a:off x="4904800" y="4391331"/>
            <a:ext cx="2674100" cy="155476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hlink"/>
              </a:solidFill>
              <a:latin typeface="Century Gothic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5442971" y="1747321"/>
            <a:ext cx="2064237" cy="541931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hlink"/>
              </a:solidFill>
              <a:latin typeface="Century Gothic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702604" y="769519"/>
            <a:ext cx="2674100" cy="79790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hlink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48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Segment-Specific Landing Pages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tx1"/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347412350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A1: Lifestyle Image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A3: Segment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: </a:t>
            </a:r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Most Popular Destination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B2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: Near By Hotels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B3: </a:t>
            </a:r>
            <a:r>
              <a:rPr lang="en-US" sz="1200" dirty="0">
                <a:solidFill>
                  <a:schemeClr val="tx1"/>
                </a:solidFill>
                <a:latin typeface="Helvetica LT Std Light"/>
              </a:rPr>
              <a:t>Most Popular Hotels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C3:: Member/Non Member Offers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D1: Segment + Free Wi-Fi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Helvetica LT Std Light"/>
              </a:rPr>
              <a:t>D2: Segment + Book Right</a:t>
            </a: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1" y="1595907"/>
            <a:ext cx="4727312" cy="1481942"/>
            <a:chOff x="449036" y="2359429"/>
            <a:chExt cx="2114550" cy="987928"/>
          </a:xfrm>
        </p:grpSpPr>
        <p:sp>
          <p:nvSpPr>
            <p:cNvPr id="104" name="Rectangle 10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Oval 115"/>
          <p:cNvSpPr/>
          <p:nvPr/>
        </p:nvSpPr>
        <p:spPr>
          <a:xfrm>
            <a:off x="2059714" y="210689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608261" y="242322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253001" y="3290950"/>
            <a:ext cx="1251105" cy="1062105"/>
            <a:chOff x="449036" y="2359429"/>
            <a:chExt cx="2114550" cy="987928"/>
          </a:xfrm>
        </p:grpSpPr>
        <p:sp>
          <p:nvSpPr>
            <p:cNvPr id="71" name="Rectangle 7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61284" y="3297648"/>
            <a:ext cx="814850" cy="454317"/>
            <a:chOff x="449036" y="2359429"/>
            <a:chExt cx="2114550" cy="987928"/>
          </a:xfrm>
        </p:grpSpPr>
        <p:sp>
          <p:nvSpPr>
            <p:cNvPr id="96" name="Rectangle 9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228451" y="4500671"/>
            <a:ext cx="1251105" cy="1088953"/>
            <a:chOff x="449036" y="2359429"/>
            <a:chExt cx="2114550" cy="987928"/>
          </a:xfrm>
        </p:grpSpPr>
        <p:sp>
          <p:nvSpPr>
            <p:cNvPr id="100" name="Rectangle 9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331024" y="5972757"/>
            <a:ext cx="1251105" cy="778303"/>
            <a:chOff x="449036" y="2359429"/>
            <a:chExt cx="2114550" cy="987928"/>
          </a:xfrm>
        </p:grpSpPr>
        <p:sp>
          <p:nvSpPr>
            <p:cNvPr id="124" name="Rectangle 12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267315" y="3300703"/>
            <a:ext cx="814850" cy="454317"/>
            <a:chOff x="449036" y="2359429"/>
            <a:chExt cx="2114550" cy="987928"/>
          </a:xfrm>
        </p:grpSpPr>
        <p:sp>
          <p:nvSpPr>
            <p:cNvPr id="136" name="Rectangle 1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2184061" y="3290950"/>
            <a:ext cx="814850" cy="454317"/>
            <a:chOff x="449036" y="2359429"/>
            <a:chExt cx="2114550" cy="987928"/>
          </a:xfrm>
        </p:grpSpPr>
        <p:sp>
          <p:nvSpPr>
            <p:cNvPr id="140" name="Rectangle 13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3228451" y="5725969"/>
            <a:ext cx="1251105" cy="1088953"/>
            <a:chOff x="449036" y="2359429"/>
            <a:chExt cx="2114550" cy="987928"/>
          </a:xfrm>
        </p:grpSpPr>
        <p:sp>
          <p:nvSpPr>
            <p:cNvPr id="144" name="Rectangle 14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61284" y="4172325"/>
            <a:ext cx="814850" cy="454317"/>
            <a:chOff x="449036" y="2359429"/>
            <a:chExt cx="2114550" cy="987928"/>
          </a:xfrm>
        </p:grpSpPr>
        <p:sp>
          <p:nvSpPr>
            <p:cNvPr id="148" name="Rectangle 14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1267315" y="4175380"/>
            <a:ext cx="814850" cy="454317"/>
            <a:chOff x="449036" y="2359429"/>
            <a:chExt cx="2114550" cy="987928"/>
          </a:xfrm>
        </p:grpSpPr>
        <p:sp>
          <p:nvSpPr>
            <p:cNvPr id="152" name="Rectangle 15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2184061" y="4165627"/>
            <a:ext cx="814850" cy="454317"/>
            <a:chOff x="449036" y="2359429"/>
            <a:chExt cx="2114550" cy="987928"/>
          </a:xfrm>
        </p:grpSpPr>
        <p:sp>
          <p:nvSpPr>
            <p:cNvPr id="156" name="Rectangle 15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37409" y="5057012"/>
            <a:ext cx="814850" cy="454317"/>
            <a:chOff x="449036" y="2359429"/>
            <a:chExt cx="2114550" cy="987928"/>
          </a:xfrm>
        </p:grpSpPr>
        <p:sp>
          <p:nvSpPr>
            <p:cNvPr id="160" name="Rectangle 15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/>
          <p:cNvGrpSpPr/>
          <p:nvPr/>
        </p:nvGrpSpPr>
        <p:grpSpPr>
          <a:xfrm>
            <a:off x="1243440" y="5060067"/>
            <a:ext cx="814850" cy="454317"/>
            <a:chOff x="449036" y="2359429"/>
            <a:chExt cx="2114550" cy="987928"/>
          </a:xfrm>
        </p:grpSpPr>
        <p:sp>
          <p:nvSpPr>
            <p:cNvPr id="164" name="Rectangle 16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160186" y="5050314"/>
            <a:ext cx="814850" cy="454317"/>
            <a:chOff x="449036" y="2359429"/>
            <a:chExt cx="2114550" cy="987928"/>
          </a:xfrm>
        </p:grpSpPr>
        <p:sp>
          <p:nvSpPr>
            <p:cNvPr id="168" name="Rectangle 16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1711521" y="5961282"/>
            <a:ext cx="1251105" cy="778303"/>
            <a:chOff x="449036" y="2359429"/>
            <a:chExt cx="2114550" cy="987928"/>
          </a:xfrm>
        </p:grpSpPr>
        <p:sp>
          <p:nvSpPr>
            <p:cNvPr id="172" name="Rectangle 17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Oval 174"/>
          <p:cNvSpPr/>
          <p:nvPr/>
        </p:nvSpPr>
        <p:spPr>
          <a:xfrm>
            <a:off x="1455679" y="330070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5679" y="417232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5679" y="505336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643622" y="360609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284" y="3067907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79" name="TextBox 178"/>
          <p:cNvSpPr txBox="1"/>
          <p:nvPr/>
        </p:nvSpPr>
        <p:spPr>
          <a:xfrm>
            <a:off x="261284" y="3908639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0" name="TextBox 179"/>
          <p:cNvSpPr txBox="1"/>
          <p:nvPr/>
        </p:nvSpPr>
        <p:spPr>
          <a:xfrm>
            <a:off x="236499" y="4801512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1" name="Oval 180"/>
          <p:cNvSpPr/>
          <p:nvPr/>
        </p:nvSpPr>
        <p:spPr>
          <a:xfrm>
            <a:off x="3643622" y="480151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643622" y="6068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120945" y="617548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739515" y="619889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6146" name="Picture 2" descr="C:\Users\dsung378\AppData\Local\Temp\vmware-dsung378\VMwareDnD\cfde454d\Screen Shot 2015-02-19 at 12.04.57 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" y="3136993"/>
            <a:ext cx="3087271" cy="9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C:\Users\dsung378\AppData\Local\Temp\vmware-dsung378\VMwareDnD\cfde454d\Screen Shot 2015-02-19 at 12.04.57 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" y="4054389"/>
            <a:ext cx="3087271" cy="9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dsung378\AppData\Local\Temp\vmware-dsung378\VMwareDnD\cfde454d\Screen Shot 2015-02-19 at 12.04.57 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" y="5012614"/>
            <a:ext cx="3087271" cy="9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dsung378\AppData\Local\Temp\vmware-dsung378\VMwareDnD\cf5e4c4c\cmsimg_129184051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7"/>
          <a:stretch/>
        </p:blipFill>
        <p:spPr bwMode="auto">
          <a:xfrm>
            <a:off x="2655" y="1606300"/>
            <a:ext cx="4722087" cy="146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110"/>
          <p:cNvGrpSpPr/>
          <p:nvPr/>
        </p:nvGrpSpPr>
        <p:grpSpPr>
          <a:xfrm>
            <a:off x="3253001" y="2419792"/>
            <a:ext cx="1226555" cy="511126"/>
            <a:chOff x="449036" y="2359429"/>
            <a:chExt cx="2114550" cy="987928"/>
          </a:xfrm>
        </p:grpSpPr>
        <p:sp>
          <p:nvSpPr>
            <p:cNvPr id="112" name="Rectangle 11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0" y="1605872"/>
            <a:ext cx="1512388" cy="612694"/>
            <a:chOff x="449036" y="2359429"/>
            <a:chExt cx="2114550" cy="987928"/>
          </a:xfrm>
        </p:grpSpPr>
        <p:sp>
          <p:nvSpPr>
            <p:cNvPr id="108" name="Rectangle 10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Oval 58"/>
          <p:cNvSpPr/>
          <p:nvPr/>
        </p:nvSpPr>
        <p:spPr>
          <a:xfrm>
            <a:off x="522453" y="169332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0186" y="5472261"/>
            <a:ext cx="22028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78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Segment Landing Page (Marsha)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09" y="46053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5264" y="540737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461922030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A1: Lifestyle Image + Hotel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A3: Segment Message + Hotel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Last Viewed/Booked Hotel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Near By Hotels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B3: Rec based on viewed hotel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C2: Ancillary Content + Hotel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C3:: Member/Non Member Offers + Hotel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D1: Segment + Free Wi-Fi 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D2: Segment + Book Right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0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1" y="1595907"/>
            <a:ext cx="4727312" cy="1481942"/>
            <a:chOff x="449036" y="2359429"/>
            <a:chExt cx="2114550" cy="987928"/>
          </a:xfrm>
        </p:grpSpPr>
        <p:sp>
          <p:nvSpPr>
            <p:cNvPr id="104" name="Rectangle 10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0" y="1605872"/>
            <a:ext cx="1512388" cy="612694"/>
            <a:chOff x="449036" y="2359429"/>
            <a:chExt cx="2114550" cy="987928"/>
          </a:xfrm>
        </p:grpSpPr>
        <p:sp>
          <p:nvSpPr>
            <p:cNvPr id="108" name="Rectangle 10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3253001" y="2419792"/>
            <a:ext cx="1226555" cy="511126"/>
            <a:chOff x="449036" y="2359429"/>
            <a:chExt cx="2114550" cy="987928"/>
          </a:xfrm>
        </p:grpSpPr>
        <p:sp>
          <p:nvSpPr>
            <p:cNvPr id="112" name="Rectangle 11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Oval 115"/>
          <p:cNvSpPr/>
          <p:nvPr/>
        </p:nvSpPr>
        <p:spPr>
          <a:xfrm>
            <a:off x="2059714" y="210689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608261" y="242322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22453" y="169332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253001" y="3290950"/>
            <a:ext cx="1251105" cy="1062105"/>
            <a:chOff x="449036" y="2359429"/>
            <a:chExt cx="2114550" cy="987928"/>
          </a:xfrm>
        </p:grpSpPr>
        <p:sp>
          <p:nvSpPr>
            <p:cNvPr id="71" name="Rectangle 7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61284" y="3297648"/>
            <a:ext cx="814850" cy="454317"/>
            <a:chOff x="449036" y="2359429"/>
            <a:chExt cx="2114550" cy="987928"/>
          </a:xfrm>
        </p:grpSpPr>
        <p:sp>
          <p:nvSpPr>
            <p:cNvPr id="96" name="Rectangle 9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228451" y="4500671"/>
            <a:ext cx="1251105" cy="1088953"/>
            <a:chOff x="449036" y="2359429"/>
            <a:chExt cx="2114550" cy="987928"/>
          </a:xfrm>
        </p:grpSpPr>
        <p:sp>
          <p:nvSpPr>
            <p:cNvPr id="100" name="Rectangle 9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331024" y="5972757"/>
            <a:ext cx="1251105" cy="778303"/>
            <a:chOff x="449036" y="2359429"/>
            <a:chExt cx="2114550" cy="987928"/>
          </a:xfrm>
        </p:grpSpPr>
        <p:sp>
          <p:nvSpPr>
            <p:cNvPr id="124" name="Rectangle 12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267315" y="3300703"/>
            <a:ext cx="814850" cy="454317"/>
            <a:chOff x="449036" y="2359429"/>
            <a:chExt cx="2114550" cy="987928"/>
          </a:xfrm>
        </p:grpSpPr>
        <p:sp>
          <p:nvSpPr>
            <p:cNvPr id="136" name="Rectangle 1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2184061" y="3290950"/>
            <a:ext cx="814850" cy="454317"/>
            <a:chOff x="449036" y="2359429"/>
            <a:chExt cx="2114550" cy="987928"/>
          </a:xfrm>
        </p:grpSpPr>
        <p:sp>
          <p:nvSpPr>
            <p:cNvPr id="140" name="Rectangle 13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3228451" y="5725969"/>
            <a:ext cx="1251105" cy="1088953"/>
            <a:chOff x="449036" y="2359429"/>
            <a:chExt cx="2114550" cy="987928"/>
          </a:xfrm>
        </p:grpSpPr>
        <p:sp>
          <p:nvSpPr>
            <p:cNvPr id="144" name="Rectangle 14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61284" y="4172325"/>
            <a:ext cx="814850" cy="454317"/>
            <a:chOff x="449036" y="2359429"/>
            <a:chExt cx="2114550" cy="987928"/>
          </a:xfrm>
        </p:grpSpPr>
        <p:sp>
          <p:nvSpPr>
            <p:cNvPr id="148" name="Rectangle 14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1267315" y="4175380"/>
            <a:ext cx="814850" cy="454317"/>
            <a:chOff x="449036" y="2359429"/>
            <a:chExt cx="2114550" cy="987928"/>
          </a:xfrm>
        </p:grpSpPr>
        <p:sp>
          <p:nvSpPr>
            <p:cNvPr id="152" name="Rectangle 15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2184061" y="4165627"/>
            <a:ext cx="814850" cy="454317"/>
            <a:chOff x="449036" y="2359429"/>
            <a:chExt cx="2114550" cy="987928"/>
          </a:xfrm>
        </p:grpSpPr>
        <p:sp>
          <p:nvSpPr>
            <p:cNvPr id="156" name="Rectangle 15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37409" y="5057012"/>
            <a:ext cx="814850" cy="454317"/>
            <a:chOff x="449036" y="2359429"/>
            <a:chExt cx="2114550" cy="987928"/>
          </a:xfrm>
        </p:grpSpPr>
        <p:sp>
          <p:nvSpPr>
            <p:cNvPr id="160" name="Rectangle 15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/>
          <p:cNvGrpSpPr/>
          <p:nvPr/>
        </p:nvGrpSpPr>
        <p:grpSpPr>
          <a:xfrm>
            <a:off x="1243440" y="5060067"/>
            <a:ext cx="814850" cy="454317"/>
            <a:chOff x="449036" y="2359429"/>
            <a:chExt cx="2114550" cy="987928"/>
          </a:xfrm>
        </p:grpSpPr>
        <p:sp>
          <p:nvSpPr>
            <p:cNvPr id="164" name="Rectangle 16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160186" y="5050314"/>
            <a:ext cx="814850" cy="454317"/>
            <a:chOff x="449036" y="2359429"/>
            <a:chExt cx="2114550" cy="987928"/>
          </a:xfrm>
        </p:grpSpPr>
        <p:sp>
          <p:nvSpPr>
            <p:cNvPr id="168" name="Rectangle 16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1711521" y="5961282"/>
            <a:ext cx="1251105" cy="778303"/>
            <a:chOff x="449036" y="2359429"/>
            <a:chExt cx="2114550" cy="987928"/>
          </a:xfrm>
        </p:grpSpPr>
        <p:sp>
          <p:nvSpPr>
            <p:cNvPr id="172" name="Rectangle 17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Oval 174"/>
          <p:cNvSpPr/>
          <p:nvPr/>
        </p:nvSpPr>
        <p:spPr>
          <a:xfrm>
            <a:off x="1455679" y="330070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5679" y="417232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5679" y="505336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643622" y="360609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284" y="3067907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79" name="TextBox 178"/>
          <p:cNvSpPr txBox="1"/>
          <p:nvPr/>
        </p:nvSpPr>
        <p:spPr>
          <a:xfrm>
            <a:off x="261284" y="3908639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0" name="TextBox 179"/>
          <p:cNvSpPr txBox="1"/>
          <p:nvPr/>
        </p:nvSpPr>
        <p:spPr>
          <a:xfrm>
            <a:off x="236499" y="4801512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1" name="Oval 180"/>
          <p:cNvSpPr/>
          <p:nvPr/>
        </p:nvSpPr>
        <p:spPr>
          <a:xfrm>
            <a:off x="3643622" y="480151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643622" y="6068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120945" y="617548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739515" y="619889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7355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Segment Landing Page (Destination)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09" y="46053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5264" y="540737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116464793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A1: Lifestyle Image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A3: Segment Message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Last Viewed/Booked Hotel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Near By Hotels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B3: Rec based on viewed hotel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C2: Ancillary Content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C3:: Member/Non Member Offers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D1: Segment + Free Wi-Fi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D2: Segment + Book Right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0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1" y="1595907"/>
            <a:ext cx="4727312" cy="1481942"/>
            <a:chOff x="449036" y="2359429"/>
            <a:chExt cx="2114550" cy="987928"/>
          </a:xfrm>
        </p:grpSpPr>
        <p:sp>
          <p:nvSpPr>
            <p:cNvPr id="104" name="Rectangle 10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0" y="1605872"/>
            <a:ext cx="1512388" cy="612694"/>
            <a:chOff x="449036" y="2359429"/>
            <a:chExt cx="2114550" cy="987928"/>
          </a:xfrm>
        </p:grpSpPr>
        <p:sp>
          <p:nvSpPr>
            <p:cNvPr id="108" name="Rectangle 10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3253001" y="2419792"/>
            <a:ext cx="1226555" cy="511126"/>
            <a:chOff x="449036" y="2359429"/>
            <a:chExt cx="2114550" cy="987928"/>
          </a:xfrm>
        </p:grpSpPr>
        <p:sp>
          <p:nvSpPr>
            <p:cNvPr id="112" name="Rectangle 11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Oval 115"/>
          <p:cNvSpPr/>
          <p:nvPr/>
        </p:nvSpPr>
        <p:spPr>
          <a:xfrm>
            <a:off x="2059714" y="210689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608261" y="242322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22453" y="169332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253001" y="3290950"/>
            <a:ext cx="1251105" cy="1062105"/>
            <a:chOff x="449036" y="2359429"/>
            <a:chExt cx="2114550" cy="987928"/>
          </a:xfrm>
        </p:grpSpPr>
        <p:sp>
          <p:nvSpPr>
            <p:cNvPr id="71" name="Rectangle 7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61284" y="3297648"/>
            <a:ext cx="814850" cy="454317"/>
            <a:chOff x="449036" y="2359429"/>
            <a:chExt cx="2114550" cy="987928"/>
          </a:xfrm>
        </p:grpSpPr>
        <p:sp>
          <p:nvSpPr>
            <p:cNvPr id="96" name="Rectangle 9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228451" y="4500671"/>
            <a:ext cx="1251105" cy="1088953"/>
            <a:chOff x="449036" y="2359429"/>
            <a:chExt cx="2114550" cy="987928"/>
          </a:xfrm>
        </p:grpSpPr>
        <p:sp>
          <p:nvSpPr>
            <p:cNvPr id="100" name="Rectangle 9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331024" y="5972757"/>
            <a:ext cx="1251105" cy="778303"/>
            <a:chOff x="449036" y="2359429"/>
            <a:chExt cx="2114550" cy="987928"/>
          </a:xfrm>
        </p:grpSpPr>
        <p:sp>
          <p:nvSpPr>
            <p:cNvPr id="124" name="Rectangle 12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267315" y="3300703"/>
            <a:ext cx="814850" cy="454317"/>
            <a:chOff x="449036" y="2359429"/>
            <a:chExt cx="2114550" cy="987928"/>
          </a:xfrm>
        </p:grpSpPr>
        <p:sp>
          <p:nvSpPr>
            <p:cNvPr id="136" name="Rectangle 1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2184061" y="3290950"/>
            <a:ext cx="814850" cy="454317"/>
            <a:chOff x="449036" y="2359429"/>
            <a:chExt cx="2114550" cy="987928"/>
          </a:xfrm>
        </p:grpSpPr>
        <p:sp>
          <p:nvSpPr>
            <p:cNvPr id="140" name="Rectangle 13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3228451" y="5725969"/>
            <a:ext cx="1251105" cy="1088953"/>
            <a:chOff x="449036" y="2359429"/>
            <a:chExt cx="2114550" cy="987928"/>
          </a:xfrm>
        </p:grpSpPr>
        <p:sp>
          <p:nvSpPr>
            <p:cNvPr id="144" name="Rectangle 14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61284" y="4172325"/>
            <a:ext cx="814850" cy="454317"/>
            <a:chOff x="449036" y="2359429"/>
            <a:chExt cx="2114550" cy="987928"/>
          </a:xfrm>
        </p:grpSpPr>
        <p:sp>
          <p:nvSpPr>
            <p:cNvPr id="148" name="Rectangle 14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1267315" y="4175380"/>
            <a:ext cx="814850" cy="454317"/>
            <a:chOff x="449036" y="2359429"/>
            <a:chExt cx="2114550" cy="987928"/>
          </a:xfrm>
        </p:grpSpPr>
        <p:sp>
          <p:nvSpPr>
            <p:cNvPr id="152" name="Rectangle 15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2184061" y="4165627"/>
            <a:ext cx="814850" cy="454317"/>
            <a:chOff x="449036" y="2359429"/>
            <a:chExt cx="2114550" cy="987928"/>
          </a:xfrm>
        </p:grpSpPr>
        <p:sp>
          <p:nvSpPr>
            <p:cNvPr id="156" name="Rectangle 15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37409" y="5057012"/>
            <a:ext cx="814850" cy="454317"/>
            <a:chOff x="449036" y="2359429"/>
            <a:chExt cx="2114550" cy="987928"/>
          </a:xfrm>
        </p:grpSpPr>
        <p:sp>
          <p:nvSpPr>
            <p:cNvPr id="160" name="Rectangle 15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/>
          <p:cNvGrpSpPr/>
          <p:nvPr/>
        </p:nvGrpSpPr>
        <p:grpSpPr>
          <a:xfrm>
            <a:off x="1243440" y="5060067"/>
            <a:ext cx="814850" cy="454317"/>
            <a:chOff x="449036" y="2359429"/>
            <a:chExt cx="2114550" cy="987928"/>
          </a:xfrm>
        </p:grpSpPr>
        <p:sp>
          <p:nvSpPr>
            <p:cNvPr id="164" name="Rectangle 16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160186" y="5050314"/>
            <a:ext cx="814850" cy="454317"/>
            <a:chOff x="449036" y="2359429"/>
            <a:chExt cx="2114550" cy="987928"/>
          </a:xfrm>
        </p:grpSpPr>
        <p:sp>
          <p:nvSpPr>
            <p:cNvPr id="168" name="Rectangle 16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1711521" y="5961282"/>
            <a:ext cx="1251105" cy="778303"/>
            <a:chOff x="449036" y="2359429"/>
            <a:chExt cx="2114550" cy="987928"/>
          </a:xfrm>
        </p:grpSpPr>
        <p:sp>
          <p:nvSpPr>
            <p:cNvPr id="172" name="Rectangle 17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Oval 174"/>
          <p:cNvSpPr/>
          <p:nvPr/>
        </p:nvSpPr>
        <p:spPr>
          <a:xfrm>
            <a:off x="1455679" y="330070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5679" y="417232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5679" y="505336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643622" y="360609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284" y="3067907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79" name="TextBox 178"/>
          <p:cNvSpPr txBox="1"/>
          <p:nvPr/>
        </p:nvSpPr>
        <p:spPr>
          <a:xfrm>
            <a:off x="261284" y="3908639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0" name="TextBox 179"/>
          <p:cNvSpPr txBox="1"/>
          <p:nvPr/>
        </p:nvSpPr>
        <p:spPr>
          <a:xfrm>
            <a:off x="236499" y="4801512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1" name="Oval 180"/>
          <p:cNvSpPr/>
          <p:nvPr/>
        </p:nvSpPr>
        <p:spPr>
          <a:xfrm>
            <a:off x="3643622" y="480151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643622" y="6068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120945" y="617548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739515" y="619889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8726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24696" y="2709332"/>
            <a:ext cx="6843303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/>
              <a:t>P</a:t>
            </a:r>
            <a:r>
              <a:rPr lang="en-CA" sz="2800" b="1" dirty="0" smtClean="0"/>
              <a:t>ROJECT ORANGE POC: </a:t>
            </a:r>
            <a:br>
              <a:rPr lang="en-CA" sz="2800" b="1" dirty="0" smtClean="0"/>
            </a:br>
            <a:r>
              <a:rPr lang="en-CA" sz="2800" dirty="0" smtClean="0"/>
              <a:t>DATA MANAGEMENT &amp; PLATFORM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74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18" y="4276864"/>
            <a:ext cx="617397" cy="33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669" y="4313688"/>
            <a:ext cx="1899860" cy="13201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84175" y="101950"/>
            <a:ext cx="8333135" cy="506632"/>
          </a:xfrm>
        </p:spPr>
        <p:txBody>
          <a:bodyPr/>
          <a:lstStyle/>
          <a:p>
            <a:r>
              <a:rPr lang="en-US" dirty="0" smtClean="0"/>
              <a:t>Propagating Orange Segment CEIs across Digital Channels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92" y="2321677"/>
            <a:ext cx="613407" cy="601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04" y="2241798"/>
            <a:ext cx="774872" cy="7599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56" y="2170719"/>
            <a:ext cx="613407" cy="601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60" y="2027802"/>
            <a:ext cx="774872" cy="759971"/>
          </a:xfrm>
          <a:prstGeom prst="rect">
            <a:avLst/>
          </a:prstGeom>
        </p:spPr>
      </p:pic>
      <p:pic>
        <p:nvPicPr>
          <p:cNvPr id="32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41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640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TV</a:t>
            </a: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0202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6758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Print</a:t>
            </a:r>
          </a:p>
        </p:txBody>
      </p:sp>
      <p:pic>
        <p:nvPicPr>
          <p:cNvPr id="36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0297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75280" y="7473738"/>
            <a:ext cx="57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Radio</a:t>
            </a:r>
          </a:p>
        </p:txBody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070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70099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CC</a:t>
            </a:r>
          </a:p>
        </p:txBody>
      </p:sp>
      <p:pic>
        <p:nvPicPr>
          <p:cNvPr id="40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483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62442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DM</a:t>
            </a:r>
          </a:p>
        </p:txBody>
      </p:sp>
      <p:pic>
        <p:nvPicPr>
          <p:cNvPr id="4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003" y="608581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671505" y="110439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4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975" y="5451993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679768" y="590725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Display</a:t>
            </a:r>
          </a:p>
        </p:txBody>
      </p:sp>
      <p:pic>
        <p:nvPicPr>
          <p:cNvPr id="46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10" y="5440652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232275" y="589591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Search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08709" y="5913046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Social</a:t>
            </a:r>
          </a:p>
        </p:txBody>
      </p:sp>
      <p:pic>
        <p:nvPicPr>
          <p:cNvPr id="50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37" y="545661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116" y="391257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317971" y="4407259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54" name="Picture 1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36" y="7002766"/>
            <a:ext cx="500882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321187" y="7457972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Retail</a:t>
            </a:r>
          </a:p>
        </p:txBody>
      </p:sp>
      <p:pic>
        <p:nvPicPr>
          <p:cNvPr id="58" name="Picture 2" descr="C:\Users\Kevin\Desktop\clou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77" y="3490564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9" y="3754745"/>
            <a:ext cx="742223" cy="727950"/>
          </a:xfrm>
          <a:prstGeom prst="rect">
            <a:avLst/>
          </a:prstGeom>
        </p:spPr>
      </p:pic>
      <p:pic>
        <p:nvPicPr>
          <p:cNvPr id="60" name="Picture 3" descr="C:\Users\Kevin\Desktop\cloud-sm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3132584" y="4249888"/>
            <a:ext cx="1021045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59" y="3734236"/>
            <a:ext cx="937595" cy="919565"/>
          </a:xfrm>
          <a:prstGeom prst="rect">
            <a:avLst/>
          </a:prstGeom>
        </p:spPr>
      </p:pic>
      <p:pic>
        <p:nvPicPr>
          <p:cNvPr id="63" name="Picture 2" descr="C:\Users\Kevin\Desktop\clou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50" y="2263665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7" y="2490794"/>
            <a:ext cx="742223" cy="727950"/>
          </a:xfrm>
          <a:prstGeom prst="rect">
            <a:avLst/>
          </a:prstGeom>
        </p:spPr>
      </p:pic>
      <p:pic>
        <p:nvPicPr>
          <p:cNvPr id="65" name="Picture 3" descr="C:\Users\Kevin\Desktop\cloud-s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674752" y="2988818"/>
            <a:ext cx="928909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21" y="2364661"/>
            <a:ext cx="790692" cy="775487"/>
          </a:xfrm>
          <a:prstGeom prst="rect">
            <a:avLst/>
          </a:prstGeom>
        </p:spPr>
      </p:pic>
      <p:pic>
        <p:nvPicPr>
          <p:cNvPr id="67" name="Picture 2" descr="C:\Users\Kevin\Desktop\clou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06" y="859275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1" y="1064838"/>
            <a:ext cx="742223" cy="727950"/>
          </a:xfrm>
          <a:prstGeom prst="rect">
            <a:avLst/>
          </a:prstGeom>
        </p:spPr>
      </p:pic>
      <p:pic>
        <p:nvPicPr>
          <p:cNvPr id="69" name="Picture 3" descr="C:\Users\Kevin\Desktop\cloud-sm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2275203" y="1709531"/>
            <a:ext cx="1021045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7" y="3212783"/>
            <a:ext cx="1812577" cy="37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6342" y="1822983"/>
            <a:ext cx="1557945" cy="530105"/>
          </a:xfrm>
          <a:prstGeom prst="rect">
            <a:avLst/>
          </a:prstGeom>
        </p:spPr>
      </p:pic>
      <p:pic>
        <p:nvPicPr>
          <p:cNvPr id="56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38" y="4571758"/>
            <a:ext cx="1931955" cy="3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7487891" y="2422428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454A9"/>
                </a:solidFill>
                <a:cs typeface="Arial"/>
              </a:rPr>
              <a:t>SGI</a:t>
            </a:r>
            <a:endParaRPr lang="en-US" sz="2000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714139" y="1329685"/>
            <a:ext cx="0" cy="841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963597" y="3033274"/>
            <a:ext cx="0" cy="744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43"/>
          <p:cNvSpPr>
            <a:spLocks noChangeArrowheads="1"/>
          </p:cNvSpPr>
          <p:nvPr/>
        </p:nvSpPr>
        <p:spPr bwMode="auto">
          <a:xfrm>
            <a:off x="9905602" y="3705294"/>
            <a:ext cx="2042916" cy="1449116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6550030" y="2479976"/>
            <a:ext cx="877365" cy="8384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3160537" y="2560134"/>
            <a:ext cx="2257908" cy="658610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2654222" y="2231047"/>
            <a:ext cx="422120" cy="306333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2891128" y="3652463"/>
            <a:ext cx="575972" cy="382332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ight Arrow 114"/>
          <p:cNvSpPr/>
          <p:nvPr/>
        </p:nvSpPr>
        <p:spPr bwMode="auto">
          <a:xfrm rot="16200000" flipH="1">
            <a:off x="4220460" y="4648963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5769604" y="4263216"/>
            <a:ext cx="1540463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989263" y="3182094"/>
            <a:ext cx="823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MEMBERS @ SIGNIN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57928" y="2779044"/>
            <a:ext cx="91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1454A9"/>
                </a:solidFill>
                <a:cs typeface="Arial"/>
              </a:rPr>
              <a:t>Consumer Insight</a:t>
            </a:r>
            <a:endParaRPr lang="en-US" sz="120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23"/>
          <a:srcRect l="8134" t="23388" r="11254" b="29520"/>
          <a:stretch/>
        </p:blipFill>
        <p:spPr>
          <a:xfrm>
            <a:off x="6300020" y="3983219"/>
            <a:ext cx="818475" cy="225675"/>
          </a:xfrm>
          <a:prstGeom prst="rect">
            <a:avLst/>
          </a:prstGeom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34" y="2231047"/>
            <a:ext cx="370568" cy="42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6550029" y="2077925"/>
            <a:ext cx="823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MEMBER CEI’S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44" name="Octagon 143"/>
          <p:cNvSpPr/>
          <p:nvPr/>
        </p:nvSpPr>
        <p:spPr>
          <a:xfrm>
            <a:off x="3816988" y="2369916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145" name="Octagon 144"/>
          <p:cNvSpPr/>
          <p:nvPr/>
        </p:nvSpPr>
        <p:spPr>
          <a:xfrm>
            <a:off x="7773276" y="3191622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</a:t>
            </a:r>
            <a:endParaRPr lang="en-US" sz="1600" b="1" dirty="0"/>
          </a:p>
        </p:txBody>
      </p:sp>
      <p:sp>
        <p:nvSpPr>
          <p:cNvPr id="147" name="Octagon 146"/>
          <p:cNvSpPr/>
          <p:nvPr/>
        </p:nvSpPr>
        <p:spPr>
          <a:xfrm>
            <a:off x="7523818" y="1531943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3</a:t>
            </a:r>
            <a:endParaRPr lang="en-US" sz="16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6612354" y="1374992"/>
            <a:ext cx="982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MARKETING 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58" name="Rectangle 43"/>
          <p:cNvSpPr>
            <a:spLocks noChangeArrowheads="1"/>
          </p:cNvSpPr>
          <p:nvPr/>
        </p:nvSpPr>
        <p:spPr bwMode="auto">
          <a:xfrm>
            <a:off x="5968529" y="2382988"/>
            <a:ext cx="353891" cy="205940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447444" y="2306219"/>
            <a:ext cx="8230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All CEI’S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89952" y="232731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454A9"/>
                </a:solidFill>
                <a:cs typeface="Arial"/>
              </a:rPr>
              <a:t>CEI’s</a:t>
            </a:r>
            <a:endParaRPr lang="en-US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183" name="Straight Arrow Connector 182"/>
          <p:cNvCxnSpPr>
            <a:endCxn id="27" idx="1"/>
          </p:cNvCxnSpPr>
          <p:nvPr/>
        </p:nvCxnSpPr>
        <p:spPr>
          <a:xfrm>
            <a:off x="4748830" y="2067852"/>
            <a:ext cx="683830" cy="339882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54" y="1000357"/>
            <a:ext cx="937595" cy="919565"/>
          </a:xfrm>
          <a:prstGeom prst="rect">
            <a:avLst/>
          </a:prstGeom>
        </p:spPr>
      </p:pic>
      <p:pic>
        <p:nvPicPr>
          <p:cNvPr id="85" name="Picture 1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014" y="3906377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7910669" y="4389293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Mobile Web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3131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18" y="4276864"/>
            <a:ext cx="617397" cy="33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669" y="4313688"/>
            <a:ext cx="1899860" cy="13201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84175" y="101950"/>
            <a:ext cx="8878587" cy="506632"/>
          </a:xfrm>
        </p:spPr>
        <p:txBody>
          <a:bodyPr/>
          <a:lstStyle/>
          <a:p>
            <a:r>
              <a:rPr lang="en-US" sz="1800" dirty="0" smtClean="0"/>
              <a:t>Onboarding and Propagating Orange Segment CEIs across Digital Channels is underway</a:t>
            </a:r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92" y="2321677"/>
            <a:ext cx="613407" cy="601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04" y="2241798"/>
            <a:ext cx="774872" cy="7599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56" y="2170719"/>
            <a:ext cx="613407" cy="601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60" y="2027802"/>
            <a:ext cx="774872" cy="759971"/>
          </a:xfrm>
          <a:prstGeom prst="rect">
            <a:avLst/>
          </a:prstGeom>
        </p:spPr>
      </p:pic>
      <p:pic>
        <p:nvPicPr>
          <p:cNvPr id="32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41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640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TV</a:t>
            </a: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0202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6758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Print</a:t>
            </a:r>
          </a:p>
        </p:txBody>
      </p:sp>
      <p:pic>
        <p:nvPicPr>
          <p:cNvPr id="36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0297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75280" y="7473738"/>
            <a:ext cx="57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Radio</a:t>
            </a:r>
          </a:p>
        </p:txBody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070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70099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CC</a:t>
            </a:r>
          </a:p>
        </p:txBody>
      </p:sp>
      <p:pic>
        <p:nvPicPr>
          <p:cNvPr id="40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483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62442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DM</a:t>
            </a:r>
          </a:p>
        </p:txBody>
      </p:sp>
      <p:pic>
        <p:nvPicPr>
          <p:cNvPr id="4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003" y="608581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671505" y="110439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4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975" y="5451993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679768" y="590725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Display</a:t>
            </a:r>
          </a:p>
        </p:txBody>
      </p:sp>
      <p:pic>
        <p:nvPicPr>
          <p:cNvPr id="46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10" y="5440652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232275" y="589591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Search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08709" y="5913046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Social</a:t>
            </a:r>
          </a:p>
        </p:txBody>
      </p:sp>
      <p:pic>
        <p:nvPicPr>
          <p:cNvPr id="50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37" y="545661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116" y="391257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317971" y="4407259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54" name="Picture 1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36" y="7002766"/>
            <a:ext cx="500882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321187" y="7457972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Retail</a:t>
            </a:r>
          </a:p>
        </p:txBody>
      </p:sp>
      <p:pic>
        <p:nvPicPr>
          <p:cNvPr id="58" name="Picture 2" descr="C:\Users\Kevin\Desktop\clou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77" y="3490564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9" y="3754745"/>
            <a:ext cx="742223" cy="727950"/>
          </a:xfrm>
          <a:prstGeom prst="rect">
            <a:avLst/>
          </a:prstGeom>
        </p:spPr>
      </p:pic>
      <p:pic>
        <p:nvPicPr>
          <p:cNvPr id="60" name="Picture 3" descr="C:\Users\Kevin\Desktop\cloud-sm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3132584" y="4249888"/>
            <a:ext cx="1021045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59" y="3734236"/>
            <a:ext cx="937595" cy="919565"/>
          </a:xfrm>
          <a:prstGeom prst="rect">
            <a:avLst/>
          </a:prstGeom>
        </p:spPr>
      </p:pic>
      <p:pic>
        <p:nvPicPr>
          <p:cNvPr id="63" name="Picture 2" descr="C:\Users\Kevin\Desktop\clou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50" y="2263665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7" y="2490794"/>
            <a:ext cx="742223" cy="727950"/>
          </a:xfrm>
          <a:prstGeom prst="rect">
            <a:avLst/>
          </a:prstGeom>
        </p:spPr>
      </p:pic>
      <p:pic>
        <p:nvPicPr>
          <p:cNvPr id="65" name="Picture 3" descr="C:\Users\Kevin\Desktop\cloud-s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674752" y="2988818"/>
            <a:ext cx="928909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21" y="2364661"/>
            <a:ext cx="790692" cy="775487"/>
          </a:xfrm>
          <a:prstGeom prst="rect">
            <a:avLst/>
          </a:prstGeom>
        </p:spPr>
      </p:pic>
      <p:pic>
        <p:nvPicPr>
          <p:cNvPr id="67" name="Picture 2" descr="C:\Users\Kevin\Desktop\cloud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06" y="859275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1" y="1064838"/>
            <a:ext cx="742223" cy="727950"/>
          </a:xfrm>
          <a:prstGeom prst="rect">
            <a:avLst/>
          </a:prstGeom>
        </p:spPr>
      </p:pic>
      <p:pic>
        <p:nvPicPr>
          <p:cNvPr id="69" name="Picture 3" descr="C:\Users\Kevin\Desktop\cloud-sm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2275203" y="1709531"/>
            <a:ext cx="1021045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7" y="3212783"/>
            <a:ext cx="1812577" cy="37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76342" y="1822983"/>
            <a:ext cx="1557945" cy="530105"/>
          </a:xfrm>
          <a:prstGeom prst="rect">
            <a:avLst/>
          </a:prstGeom>
        </p:spPr>
      </p:pic>
      <p:pic>
        <p:nvPicPr>
          <p:cNvPr id="56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38" y="4571758"/>
            <a:ext cx="1931955" cy="3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7487891" y="2422428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454A9"/>
                </a:solidFill>
                <a:cs typeface="Arial"/>
              </a:rPr>
              <a:t>SGI</a:t>
            </a:r>
            <a:endParaRPr lang="en-US" sz="2000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714139" y="1329685"/>
            <a:ext cx="0" cy="841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963597" y="3033274"/>
            <a:ext cx="0" cy="744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43"/>
          <p:cNvSpPr>
            <a:spLocks noChangeArrowheads="1"/>
          </p:cNvSpPr>
          <p:nvPr/>
        </p:nvSpPr>
        <p:spPr bwMode="auto">
          <a:xfrm>
            <a:off x="9905602" y="3705294"/>
            <a:ext cx="2042916" cy="1449116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6550030" y="2479976"/>
            <a:ext cx="877365" cy="8384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3160537" y="2560134"/>
            <a:ext cx="2257908" cy="658610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2654222" y="2231047"/>
            <a:ext cx="422120" cy="306333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2891128" y="3652463"/>
            <a:ext cx="575972" cy="382332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ight Arrow 114"/>
          <p:cNvSpPr/>
          <p:nvPr/>
        </p:nvSpPr>
        <p:spPr bwMode="auto">
          <a:xfrm rot="16200000" flipH="1">
            <a:off x="4220460" y="4648963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5769604" y="4263216"/>
            <a:ext cx="1540463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6989263" y="3182094"/>
            <a:ext cx="823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MEMBERS @ SIGNIN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57928" y="2779044"/>
            <a:ext cx="91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1454A9"/>
                </a:solidFill>
                <a:cs typeface="Arial"/>
              </a:rPr>
              <a:t>Consumer Insight</a:t>
            </a:r>
            <a:endParaRPr lang="en-US" sz="120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23"/>
          <a:srcRect l="8134" t="23388" r="11254" b="29520"/>
          <a:stretch/>
        </p:blipFill>
        <p:spPr>
          <a:xfrm>
            <a:off x="6300020" y="3983219"/>
            <a:ext cx="818475" cy="225675"/>
          </a:xfrm>
          <a:prstGeom prst="rect">
            <a:avLst/>
          </a:prstGeom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34" y="2231047"/>
            <a:ext cx="370568" cy="42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6550029" y="2077925"/>
            <a:ext cx="823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MEMBER CEI’S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44" name="Octagon 143"/>
          <p:cNvSpPr/>
          <p:nvPr/>
        </p:nvSpPr>
        <p:spPr>
          <a:xfrm>
            <a:off x="3816988" y="2369916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</a:t>
            </a:r>
            <a:endParaRPr lang="en-US" sz="1600" b="1" dirty="0"/>
          </a:p>
        </p:txBody>
      </p:sp>
      <p:sp>
        <p:nvSpPr>
          <p:cNvPr id="145" name="Octagon 144"/>
          <p:cNvSpPr/>
          <p:nvPr/>
        </p:nvSpPr>
        <p:spPr>
          <a:xfrm>
            <a:off x="7773276" y="3191622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147" name="Octagon 146"/>
          <p:cNvSpPr/>
          <p:nvPr/>
        </p:nvSpPr>
        <p:spPr>
          <a:xfrm>
            <a:off x="7523818" y="1531943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3</a:t>
            </a:r>
            <a:endParaRPr lang="en-US" sz="16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6612354" y="1374992"/>
            <a:ext cx="982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MARKETING 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58" name="Rectangle 43"/>
          <p:cNvSpPr>
            <a:spLocks noChangeArrowheads="1"/>
          </p:cNvSpPr>
          <p:nvPr/>
        </p:nvSpPr>
        <p:spPr bwMode="auto">
          <a:xfrm>
            <a:off x="5968529" y="2382988"/>
            <a:ext cx="353891" cy="205940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447444" y="2306219"/>
            <a:ext cx="8230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All CEI’S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89952" y="232731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454A9"/>
                </a:solidFill>
                <a:cs typeface="Arial"/>
              </a:rPr>
              <a:t>CEI’s</a:t>
            </a:r>
            <a:endParaRPr lang="en-US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183" name="Straight Arrow Connector 182"/>
          <p:cNvCxnSpPr>
            <a:endCxn id="27" idx="1"/>
          </p:cNvCxnSpPr>
          <p:nvPr/>
        </p:nvCxnSpPr>
        <p:spPr>
          <a:xfrm>
            <a:off x="4748830" y="2067852"/>
            <a:ext cx="683830" cy="339882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54" y="1000357"/>
            <a:ext cx="937595" cy="919565"/>
          </a:xfrm>
          <a:prstGeom prst="rect">
            <a:avLst/>
          </a:prstGeom>
        </p:spPr>
      </p:pic>
      <p:pic>
        <p:nvPicPr>
          <p:cNvPr id="85" name="Picture 12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014" y="3906377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7910669" y="4389293"/>
            <a:ext cx="685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Mobile Web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82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12313" y="109616"/>
            <a:ext cx="9096156" cy="471488"/>
          </a:xfrm>
        </p:spPr>
        <p:txBody>
          <a:bodyPr/>
          <a:lstStyle/>
          <a:p>
            <a:r>
              <a:rPr lang="en-US" dirty="0" smtClean="0"/>
              <a:t>Orange Activation POC:  PLATFORM READNIESS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255802"/>
              </p:ext>
            </p:extLst>
          </p:nvPr>
        </p:nvGraphicFramePr>
        <p:xfrm>
          <a:off x="622313" y="581118"/>
          <a:ext cx="8656043" cy="3434117"/>
        </p:xfrm>
        <a:graphic>
          <a:graphicData uri="http://schemas.openxmlformats.org/drawingml/2006/table">
            <a:tbl>
              <a:tblPr/>
              <a:tblGrid>
                <a:gridCol w="1873399"/>
                <a:gridCol w="3000518"/>
                <a:gridCol w="1804317"/>
                <a:gridCol w="1977809"/>
              </a:tblGrid>
              <a:tr h="35350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860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Personalized Digital </a:t>
                      </a:r>
                    </a:p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Touch Point</a:t>
                      </a:r>
                      <a:endParaRPr lang="en-US" sz="1000" b="1" i="0" u="none" strike="noStrike" dirty="0">
                        <a:solidFill>
                          <a:srgbClr val="4BC3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DMP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ETA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Targeted Paid Search Bidding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Q1 - COMPLETE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Display/Video (Prospecting)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Q1 - COMPLETE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Dynamic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Re-targeting Display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TBD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969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Marriott.com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Abandon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Marriott Rewards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Newsletter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TBD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M.com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Homepage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– COMPLETE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9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">
                        <a:buFont typeface="+mj-lt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Dynamic Landing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Q1 - COMPLETE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7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1" y="1524058"/>
            <a:ext cx="926216" cy="1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321" y="1921991"/>
            <a:ext cx="926216" cy="15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324" y="2499559"/>
            <a:ext cx="342631" cy="3094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6303927" y="2601347"/>
            <a:ext cx="559029" cy="154139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03" y="3370508"/>
            <a:ext cx="421690" cy="2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5864858" y="3431100"/>
            <a:ext cx="559029" cy="154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514" y="2197490"/>
            <a:ext cx="729932" cy="197689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03" y="3752692"/>
            <a:ext cx="421690" cy="22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5864858" y="3813285"/>
            <a:ext cx="559029" cy="154139"/>
          </a:xfrm>
          <a:prstGeom prst="rect">
            <a:avLst/>
          </a:prstGeom>
        </p:spPr>
      </p:pic>
      <p:sp>
        <p:nvSpPr>
          <p:cNvPr id="57" name="Octagon 56"/>
          <p:cNvSpPr/>
          <p:nvPr/>
        </p:nvSpPr>
        <p:spPr>
          <a:xfrm>
            <a:off x="2212525" y="1402443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58" name="Octagon 57"/>
          <p:cNvSpPr/>
          <p:nvPr/>
        </p:nvSpPr>
        <p:spPr>
          <a:xfrm>
            <a:off x="2230583" y="1791355"/>
            <a:ext cx="311530" cy="285909"/>
          </a:xfrm>
          <a:prstGeom prst="oc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59" name="Octagon 58"/>
          <p:cNvSpPr/>
          <p:nvPr/>
        </p:nvSpPr>
        <p:spPr>
          <a:xfrm>
            <a:off x="2230583" y="2175314"/>
            <a:ext cx="311530" cy="285909"/>
          </a:xfrm>
          <a:prstGeom prst="oc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60" name="Octagon 59"/>
          <p:cNvSpPr/>
          <p:nvPr/>
        </p:nvSpPr>
        <p:spPr>
          <a:xfrm>
            <a:off x="2230583" y="2535373"/>
            <a:ext cx="311530" cy="285909"/>
          </a:xfrm>
          <a:prstGeom prst="octago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62" name="Octagon 61"/>
          <p:cNvSpPr/>
          <p:nvPr/>
        </p:nvSpPr>
        <p:spPr>
          <a:xfrm>
            <a:off x="2230583" y="2902179"/>
            <a:ext cx="311530" cy="285909"/>
          </a:xfrm>
          <a:prstGeom prst="octago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454" y="2902053"/>
            <a:ext cx="342631" cy="30940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4"/>
          <a:srcRect l="8134" t="23388" r="11254" b="29520"/>
          <a:stretch/>
        </p:blipFill>
        <p:spPr>
          <a:xfrm>
            <a:off x="6286057" y="2978329"/>
            <a:ext cx="559029" cy="154139"/>
          </a:xfrm>
          <a:prstGeom prst="rect">
            <a:avLst/>
          </a:prstGeom>
        </p:spPr>
      </p:pic>
      <p:sp>
        <p:nvSpPr>
          <p:cNvPr id="66" name="Octagon 65"/>
          <p:cNvSpPr/>
          <p:nvPr/>
        </p:nvSpPr>
        <p:spPr>
          <a:xfrm>
            <a:off x="2227219" y="3326701"/>
            <a:ext cx="311530" cy="285909"/>
          </a:xfrm>
          <a:prstGeom prst="octagon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68" name="Octagon 67"/>
          <p:cNvSpPr/>
          <p:nvPr/>
        </p:nvSpPr>
        <p:spPr>
          <a:xfrm>
            <a:off x="2230583" y="3693831"/>
            <a:ext cx="311530" cy="285909"/>
          </a:xfrm>
          <a:prstGeom prst="octagon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469136" y="6081135"/>
            <a:ext cx="4137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Adobe Target Monitoring Campaign  - 	Q1 - COMPLETE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77340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7663" y="2709332"/>
            <a:ext cx="7730339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/>
              <a:t>P</a:t>
            </a:r>
            <a:r>
              <a:rPr lang="en-CA" sz="2800" b="1" dirty="0" smtClean="0"/>
              <a:t>ROJECT ORANGE POC: </a:t>
            </a:r>
            <a:br>
              <a:rPr lang="en-CA" sz="2800" b="1" dirty="0" smtClean="0"/>
            </a:br>
            <a:r>
              <a:rPr lang="en-CA" sz="2800" dirty="0" smtClean="0"/>
              <a:t>MEASUREMENT + KPI’S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76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400" dirty="0"/>
              <a:t>Measurement/KPI plan</a:t>
            </a:r>
          </a:p>
          <a:p>
            <a:pPr marL="742612" lvl="1">
              <a:buFont typeface="Arial"/>
              <a:buChar char="•"/>
            </a:pPr>
            <a:r>
              <a:rPr lang="en-US" sz="1400" dirty="0"/>
              <a:t>Primary – Leisure booking</a:t>
            </a:r>
          </a:p>
          <a:p>
            <a:pPr marL="742612" lvl="1">
              <a:buFont typeface="Arial"/>
              <a:buChar char="•"/>
            </a:pPr>
            <a:r>
              <a:rPr lang="en-US" sz="1400" dirty="0"/>
              <a:t>Secondary – Business booking + Share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2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7663" y="2709332"/>
            <a:ext cx="7730339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/>
              <a:t>P</a:t>
            </a:r>
            <a:r>
              <a:rPr lang="en-CA" sz="2800" b="1" dirty="0" smtClean="0"/>
              <a:t>ROJECT ORANGE POC: </a:t>
            </a:r>
            <a:br>
              <a:rPr lang="en-CA" sz="2800" b="1" dirty="0" smtClean="0"/>
            </a:br>
            <a:r>
              <a:rPr lang="en-CA" sz="2800" dirty="0" smtClean="0"/>
              <a:t>ROLES AND RESPONSIBLITIES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4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8595" y="2743108"/>
            <a:ext cx="6539520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 smtClean="0"/>
              <a:t>APPENDIX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lIns="105348" tIns="52674" rIns="105348" bIns="52674">
            <a:normAutofit/>
          </a:bodyPr>
          <a:lstStyle/>
          <a:p>
            <a:r>
              <a:rPr lang="en-CA" dirty="0"/>
              <a:t>SCENARIO 1 – </a:t>
            </a:r>
            <a:r>
              <a:rPr lang="en-CA" dirty="0" smtClean="0"/>
              <a:t>Winning over the Work Hard, Play Hard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80121" y="6356419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78778" y="875759"/>
            <a:ext cx="5364599" cy="4415249"/>
          </a:xfrm>
          <a:prstGeom prst="rect">
            <a:avLst/>
          </a:prstGeom>
          <a:noFill/>
        </p:spPr>
        <p:txBody>
          <a:bodyPr wrap="square" lIns="105348" tIns="52674" rIns="105348" bIns="52674" rtlCol="0">
            <a:spAutoFit/>
          </a:bodyPr>
          <a:lstStyle/>
          <a:p>
            <a:r>
              <a:rPr lang="en-CA" sz="4000" dirty="0" smtClean="0"/>
              <a:t>Sarah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Sarah is a rising star at </a:t>
            </a:r>
            <a:r>
              <a:rPr lang="en-US" sz="1600" b="1" dirty="0"/>
              <a:t>Accenture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. She’s been consulting for a year now, and she works hard and plays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hard.  She </a:t>
            </a:r>
            <a:r>
              <a:rPr lang="en-US" sz="1600" b="1" dirty="0" smtClean="0">
                <a:solidFill>
                  <a:srgbClr val="000000"/>
                </a:solidFill>
              </a:rPr>
              <a:t>lives in Seattle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and has been </a:t>
            </a:r>
            <a:r>
              <a:rPr lang="en-US" sz="1600" b="1" dirty="0">
                <a:solidFill>
                  <a:srgbClr val="000000"/>
                </a:solidFill>
              </a:rPr>
              <a:t>traveling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lot in California – mostly </a:t>
            </a:r>
            <a:r>
              <a:rPr lang="en-US" sz="1600" b="1" dirty="0">
                <a:solidFill>
                  <a:srgbClr val="000000"/>
                </a:solidFill>
              </a:rPr>
              <a:t>LA and San </a:t>
            </a:r>
            <a:r>
              <a:rPr lang="en-US" sz="1600" b="1" dirty="0" smtClean="0">
                <a:solidFill>
                  <a:srgbClr val="000000"/>
                </a:solidFill>
              </a:rPr>
              <a:t>Francisco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.  She uses </a:t>
            </a:r>
            <a:r>
              <a:rPr lang="en-US" sz="1600" b="1" dirty="0" smtClean="0">
                <a:solidFill>
                  <a:srgbClr val="000000"/>
                </a:solidFill>
              </a:rPr>
              <a:t>Concur to booker her business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travel and  spends </a:t>
            </a:r>
            <a:r>
              <a:rPr lang="en-US" sz="1600" b="1" dirty="0">
                <a:solidFill>
                  <a:srgbClr val="000000"/>
                </a:solidFill>
              </a:rPr>
              <a:t>3-4 days each week traveling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and staying at hotels – primarily Courtyard Marriott.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She is a </a:t>
            </a:r>
            <a:r>
              <a:rPr lang="en-US" sz="1600" b="1" dirty="0" smtClean="0">
                <a:solidFill>
                  <a:srgbClr val="000000"/>
                </a:solidFill>
              </a:rPr>
              <a:t>Marriott Rewards members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and has </a:t>
            </a:r>
            <a:r>
              <a:rPr lang="en-US" sz="1600" b="1" dirty="0" smtClean="0">
                <a:solidFill>
                  <a:srgbClr val="000000"/>
                </a:solidFill>
              </a:rPr>
              <a:t>redeemed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her points in the past on </a:t>
            </a:r>
            <a:r>
              <a:rPr lang="en-US" sz="1600" b="1" dirty="0" smtClean="0">
                <a:solidFill>
                  <a:srgbClr val="000000"/>
                </a:solidFill>
              </a:rPr>
              <a:t>Marriott.com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 She’s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looking forward to her </a:t>
            </a:r>
            <a:r>
              <a:rPr lang="en-US" sz="1600" b="1" dirty="0">
                <a:solidFill>
                  <a:srgbClr val="000000"/>
                </a:solidFill>
              </a:rPr>
              <a:t>wedding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sz="1600" b="1" dirty="0">
                <a:solidFill>
                  <a:srgbClr val="000000"/>
                </a:solidFill>
              </a:rPr>
              <a:t>honeymoon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en-US" sz="1600" b="1" dirty="0">
                <a:solidFill>
                  <a:srgbClr val="000000"/>
                </a:solidFill>
              </a:rPr>
              <a:t>six months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time.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</a:p>
          <a:p>
            <a:r>
              <a:rPr lang="en-US" sz="1600" b="1" dirty="0"/>
              <a:t>Marriott objective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: Grow Sarah’s loyalty to Marriott by delighting her during business stays and encouraging her to redeem her MR points for a leisure stay.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  <a:cs typeface="HelveticaNeueLT Std"/>
            </a:endParaRPr>
          </a:p>
        </p:txBody>
      </p:sp>
      <p:pic>
        <p:nvPicPr>
          <p:cNvPr id="8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560" y="1051488"/>
            <a:ext cx="2242190" cy="26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2761" y="5283190"/>
            <a:ext cx="6139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OUR GOAL:  </a:t>
            </a:r>
            <a:r>
              <a:rPr lang="en-US" sz="2800" b="1" dirty="0" smtClean="0">
                <a:solidFill>
                  <a:srgbClr val="4BC3FF"/>
                </a:solidFill>
              </a:rPr>
              <a:t>WIN THE LEISURE BOOKING</a:t>
            </a:r>
            <a:endParaRPr lang="en-US" sz="2800" b="1" dirty="0">
              <a:solidFill>
                <a:srgbClr val="4BC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57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88701" y="2709332"/>
            <a:ext cx="4979301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 smtClean="0"/>
              <a:t>SAMPLE ACTIVATION: </a:t>
            </a:r>
            <a:r>
              <a:rPr lang="en-CA" sz="2800" dirty="0" smtClean="0"/>
              <a:t>PERSONALIZED JOURNEY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5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58" y="556960"/>
            <a:ext cx="9370130" cy="55792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186424" y="99759"/>
            <a:ext cx="8577490" cy="4572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80000"/>
              </a:lnSpc>
              <a:spcBef>
                <a:spcPct val="0"/>
              </a:spcBef>
              <a:buNone/>
              <a:defRPr sz="2400" b="0" i="0">
                <a:solidFill>
                  <a:srgbClr val="0099FF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dirty="0" smtClean="0">
                <a:sym typeface="Source Sans Pro Semibold" charset="0"/>
              </a:rPr>
              <a:t>Sarah’s Personalized Journey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6736" y="2923283"/>
            <a:ext cx="809422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587277" y="34840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Rounded Rectangle 25"/>
          <p:cNvSpPr/>
          <p:nvPr/>
        </p:nvSpPr>
        <p:spPr bwMode="auto">
          <a:xfrm>
            <a:off x="4043378" y="2581921"/>
            <a:ext cx="1207825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Visits Marriott.com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reaches the home page</a:t>
            </a:r>
            <a:endParaRPr kumimoji="0" lang="en-US" sz="10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355451" y="2581920"/>
            <a:ext cx="1118031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Searches for hotels in Hawaii and browses HWS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624171" y="2598368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Googles ‘Best Hawaii Hotels’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624163" y="3887346"/>
            <a:ext cx="7726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ight Bracket 34"/>
          <p:cNvSpPr/>
          <p:nvPr/>
        </p:nvSpPr>
        <p:spPr bwMode="auto">
          <a:xfrm>
            <a:off x="8350991" y="2927754"/>
            <a:ext cx="139527" cy="959252"/>
          </a:xfrm>
          <a:prstGeom prst="rightBracket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hlink"/>
              </a:solidFill>
              <a:latin typeface="Century Gothic" pitchFamily="34" charset="0"/>
            </a:endParaRPr>
          </a:p>
        </p:txBody>
      </p:sp>
      <p:sp>
        <p:nvSpPr>
          <p:cNvPr id="79" name="Rounded Rectangle 78"/>
          <p:cNvSpPr/>
          <p:nvPr/>
        </p:nvSpPr>
        <p:spPr bwMode="auto">
          <a:xfrm>
            <a:off x="4101960" y="3552131"/>
            <a:ext cx="1090659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Redeems for Hawaii stay on M.com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 bwMode="auto">
          <a:xfrm>
            <a:off x="2115143" y="2598368"/>
            <a:ext cx="1041359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Browses OTAs and then Wall Street Journal Travel Section</a:t>
            </a:r>
            <a:endParaRPr kumimoji="0" lang="en-US" sz="10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5998" y="1057875"/>
            <a:ext cx="1630792" cy="1871870"/>
            <a:chOff x="1435998" y="1057875"/>
            <a:chExt cx="1630792" cy="1871870"/>
          </a:xfrm>
        </p:grpSpPr>
        <p:cxnSp>
          <p:nvCxnSpPr>
            <p:cNvPr id="81" name="Straight Connector 80"/>
            <p:cNvCxnSpPr/>
            <p:nvPr/>
          </p:nvCxnSpPr>
          <p:spPr bwMode="auto">
            <a:xfrm>
              <a:off x="1744491" y="2165919"/>
              <a:ext cx="0" cy="7638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90" name="TextBox 89"/>
            <p:cNvSpPr txBox="1"/>
            <p:nvPr/>
          </p:nvSpPr>
          <p:spPr>
            <a:xfrm>
              <a:off x="1939487" y="1978603"/>
              <a:ext cx="10118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Audience-based search bidding</a:t>
              </a:r>
              <a:endParaRPr lang="en-US" sz="800" i="1" dirty="0">
                <a:latin typeface="Source Sans Pro Semibold"/>
              </a:endParaRPr>
            </a:p>
          </p:txBody>
        </p:sp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998" y="1670100"/>
              <a:ext cx="495819" cy="49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074" y="1269949"/>
              <a:ext cx="1125716" cy="700446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683907" y="1057875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Rounded Rectangle 73"/>
          <p:cNvSpPr/>
          <p:nvPr/>
        </p:nvSpPr>
        <p:spPr bwMode="auto">
          <a:xfrm>
            <a:off x="7931502" y="3118729"/>
            <a:ext cx="1118031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Abandons search and leaves M.com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6149840" y="3552141"/>
            <a:ext cx="1118031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Clicks thru abandon email and arrives at landing page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2566686" y="3552141"/>
            <a:ext cx="888714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Pre-Arrival Period</a:t>
            </a:r>
            <a:endParaRPr kumimoji="0" lang="en-US" sz="10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16824" y="744366"/>
            <a:ext cx="1950122" cy="2145876"/>
            <a:chOff x="3316824" y="744366"/>
            <a:chExt cx="1950122" cy="2145876"/>
          </a:xfrm>
        </p:grpSpPr>
        <p:grpSp>
          <p:nvGrpSpPr>
            <p:cNvPr id="8" name="Group 7"/>
            <p:cNvGrpSpPr/>
            <p:nvPr/>
          </p:nvGrpSpPr>
          <p:grpSpPr>
            <a:xfrm>
              <a:off x="3316824" y="744366"/>
              <a:ext cx="1950122" cy="2145876"/>
              <a:chOff x="3316824" y="744366"/>
              <a:chExt cx="1950122" cy="2145876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573" y="945168"/>
                <a:ext cx="1113365" cy="8817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2" name="Straight Connector 41"/>
              <p:cNvCxnSpPr/>
              <p:nvPr/>
            </p:nvCxnSpPr>
            <p:spPr bwMode="auto">
              <a:xfrm>
                <a:off x="3548720" y="1934648"/>
                <a:ext cx="0" cy="95559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7030A0"/>
                </a:solidFill>
                <a:prstDash val="sysDot"/>
                <a:round/>
                <a:headEnd type="triangle" w="med" len="med"/>
                <a:tailEnd type="none" w="med" len="med"/>
              </a:ln>
              <a:effectLst/>
            </p:spPr>
          </p:cxnSp>
          <p:grpSp>
            <p:nvGrpSpPr>
              <p:cNvPr id="14359" name="Group 14358"/>
              <p:cNvGrpSpPr/>
              <p:nvPr/>
            </p:nvGrpSpPr>
            <p:grpSpPr>
              <a:xfrm>
                <a:off x="3316824" y="1269948"/>
                <a:ext cx="463792" cy="562640"/>
                <a:chOff x="4346811" y="3753135"/>
                <a:chExt cx="564607" cy="670404"/>
              </a:xfrm>
            </p:grpSpPr>
            <p:sp>
              <p:nvSpPr>
                <p:cNvPr id="14358" name="Rectangle 14357"/>
                <p:cNvSpPr/>
                <p:nvPr/>
              </p:nvSpPr>
              <p:spPr bwMode="auto">
                <a:xfrm>
                  <a:off x="4346811" y="3753135"/>
                  <a:ext cx="564607" cy="6704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 bwMode="auto">
                <a:xfrm>
                  <a:off x="4393062" y="3814134"/>
                  <a:ext cx="467541" cy="18280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4405474" y="4049688"/>
                  <a:ext cx="207341" cy="31805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 bwMode="auto">
                <a:xfrm>
                  <a:off x="4649132" y="4049688"/>
                  <a:ext cx="207341" cy="159025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3806121" y="1852717"/>
                <a:ext cx="14608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i="1" dirty="0" smtClean="0">
                    <a:latin typeface="Source Sans Pro Semibold"/>
                  </a:rPr>
                  <a:t>Dynamic display ad targets Hawaii Destination</a:t>
                </a:r>
                <a:endParaRPr lang="en-US" sz="800" i="1" dirty="0">
                  <a:latin typeface="Source Sans Pro Semibold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689511" y="744366"/>
                <a:ext cx="361897" cy="32817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3496" y="1337990"/>
              <a:ext cx="462852" cy="3230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6348" y="1339136"/>
              <a:ext cx="470514" cy="3164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332593" y="1012629"/>
              <a:ext cx="705019" cy="8824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A20000"/>
                  </a:solidFill>
                </a:rPr>
                <a:t>Honolulu, HI</a:t>
              </a:r>
              <a:endParaRPr lang="en-US" sz="500" b="1" dirty="0">
                <a:solidFill>
                  <a:srgbClr val="A2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08054" y="1102902"/>
              <a:ext cx="470514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951076" y="1108459"/>
              <a:ext cx="441369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45636" y="1086785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>
                  <a:solidFill>
                    <a:schemeClr val="bg1">
                      <a:lumMod val="95000"/>
                    </a:schemeClr>
                  </a:solidFill>
                </a:rPr>
                <a:t>Waikiki Beach Marriott Resort </a:t>
              </a:r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867951" y="1087622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JW Marriott Ihilani</a:t>
              </a:r>
            </a:p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Ko Olina Resort 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80910" y="628434"/>
            <a:ext cx="2530901" cy="2261808"/>
            <a:chOff x="5380881" y="628434"/>
            <a:chExt cx="2530901" cy="2261808"/>
          </a:xfrm>
        </p:grpSpPr>
        <p:sp>
          <p:nvSpPr>
            <p:cNvPr id="54" name="TextBox 53"/>
            <p:cNvSpPr txBox="1"/>
            <p:nvPr/>
          </p:nvSpPr>
          <p:spPr>
            <a:xfrm>
              <a:off x="5888096" y="1978603"/>
              <a:ext cx="2023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Home page highlights </a:t>
              </a:r>
            </a:p>
            <a:p>
              <a:r>
                <a:rPr lang="en-US" sz="800" i="1" dirty="0" smtClean="0">
                  <a:latin typeface="Source Sans Pro Semibold"/>
                </a:rPr>
                <a:t>Hawaii destination</a:t>
              </a:r>
              <a:endParaRPr lang="en-US" sz="800" i="1" dirty="0">
                <a:latin typeface="Source Sans Pro Semibold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380881" y="628434"/>
              <a:ext cx="1732964" cy="2261808"/>
              <a:chOff x="5380881" y="628434"/>
              <a:chExt cx="1732964" cy="226180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783274" y="628434"/>
                <a:ext cx="1330571" cy="1308410"/>
                <a:chOff x="5651355" y="866630"/>
                <a:chExt cx="1330571" cy="1308410"/>
              </a:xfrm>
            </p:grpSpPr>
            <p:pic>
              <p:nvPicPr>
                <p:cNvPr id="92" name="Picture 1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0436" y="1096170"/>
                  <a:ext cx="1128085" cy="107887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0800000" flipV="1">
                  <a:off x="5848068" y="1154207"/>
                  <a:ext cx="1133858" cy="368031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15047" y="1194801"/>
                  <a:ext cx="447649" cy="191245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18649" y="1786513"/>
                  <a:ext cx="207383" cy="222645"/>
                </a:xfrm>
                <a:prstGeom prst="rect">
                  <a:avLst/>
                </a:prstGeom>
              </p:spPr>
            </p:pic>
            <p:sp>
              <p:nvSpPr>
                <p:cNvPr id="59" name="Oval 58"/>
                <p:cNvSpPr/>
                <p:nvPr/>
              </p:nvSpPr>
              <p:spPr>
                <a:xfrm>
                  <a:off x="5651355" y="866630"/>
                  <a:ext cx="361897" cy="32817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3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95" name="Straight Connector 94"/>
              <p:cNvCxnSpPr/>
              <p:nvPr/>
            </p:nvCxnSpPr>
            <p:spPr bwMode="auto">
              <a:xfrm>
                <a:off x="5631681" y="1786513"/>
                <a:ext cx="0" cy="110372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7030A0"/>
                </a:solidFill>
                <a:prstDash val="sysDot"/>
                <a:round/>
                <a:headEnd type="triangle" w="med" len="med"/>
                <a:tailEnd type="none" w="med" len="med"/>
              </a:ln>
              <a:effectLst/>
            </p:spPr>
          </p:cxnSp>
          <p:grpSp>
            <p:nvGrpSpPr>
              <p:cNvPr id="99" name="Group 98"/>
              <p:cNvGrpSpPr/>
              <p:nvPr/>
            </p:nvGrpSpPr>
            <p:grpSpPr>
              <a:xfrm>
                <a:off x="5380881" y="1177630"/>
                <a:ext cx="463792" cy="562640"/>
                <a:chOff x="5888392" y="150953"/>
                <a:chExt cx="463792" cy="562640"/>
              </a:xfrm>
            </p:grpSpPr>
            <p:sp>
              <p:nvSpPr>
                <p:cNvPr id="100" name="Rectangle 99"/>
                <p:cNvSpPr/>
                <p:nvPr/>
              </p:nvSpPr>
              <p:spPr bwMode="auto">
                <a:xfrm>
                  <a:off x="5888392" y="150953"/>
                  <a:ext cx="463792" cy="56264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 bwMode="auto">
                <a:xfrm>
                  <a:off x="5926385" y="182829"/>
                  <a:ext cx="384058" cy="21700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 bwMode="auto">
                <a:xfrm>
                  <a:off x="5936580" y="419154"/>
                  <a:ext cx="170319" cy="266926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 bwMode="auto">
                <a:xfrm>
                  <a:off x="6136731" y="419154"/>
                  <a:ext cx="170319" cy="13346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898525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chemeClr val="hlink"/>
                    </a:solidFill>
                    <a:latin typeface="Century Gothic" pitchFamily="34" charset="0"/>
                  </a:endParaRPr>
                </a:p>
              </p:txBody>
            </p:sp>
            <p:pic>
              <p:nvPicPr>
                <p:cNvPr id="105" name="Picture 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1385" y="183556"/>
                  <a:ext cx="190506" cy="196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8" name="Group 27"/>
          <p:cNvGrpSpPr/>
          <p:nvPr/>
        </p:nvGrpSpPr>
        <p:grpSpPr>
          <a:xfrm>
            <a:off x="7267850" y="3935034"/>
            <a:ext cx="2002502" cy="1984912"/>
            <a:chOff x="7267843" y="3935034"/>
            <a:chExt cx="2002502" cy="1984912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843" y="4626939"/>
              <a:ext cx="513778" cy="51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762772" y="5581392"/>
              <a:ext cx="1507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Abandoned Search </a:t>
              </a:r>
            </a:p>
            <a:p>
              <a:r>
                <a:rPr lang="en-US" sz="800" i="1" dirty="0" smtClean="0">
                  <a:latin typeface="Source Sans Pro Semibold"/>
                </a:rPr>
                <a:t>email highlights Hawaii</a:t>
              </a:r>
              <a:endParaRPr lang="en-US" sz="800" i="1" dirty="0">
                <a:latin typeface="Source Sans Pro Semibold"/>
              </a:endParaRPr>
            </a:p>
          </p:txBody>
        </p:sp>
        <p:grpSp>
          <p:nvGrpSpPr>
            <p:cNvPr id="14340" name="Group 14339"/>
            <p:cNvGrpSpPr/>
            <p:nvPr/>
          </p:nvGrpSpPr>
          <p:grpSpPr>
            <a:xfrm>
              <a:off x="7866251" y="4303232"/>
              <a:ext cx="941603" cy="1251160"/>
              <a:chOff x="8414898" y="4537566"/>
              <a:chExt cx="824086" cy="1066892"/>
            </a:xfrm>
          </p:grpSpPr>
          <p:pic>
            <p:nvPicPr>
              <p:cNvPr id="14341" name="Picture 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8025" y="4537566"/>
                <a:ext cx="820959" cy="10668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4898" y="4766287"/>
                <a:ext cx="824086" cy="179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72903" y="5228160"/>
                <a:ext cx="207383" cy="222645"/>
              </a:xfrm>
              <a:prstGeom prst="rect">
                <a:avLst/>
              </a:prstGeom>
            </p:spPr>
          </p:pic>
        </p:grpSp>
        <p:cxnSp>
          <p:nvCxnSpPr>
            <p:cNvPr id="113" name="Straight Connector 112"/>
            <p:cNvCxnSpPr/>
            <p:nvPr/>
          </p:nvCxnSpPr>
          <p:spPr bwMode="auto">
            <a:xfrm flipV="1">
              <a:off x="7524732" y="3935034"/>
              <a:ext cx="0" cy="63642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61" name="Oval 60"/>
            <p:cNvSpPr/>
            <p:nvPr/>
          </p:nvSpPr>
          <p:spPr>
            <a:xfrm>
              <a:off x="7650248" y="4206274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141104" y="3964273"/>
            <a:ext cx="1981936" cy="2171950"/>
            <a:chOff x="5141104" y="3964246"/>
            <a:chExt cx="1981936" cy="2171950"/>
          </a:xfrm>
        </p:grpSpPr>
        <p:sp>
          <p:nvSpPr>
            <p:cNvPr id="84" name="TextBox 83"/>
            <p:cNvSpPr txBox="1"/>
            <p:nvPr/>
          </p:nvSpPr>
          <p:spPr>
            <a:xfrm>
              <a:off x="5615467" y="5797642"/>
              <a:ext cx="1507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Email landing page tailored to abandoned Hawaii search</a:t>
              </a:r>
              <a:endParaRPr lang="en-US" sz="800" i="1" dirty="0">
                <a:latin typeface="Source Sans Pro Semibold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141104" y="4725089"/>
              <a:ext cx="463792" cy="562640"/>
              <a:chOff x="5888392" y="150953"/>
              <a:chExt cx="463792" cy="562640"/>
            </a:xfrm>
          </p:grpSpPr>
          <p:sp>
            <p:nvSpPr>
              <p:cNvPr id="115" name="Rectangle 114"/>
              <p:cNvSpPr/>
              <p:nvPr/>
            </p:nvSpPr>
            <p:spPr bwMode="auto">
              <a:xfrm>
                <a:off x="5888392" y="150953"/>
                <a:ext cx="463792" cy="56264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5926385" y="182829"/>
                <a:ext cx="384058" cy="2170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5936580" y="419154"/>
                <a:ext cx="170319" cy="26692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6136731" y="419154"/>
                <a:ext cx="170319" cy="1334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chemeClr val="hlink"/>
                  </a:solidFill>
                  <a:latin typeface="Century Gothic" pitchFamily="34" charset="0"/>
                </a:endParaRPr>
              </a:p>
            </p:txBody>
          </p:sp>
          <p:pic>
            <p:nvPicPr>
              <p:cNvPr id="119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385" y="183556"/>
                <a:ext cx="190506" cy="196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0" name="Straight Connector 119"/>
            <p:cNvCxnSpPr/>
            <p:nvPr/>
          </p:nvCxnSpPr>
          <p:spPr bwMode="auto">
            <a:xfrm flipV="1">
              <a:off x="5371126" y="3964246"/>
              <a:ext cx="0" cy="7058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836" y="4531193"/>
              <a:ext cx="1044397" cy="12440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5526199" y="4317166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6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26391" y="3910974"/>
            <a:ext cx="2169168" cy="2095570"/>
            <a:chOff x="1626384" y="3910974"/>
            <a:chExt cx="2169168" cy="2095570"/>
          </a:xfrm>
        </p:grpSpPr>
        <p:grpSp>
          <p:nvGrpSpPr>
            <p:cNvPr id="24" name="Group 23"/>
            <p:cNvGrpSpPr/>
            <p:nvPr/>
          </p:nvGrpSpPr>
          <p:grpSpPr>
            <a:xfrm>
              <a:off x="1626384" y="3910974"/>
              <a:ext cx="2169168" cy="2095570"/>
              <a:chOff x="1626384" y="3910974"/>
              <a:chExt cx="2169168" cy="2095570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111350" y="5667990"/>
                <a:ext cx="16842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i="1" dirty="0">
                    <a:latin typeface="Source Sans Pro Semibold"/>
                  </a:rPr>
                  <a:t>Personalized ancillary offers on reservation confirmation email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626384" y="3910974"/>
                <a:ext cx="803729" cy="1151988"/>
                <a:chOff x="1626384" y="3910974"/>
                <a:chExt cx="803729" cy="1151988"/>
              </a:xfrm>
            </p:grpSpPr>
            <p:pic>
              <p:nvPicPr>
                <p:cNvPr id="97" name="Picture 3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26384" y="4549184"/>
                  <a:ext cx="513778" cy="5137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98" name="Straight Connector 97"/>
                <p:cNvCxnSpPr/>
                <p:nvPr/>
              </p:nvCxnSpPr>
              <p:spPr bwMode="auto">
                <a:xfrm flipV="1">
                  <a:off x="1883273" y="3910974"/>
                  <a:ext cx="0" cy="63821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7030A0"/>
                  </a:solidFill>
                  <a:prstDash val="sysDot"/>
                  <a:round/>
                  <a:headEnd type="triangle" w="med" len="med"/>
                  <a:tailEnd type="none" w="med" len="med"/>
                </a:ln>
                <a:effectLst/>
              </p:spPr>
            </p:cxnSp>
            <p:sp>
              <p:nvSpPr>
                <p:cNvPr id="67" name="Oval 66"/>
                <p:cNvSpPr/>
                <p:nvPr/>
              </p:nvSpPr>
              <p:spPr>
                <a:xfrm>
                  <a:off x="2068216" y="4203022"/>
                  <a:ext cx="361897" cy="32817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7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27674" y="4317166"/>
              <a:ext cx="1047312" cy="139061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7516035" y="842916"/>
            <a:ext cx="2178172" cy="2048617"/>
            <a:chOff x="7516035" y="842914"/>
            <a:chExt cx="2178171" cy="204861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973" y="1089568"/>
              <a:ext cx="1227512" cy="9323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8036938" y="2029450"/>
              <a:ext cx="1657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Hotel web site pages have content tailored to WHPH</a:t>
              </a:r>
              <a:endParaRPr lang="en-US" sz="800" i="1" dirty="0">
                <a:latin typeface="Source Sans Pro Semibold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>
              <a:off x="7760994" y="2021994"/>
              <a:ext cx="0" cy="86953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grpSp>
          <p:nvGrpSpPr>
            <p:cNvPr id="106" name="Group 105"/>
            <p:cNvGrpSpPr/>
            <p:nvPr/>
          </p:nvGrpSpPr>
          <p:grpSpPr>
            <a:xfrm>
              <a:off x="7516035" y="1360512"/>
              <a:ext cx="463792" cy="562640"/>
              <a:chOff x="5888392" y="150953"/>
              <a:chExt cx="463792" cy="562640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5888392" y="150953"/>
                <a:ext cx="463792" cy="56264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5926385" y="182829"/>
                <a:ext cx="384058" cy="2170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5936580" y="419154"/>
                <a:ext cx="170319" cy="26692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6136731" y="419154"/>
                <a:ext cx="170319" cy="1334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chemeClr val="hlink"/>
                  </a:solidFill>
                  <a:latin typeface="Century Gothic" pitchFamily="34" charset="0"/>
                </a:endParaRPr>
              </a:p>
            </p:txBody>
          </p:sp>
          <p:pic>
            <p:nvPicPr>
              <p:cNvPr id="111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385" y="183556"/>
                <a:ext cx="190506" cy="196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" name="Oval 59"/>
            <p:cNvSpPr/>
            <p:nvPr/>
          </p:nvSpPr>
          <p:spPr>
            <a:xfrm>
              <a:off x="7956939" y="842914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3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71" y="2024954"/>
            <a:ext cx="4135211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Sarah is in the process of planning her honeymoon and is interested in Hawaii.  She goes to Google and does a search for ‘Best Hawaii Hotels”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034273688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578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Retargeting List Search Ads (RLSA)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73727"/>
            <a:ext cx="3276996" cy="246330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N/A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Hawaii Intent (kw)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Traveler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34367" y="5168639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08990" y="5168639"/>
            <a:ext cx="3269949" cy="95330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A) Leisure Redemption Offer + Hawaii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0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9" y="1326444"/>
            <a:ext cx="43472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2542809709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8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074" y="54701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29039" y="509962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Search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89322" y="2602636"/>
            <a:ext cx="1681394" cy="387863"/>
            <a:chOff x="449036" y="2359429"/>
            <a:chExt cx="2114550" cy="987928"/>
          </a:xfrm>
        </p:grpSpPr>
        <p:sp>
          <p:nvSpPr>
            <p:cNvPr id="31" name="Rectangle 3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Oval 37"/>
          <p:cNvSpPr/>
          <p:nvPr/>
        </p:nvSpPr>
        <p:spPr>
          <a:xfrm>
            <a:off x="1313653" y="255632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7817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669" y="4313688"/>
            <a:ext cx="1899860" cy="13201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84175" y="101950"/>
            <a:ext cx="9125768" cy="506632"/>
          </a:xfrm>
        </p:spPr>
        <p:txBody>
          <a:bodyPr/>
          <a:lstStyle/>
          <a:p>
            <a:r>
              <a:rPr lang="en-US" sz="1800" dirty="0" smtClean="0"/>
              <a:t>Segment performance is now being tracked across </a:t>
            </a:r>
            <a:r>
              <a:rPr lang="en-US" sz="1800" dirty="0" err="1" smtClean="0"/>
              <a:t>M.com</a:t>
            </a:r>
            <a:r>
              <a:rPr lang="en-US" sz="1800" dirty="0"/>
              <a:t> </a:t>
            </a:r>
            <a:r>
              <a:rPr lang="en-US" sz="1800" dirty="0" smtClean="0"/>
              <a:t>via Adobe and Blue Kai, and additional channels to be added soon.</a:t>
            </a:r>
            <a:endParaRPr lang="en-US" sz="1800" dirty="0"/>
          </a:p>
        </p:txBody>
      </p:sp>
      <p:pic>
        <p:nvPicPr>
          <p:cNvPr id="32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41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640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TV</a:t>
            </a: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0202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6758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Print</a:t>
            </a:r>
          </a:p>
        </p:txBody>
      </p:sp>
      <p:pic>
        <p:nvPicPr>
          <p:cNvPr id="36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0297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75280" y="7473738"/>
            <a:ext cx="57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Radio</a:t>
            </a:r>
          </a:p>
        </p:txBody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070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70099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CC</a:t>
            </a:r>
          </a:p>
        </p:txBody>
      </p:sp>
      <p:pic>
        <p:nvPicPr>
          <p:cNvPr id="40" name="Pictur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483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62442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DM</a:t>
            </a:r>
          </a:p>
        </p:txBody>
      </p:sp>
      <p:pic>
        <p:nvPicPr>
          <p:cNvPr id="5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36" y="7002766"/>
            <a:ext cx="500882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321187" y="7457972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Retail</a:t>
            </a:r>
          </a:p>
        </p:txBody>
      </p:sp>
      <p:sp>
        <p:nvSpPr>
          <p:cNvPr id="84" name="Rectangle 43"/>
          <p:cNvSpPr>
            <a:spLocks noChangeArrowheads="1"/>
          </p:cNvSpPr>
          <p:nvPr/>
        </p:nvSpPr>
        <p:spPr bwMode="auto">
          <a:xfrm>
            <a:off x="9905602" y="3705294"/>
            <a:ext cx="2042916" cy="1449116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422" y="3305847"/>
            <a:ext cx="6353114" cy="346357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66304"/>
            <a:ext cx="9602788" cy="2390680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1" y="2753258"/>
            <a:ext cx="9602788" cy="180428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" y="2072913"/>
            <a:ext cx="9602788" cy="180428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292698" y="5394479"/>
            <a:ext cx="2998917" cy="604319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3384707" y="3486004"/>
            <a:ext cx="3157515" cy="827684"/>
          </a:xfrm>
          <a:prstGeom prst="rect">
            <a:avLst/>
          </a:prstGeom>
          <a:solidFill>
            <a:srgbClr val="FF0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71" y="2024954"/>
            <a:ext cx="4135211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Sarah does not click on the ad, but instead visits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Kayak.com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,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Expedia.com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, and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Booking.com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 to check out different hotels in Hawaii and then decides to catch up the daily news on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WSJ.com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2304349306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2777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Paid Media:  Digital Display Prospecting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7F7F7F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rgbClr val="7F7F7F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6"/>
            <a:ext cx="3276996" cy="2463307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rgbClr val="7F7F7F"/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 party: Hawaii Intent</a:t>
            </a:r>
          </a:p>
          <a:p>
            <a:endParaRPr lang="en-US" sz="1200" b="1" dirty="0">
              <a:solidFill>
                <a:srgbClr val="7F7F7F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rgbClr val="7F7F7F"/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rgbClr val="7F7F7F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rgbClr val="7F7F7F"/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 Work Hard Play Hard</a:t>
            </a:r>
            <a:endParaRPr lang="en-US" sz="1200" b="1" dirty="0">
              <a:solidFill>
                <a:srgbClr val="7F7F7F"/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Business Profile:  </a:t>
            </a:r>
            <a:r>
              <a:rPr lang="en-US" sz="1200" b="1" dirty="0">
                <a:solidFill>
                  <a:srgbClr val="7F7F7F"/>
                </a:solidFill>
                <a:latin typeface="Helvetica LT Std Light"/>
              </a:rPr>
              <a:t>Weekly Project </a:t>
            </a:r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Leisure Profile:  Luxury Resort </a:t>
            </a:r>
            <a:r>
              <a:rPr lang="en-US" sz="1200" b="1" dirty="0" err="1" smtClean="0">
                <a:solidFill>
                  <a:srgbClr val="7F7F7F"/>
                </a:solidFill>
                <a:latin typeface="Helvetica LT Std Light"/>
              </a:rPr>
              <a:t>Nex</a:t>
            </a:r>
            <a:r>
              <a:rPr lang="en-US" sz="1200" b="1" dirty="0" smtClean="0">
                <a:solidFill>
                  <a:srgbClr val="7F7F7F"/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rgbClr val="7F7F7F"/>
              </a:solidFill>
              <a:latin typeface="Helvetica LT Std Light"/>
            </a:endParaRPr>
          </a:p>
          <a:p>
            <a:endParaRPr lang="en-US" sz="2000" b="1" dirty="0" smtClean="0">
              <a:solidFill>
                <a:srgbClr val="7F7F7F"/>
              </a:solidFill>
              <a:latin typeface="Helvetica LT Std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34367" y="5168639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08990" y="5168639"/>
            <a:ext cx="3269949" cy="95330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rgbClr val="7F7F7F"/>
                </a:solidFill>
                <a:latin typeface="Helvetica LT Std Light"/>
              </a:rPr>
              <a:t>A) Recommended WHPH Luxury Hawaiian Hotels + Leisure Redemption Offer</a:t>
            </a:r>
            <a:endParaRPr lang="en-US" sz="1200" dirty="0">
              <a:solidFill>
                <a:srgbClr val="7F7F7F"/>
              </a:solidFill>
              <a:latin typeface="Helvetica LT Std Light"/>
            </a:endParaRPr>
          </a:p>
          <a:p>
            <a:endParaRPr lang="en-US" sz="1000" b="1" dirty="0">
              <a:solidFill>
                <a:srgbClr val="7F7F7F"/>
              </a:solidFill>
              <a:latin typeface="Helvetica LT Std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47" y="1336498"/>
            <a:ext cx="4301543" cy="577358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005487" y="3407359"/>
            <a:ext cx="1468659" cy="1218941"/>
            <a:chOff x="449036" y="2359429"/>
            <a:chExt cx="2114550" cy="987928"/>
          </a:xfrm>
        </p:grpSpPr>
        <p:sp>
          <p:nvSpPr>
            <p:cNvPr id="16" name="Rectangle 1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246" y="54703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29039" y="50996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Display</a:t>
            </a:r>
          </a:p>
        </p:txBody>
      </p: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1113798475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3" name="Oval 32"/>
          <p:cNvSpPr/>
          <p:nvPr/>
        </p:nvSpPr>
        <p:spPr>
          <a:xfrm>
            <a:off x="3500460" y="3787150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47255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46" y="2024954"/>
            <a:ext cx="4772036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Sarah does not click on the ad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That weekend, Sarah visits Marriott.com’s homepage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113798475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9985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Marriott.com</a:t>
            </a:r>
            <a:r>
              <a:rPr lang="en-US" dirty="0" smtClean="0"/>
              <a:t> Homepage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Hawaii Intent</a:t>
            </a:r>
            <a:endParaRPr lang="en-US" sz="12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09" y="46053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5264" y="540737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113798475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A1: Pre-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Pop Hawaii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Destination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A2: Hawaii Hotel for WHPH or Brand Affinity Hotel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A3: Hawaii + WHPH Redeem Offer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B:  Recommended Most Popular Booked Hotels by WHPH or based on Hawaii Search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C1: Hometown Offer (Seattle)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C2: WHPH Last Hotel Booked (Business)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0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1294265" y="1949158"/>
            <a:ext cx="229015" cy="229014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AA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b="62890"/>
          <a:stretch/>
        </p:blipFill>
        <p:spPr>
          <a:xfrm>
            <a:off x="417106" y="1379238"/>
            <a:ext cx="3867447" cy="1912126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9"/>
          <a:srcRect t="37981"/>
          <a:stretch/>
        </p:blipFill>
        <p:spPr>
          <a:xfrm>
            <a:off x="499934" y="4042996"/>
            <a:ext cx="3867447" cy="3195553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865780" y="4204744"/>
            <a:ext cx="761772" cy="778303"/>
            <a:chOff x="449036" y="2359429"/>
            <a:chExt cx="2114550" cy="987928"/>
          </a:xfrm>
        </p:grpSpPr>
        <p:sp>
          <p:nvSpPr>
            <p:cNvPr id="76" name="Rectangle 7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>
            <a:off x="1685492" y="4218549"/>
            <a:ext cx="717624" cy="778303"/>
            <a:chOff x="449036" y="2359429"/>
            <a:chExt cx="2114550" cy="987928"/>
          </a:xfrm>
        </p:grpSpPr>
        <p:sp>
          <p:nvSpPr>
            <p:cNvPr id="80" name="Rectangle 7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120268" y="3291367"/>
            <a:ext cx="717624" cy="778303"/>
            <a:chOff x="449036" y="2359429"/>
            <a:chExt cx="2114550" cy="987928"/>
          </a:xfrm>
        </p:grpSpPr>
        <p:sp>
          <p:nvSpPr>
            <p:cNvPr id="92" name="Rectangle 9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Straight Connector 9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044304" y="3312364"/>
            <a:ext cx="717624" cy="778303"/>
            <a:chOff x="449036" y="2359429"/>
            <a:chExt cx="2114550" cy="987928"/>
          </a:xfrm>
        </p:grpSpPr>
        <p:sp>
          <p:nvSpPr>
            <p:cNvPr id="96" name="Rectangle 9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2890637" y="3312364"/>
            <a:ext cx="717624" cy="778303"/>
            <a:chOff x="449036" y="2359429"/>
            <a:chExt cx="2114550" cy="987928"/>
          </a:xfrm>
        </p:grpSpPr>
        <p:sp>
          <p:nvSpPr>
            <p:cNvPr id="100" name="Rectangle 9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414151" y="1587005"/>
            <a:ext cx="3889662" cy="1323754"/>
            <a:chOff x="449036" y="2359429"/>
            <a:chExt cx="2114550" cy="987928"/>
          </a:xfrm>
        </p:grpSpPr>
        <p:sp>
          <p:nvSpPr>
            <p:cNvPr id="104" name="Rectangle 10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739508" y="1735534"/>
            <a:ext cx="1512388" cy="612694"/>
            <a:chOff x="449036" y="2359429"/>
            <a:chExt cx="2114550" cy="987928"/>
          </a:xfrm>
        </p:grpSpPr>
        <p:sp>
          <p:nvSpPr>
            <p:cNvPr id="108" name="Rectangle 10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3326267" y="2425651"/>
            <a:ext cx="710519" cy="300844"/>
            <a:chOff x="449036" y="2359429"/>
            <a:chExt cx="2114550" cy="987928"/>
          </a:xfrm>
        </p:grpSpPr>
        <p:sp>
          <p:nvSpPr>
            <p:cNvPr id="112" name="Rectangle 11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Oval 115"/>
          <p:cNvSpPr/>
          <p:nvPr/>
        </p:nvSpPr>
        <p:spPr>
          <a:xfrm>
            <a:off x="1251379" y="180591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3608268" y="171828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446975" y="2366938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2186063" y="34960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1031229" y="436635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</a:t>
            </a: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1842652" y="436635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</a:t>
            </a: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817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71" y="2024954"/>
            <a:ext cx="4135211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Sarah clicks on the hero image for the </a:t>
            </a:r>
            <a:r>
              <a:rPr lang="en-US" sz="1400" u="sng" dirty="0">
                <a:solidFill>
                  <a:srgbClr val="000000"/>
                </a:solidFill>
                <a:hlinkClick r:id="rId2" tooltip="JW Marriott Ihilani Ko Olina Resort &amp; Spa"/>
              </a:rPr>
              <a:t>JW Marriott Ihilani Ko Olina Resort &amp; Spa </a:t>
            </a:r>
            <a:endParaRPr lang="en-US" sz="1400" u="sng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and looks at the specific location, services, and amenities</a:t>
            </a:r>
            <a:endParaRPr lang="en-US" sz="1400" u="sng" dirty="0">
              <a:solidFill>
                <a:srgbClr val="000000"/>
              </a:solidFill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21306480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7989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727337" y="1440157"/>
            <a:ext cx="4875479" cy="54178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Marriott.com</a:t>
            </a:r>
            <a:r>
              <a:rPr lang="en-US" dirty="0" smtClean="0"/>
              <a:t> Hotel Websites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189041"/>
            <a:ext cx="1474630" cy="5957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440156"/>
            <a:ext cx="1474630" cy="5957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440156"/>
            <a:ext cx="3269949" cy="59577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09" y="46053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5264" y="540737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567603363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953" y="1477537"/>
            <a:ext cx="3318726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68905" y="1490166"/>
            <a:ext cx="3416774" cy="1857717"/>
            <a:chOff x="449036" y="2359429"/>
            <a:chExt cx="2114550" cy="987928"/>
          </a:xfrm>
        </p:grpSpPr>
        <p:sp>
          <p:nvSpPr>
            <p:cNvPr id="13" name="Rectangle 12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605136" y="2651179"/>
            <a:ext cx="930740" cy="343993"/>
            <a:chOff x="449036" y="2359429"/>
            <a:chExt cx="2114550" cy="987928"/>
          </a:xfrm>
        </p:grpSpPr>
        <p:sp>
          <p:nvSpPr>
            <p:cNvPr id="17" name="Rectangle 16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1430559" y="5666867"/>
            <a:ext cx="2105345" cy="1191187"/>
            <a:chOff x="449036" y="2359429"/>
            <a:chExt cx="2114550" cy="987928"/>
          </a:xfrm>
        </p:grpSpPr>
        <p:sp>
          <p:nvSpPr>
            <p:cNvPr id="27" name="Rectangle 26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Oval 31"/>
          <p:cNvSpPr/>
          <p:nvPr/>
        </p:nvSpPr>
        <p:spPr>
          <a:xfrm>
            <a:off x="401024" y="149011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836592" y="222969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216581" y="6008608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34367" y="4635380"/>
            <a:ext cx="1474630" cy="59577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08990" y="4635379"/>
            <a:ext cx="3269949" cy="220506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lphaUcParenR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Next Best Luxury Hotel Image for WHPH</a:t>
            </a:r>
          </a:p>
          <a:p>
            <a:pPr marL="228600" indent="-228600">
              <a:buAutoNum type="alphaUcParenR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WHPH Luxury Hawaiian Hotels + Leisure Redemption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Offer or Amenity Highlight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C) Sort/Highlight Amenities based on trip purpose/redemption </a:t>
            </a:r>
          </a:p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D) Recommended Best Luxury Room Rate for WHPH/redemption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01939" y="2202900"/>
            <a:ext cx="3276996" cy="2291503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Hawaii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Intent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IP:  Seattle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Browser: Chrome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Pervious Search: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Hawaii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Hotels Viewed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hnljw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Traveler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Resort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430531" y="4628027"/>
            <a:ext cx="1091208" cy="695566"/>
            <a:chOff x="449036" y="2359429"/>
            <a:chExt cx="2114550" cy="987928"/>
          </a:xfrm>
        </p:grpSpPr>
        <p:sp>
          <p:nvSpPr>
            <p:cNvPr id="41" name="Rectangle 4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1747777" y="474410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8362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71" y="2024954"/>
            <a:ext cx="4135211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Sarah looks at several other Hawaiian properties, but decides not to buy today.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The next day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she receives an email from Marriott Rewards with some recommendations for Hawaii.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8014360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32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Marriott.com</a:t>
            </a:r>
            <a:r>
              <a:rPr lang="en-US" dirty="0" smtClean="0"/>
              <a:t> Abandon Shopper Email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9"/>
            <a:ext cx="3276996" cy="191825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Hawaii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Pervious Search: Hawaii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Hotels Viewed: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hnlko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hnlmc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hnljw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Member: Gold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Email:  Opted-in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993075775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38" y="7727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3744" y="533706"/>
            <a:ext cx="533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24603" r="24823"/>
          <a:stretch/>
        </p:blipFill>
        <p:spPr>
          <a:xfrm>
            <a:off x="800664" y="1477537"/>
            <a:ext cx="3023196" cy="932612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55884" y="1587058"/>
            <a:ext cx="2912760" cy="1781595"/>
            <a:chOff x="449036" y="2359429"/>
            <a:chExt cx="2114550" cy="987928"/>
          </a:xfrm>
        </p:grpSpPr>
        <p:sp>
          <p:nvSpPr>
            <p:cNvPr id="15" name="Rectangle 14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/>
          <p:cNvSpPr/>
          <p:nvPr/>
        </p:nvSpPr>
        <p:spPr>
          <a:xfrm>
            <a:off x="2065837" y="219885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5884" y="3499990"/>
            <a:ext cx="2912760" cy="580377"/>
            <a:chOff x="449036" y="2359429"/>
            <a:chExt cx="2114550" cy="987928"/>
          </a:xfrm>
        </p:grpSpPr>
        <p:sp>
          <p:nvSpPr>
            <p:cNvPr id="25" name="Rectangle 24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082640" y="4762980"/>
            <a:ext cx="761772" cy="1564352"/>
            <a:chOff x="449036" y="2359429"/>
            <a:chExt cx="2114550" cy="987928"/>
          </a:xfrm>
        </p:grpSpPr>
        <p:sp>
          <p:nvSpPr>
            <p:cNvPr id="32" name="Rectangle 3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954863" y="4773499"/>
            <a:ext cx="761772" cy="1564352"/>
            <a:chOff x="449036" y="2359429"/>
            <a:chExt cx="2114550" cy="987928"/>
          </a:xfrm>
        </p:grpSpPr>
        <p:sp>
          <p:nvSpPr>
            <p:cNvPr id="36" name="Rectangle 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2799462" y="4784018"/>
            <a:ext cx="761772" cy="1564352"/>
            <a:chOff x="449036" y="2359429"/>
            <a:chExt cx="2114550" cy="987928"/>
          </a:xfrm>
        </p:grpSpPr>
        <p:sp>
          <p:nvSpPr>
            <p:cNvPr id="41" name="Rectangle 4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2065837" y="351769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</a:t>
            </a:r>
          </a:p>
        </p:txBody>
      </p:sp>
      <p:sp>
        <p:nvSpPr>
          <p:cNvPr id="45" name="Oval 44"/>
          <p:cNvSpPr/>
          <p:nvPr/>
        </p:nvSpPr>
        <p:spPr>
          <a:xfrm>
            <a:off x="2081535" y="531297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34367" y="4652595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08990" y="4652542"/>
            <a:ext cx="3269949" cy="208465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lphaUcParenR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Hawaii Destination Image for WHPH</a:t>
            </a:r>
          </a:p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pPr marL="228600" indent="-228600">
              <a:buFontTx/>
              <a:buAutoNum type="alphaUcParenR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Hawaii + WHPH Redeem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Next Best Offer</a:t>
            </a:r>
          </a:p>
          <a:p>
            <a:pPr marL="228600" indent="-228600">
              <a:buFontTx/>
              <a:buAutoNum type="alphaUcParenR"/>
            </a:pPr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pPr marL="228600" indent="-228600">
              <a:buFontTx/>
              <a:buAutoNum type="alphaUcParenR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Hotels based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on Hawaii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Search and Hotels viewed</a:t>
            </a:r>
          </a:p>
        </p:txBody>
      </p:sp>
    </p:spTree>
    <p:extLst>
      <p:ext uri="{BB962C8B-B14F-4D97-AF65-F5344CB8AC3E}">
        <p14:creationId xmlns:p14="http://schemas.microsoft.com/office/powerpoint/2010/main" val="269155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71" y="2024954"/>
            <a:ext cx="4135211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Sarah clicks the offer and enters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LT Std Light"/>
              </a:rPr>
              <a:t>Marriott.com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26163581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095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0"/>
          <a:stretch/>
        </p:blipFill>
        <p:spPr bwMode="auto">
          <a:xfrm>
            <a:off x="527958" y="1747423"/>
            <a:ext cx="3432207" cy="338770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Marriott.com</a:t>
            </a:r>
            <a:r>
              <a:rPr lang="en-US" dirty="0" smtClean="0"/>
              <a:t> Personalized Landing page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2277204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Hawaii Intent</a:t>
            </a:r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IP:  Seattle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Browser: Chrome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Pervious Search: Hawaii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Hotels Viewed: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hnlko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hnlmc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hnljw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Traveler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Resort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09" y="46053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5264" y="540737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560574567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27948" y="1907976"/>
            <a:ext cx="3416774" cy="1857717"/>
            <a:chOff x="449036" y="2359429"/>
            <a:chExt cx="2114550" cy="987928"/>
          </a:xfrm>
        </p:grpSpPr>
        <p:sp>
          <p:nvSpPr>
            <p:cNvPr id="12" name="Rectangle 1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2395382" y="2899167"/>
            <a:ext cx="1411297" cy="710834"/>
            <a:chOff x="449036" y="2359429"/>
            <a:chExt cx="2114550" cy="987928"/>
          </a:xfrm>
        </p:grpSpPr>
        <p:sp>
          <p:nvSpPr>
            <p:cNvPr id="25" name="Rectangle 24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27948" y="4069563"/>
            <a:ext cx="1040271" cy="856133"/>
            <a:chOff x="449036" y="2359429"/>
            <a:chExt cx="2114550" cy="987928"/>
          </a:xfrm>
        </p:grpSpPr>
        <p:sp>
          <p:nvSpPr>
            <p:cNvPr id="32" name="Rectangle 3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702953" y="4063805"/>
            <a:ext cx="1040271" cy="856133"/>
            <a:chOff x="449036" y="2359429"/>
            <a:chExt cx="2114550" cy="987928"/>
          </a:xfrm>
        </p:grpSpPr>
        <p:sp>
          <p:nvSpPr>
            <p:cNvPr id="36" name="Rectangle 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891242" y="4051552"/>
            <a:ext cx="1081089" cy="868387"/>
            <a:chOff x="449036" y="2359429"/>
            <a:chExt cx="2114550" cy="987928"/>
          </a:xfrm>
        </p:grpSpPr>
        <p:sp>
          <p:nvSpPr>
            <p:cNvPr id="40" name="Rectangle 3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/>
          <p:cNvSpPr/>
          <p:nvPr/>
        </p:nvSpPr>
        <p:spPr>
          <a:xfrm>
            <a:off x="4734367" y="4983939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08990" y="4983886"/>
            <a:ext cx="3269949" cy="208465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lphaUcParenR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Best Luxury Hawaii Destination Image for WHPH</a:t>
            </a:r>
          </a:p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pPr marL="228600" indent="-228600">
              <a:buFontTx/>
              <a:buAutoNum type="alphaUcParenR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Hawaii + WHPH Redeem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Offer</a:t>
            </a:r>
          </a:p>
          <a:p>
            <a:pPr marL="228600" indent="-228600">
              <a:buFontTx/>
              <a:buAutoNum type="alphaUcParenR"/>
            </a:pPr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pPr marL="228600" indent="-228600">
              <a:buFontTx/>
              <a:buAutoNum type="alphaUcParenR"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Hotels based on Hawaii Search and Hotels viewed</a:t>
            </a:r>
          </a:p>
        </p:txBody>
      </p:sp>
      <p:sp>
        <p:nvSpPr>
          <p:cNvPr id="45" name="Oval 44"/>
          <p:cNvSpPr/>
          <p:nvPr/>
        </p:nvSpPr>
        <p:spPr>
          <a:xfrm>
            <a:off x="843333" y="2209930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2891242" y="300050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2007818" y="427313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04988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88" y="810747"/>
            <a:ext cx="3720427" cy="22518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5459049" y="810747"/>
            <a:ext cx="3720427" cy="22518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228688" y="3972058"/>
            <a:ext cx="3720427" cy="22518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459049" y="4006515"/>
            <a:ext cx="3720427" cy="22518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921" y="1402647"/>
            <a:ext cx="5389041" cy="430262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88" y="117176"/>
            <a:ext cx="8671851" cy="942975"/>
          </a:xfrm>
        </p:spPr>
        <p:txBody>
          <a:bodyPr/>
          <a:lstStyle/>
          <a:p>
            <a:r>
              <a:rPr lang="en-US" sz="1800" dirty="0" smtClean="0"/>
              <a:t>We will orchestrate an integrated customer journey across leveraging paid, owned, and earned channels for our top segments</a:t>
            </a:r>
            <a:endParaRPr lang="en-US" sz="18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240430" y="4029687"/>
            <a:ext cx="1764566" cy="1223235"/>
            <a:chOff x="5380881" y="857974"/>
            <a:chExt cx="2135125" cy="1345559"/>
          </a:xfrm>
        </p:grpSpPr>
        <p:sp>
          <p:nvSpPr>
            <p:cNvPr id="57" name="TextBox 56"/>
            <p:cNvSpPr txBox="1"/>
            <p:nvPr/>
          </p:nvSpPr>
          <p:spPr>
            <a:xfrm>
              <a:off x="5492320" y="1957312"/>
              <a:ext cx="202368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>
                  <a:latin typeface="Source Sans Pro Semibold"/>
                </a:rPr>
                <a:t>Home page</a:t>
              </a:r>
              <a:endParaRPr lang="en-US" sz="1000" i="1" dirty="0">
                <a:latin typeface="Source Sans Pro Semibold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5380881" y="857974"/>
              <a:ext cx="1732964" cy="1078870"/>
              <a:chOff x="5380881" y="857974"/>
              <a:chExt cx="1732964" cy="1078870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5979987" y="857974"/>
                <a:ext cx="1133858" cy="1078870"/>
                <a:chOff x="5848068" y="1096170"/>
                <a:chExt cx="1133858" cy="1078870"/>
              </a:xfrm>
            </p:grpSpPr>
            <p:pic>
              <p:nvPicPr>
                <p:cNvPr id="67" name="Picture 1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0436" y="1096170"/>
                  <a:ext cx="1128085" cy="107887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V="1">
                  <a:off x="5848068" y="1154207"/>
                  <a:ext cx="1133858" cy="368031"/>
                </a:xfrm>
                <a:prstGeom prst="rect">
                  <a:avLst/>
                </a:prstGeom>
              </p:spPr>
            </p:pic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15047" y="1194801"/>
                  <a:ext cx="447649" cy="191245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18649" y="1786513"/>
                  <a:ext cx="207383" cy="222645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/>
              <p:cNvGrpSpPr/>
              <p:nvPr/>
            </p:nvGrpSpPr>
            <p:grpSpPr>
              <a:xfrm>
                <a:off x="5380881" y="1177630"/>
                <a:ext cx="463792" cy="562640"/>
                <a:chOff x="5888392" y="150953"/>
                <a:chExt cx="463792" cy="562640"/>
              </a:xfrm>
            </p:grpSpPr>
            <p:sp>
              <p:nvSpPr>
                <p:cNvPr id="62" name="Rectangle 61"/>
                <p:cNvSpPr/>
                <p:nvPr/>
              </p:nvSpPr>
              <p:spPr bwMode="auto">
                <a:xfrm>
                  <a:off x="5888392" y="150953"/>
                  <a:ext cx="463792" cy="56264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3" name="Rectangle 62"/>
                <p:cNvSpPr/>
                <p:nvPr/>
              </p:nvSpPr>
              <p:spPr bwMode="auto">
                <a:xfrm>
                  <a:off x="5926385" y="182829"/>
                  <a:ext cx="384058" cy="21700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 bwMode="auto">
                <a:xfrm>
                  <a:off x="5936580" y="419154"/>
                  <a:ext cx="170319" cy="266926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6136731" y="419154"/>
                  <a:ext cx="170319" cy="13346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898525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chemeClr val="hlink"/>
                    </a:solidFill>
                    <a:latin typeface="Century Gothic" pitchFamily="34" charset="0"/>
                  </a:endParaRPr>
                </a:p>
              </p:txBody>
            </p:sp>
            <p:pic>
              <p:nvPicPr>
                <p:cNvPr id="66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1385" y="183556"/>
                  <a:ext cx="190506" cy="196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2" name="Group 71"/>
          <p:cNvGrpSpPr/>
          <p:nvPr/>
        </p:nvGrpSpPr>
        <p:grpSpPr>
          <a:xfrm>
            <a:off x="7486156" y="4036551"/>
            <a:ext cx="1886617" cy="1654172"/>
            <a:chOff x="7267843" y="4303232"/>
            <a:chExt cx="1886617" cy="1654172"/>
          </a:xfrm>
        </p:grpSpPr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843" y="4626939"/>
              <a:ext cx="513778" cy="51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" name="TextBox 73"/>
            <p:cNvSpPr txBox="1"/>
            <p:nvPr/>
          </p:nvSpPr>
          <p:spPr>
            <a:xfrm>
              <a:off x="7646887" y="5557294"/>
              <a:ext cx="15075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>
                  <a:latin typeface="Source Sans Pro Semibold"/>
                </a:rPr>
                <a:t>Event Based</a:t>
              </a:r>
            </a:p>
            <a:p>
              <a:pPr algn="ctr"/>
              <a:r>
                <a:rPr lang="en-US" sz="1000" i="1" dirty="0" smtClean="0">
                  <a:latin typeface="Source Sans Pro Semibold"/>
                </a:rPr>
                <a:t> Email</a:t>
              </a: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7929222" y="4303232"/>
              <a:ext cx="941603" cy="1251160"/>
              <a:chOff x="8470014" y="4537566"/>
              <a:chExt cx="824086" cy="1066892"/>
            </a:xfrm>
          </p:grpSpPr>
          <p:pic>
            <p:nvPicPr>
              <p:cNvPr id="78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3141" y="4537566"/>
                <a:ext cx="820959" cy="10668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9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70014" y="4766287"/>
                <a:ext cx="824086" cy="179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72903" y="5228160"/>
                <a:ext cx="207383" cy="222645"/>
              </a:xfrm>
              <a:prstGeom prst="rect">
                <a:avLst/>
              </a:prstGeom>
            </p:spPr>
          </p:pic>
        </p:grpSp>
      </p:grpSp>
      <p:grpSp>
        <p:nvGrpSpPr>
          <p:cNvPr id="81" name="Group 80"/>
          <p:cNvGrpSpPr/>
          <p:nvPr/>
        </p:nvGrpSpPr>
        <p:grpSpPr>
          <a:xfrm>
            <a:off x="3340756" y="2728944"/>
            <a:ext cx="2143531" cy="1838578"/>
            <a:chOff x="5141104" y="4531193"/>
            <a:chExt cx="1860851" cy="1434549"/>
          </a:xfrm>
        </p:grpSpPr>
        <p:sp>
          <p:nvSpPr>
            <p:cNvPr id="82" name="TextBox 81"/>
            <p:cNvSpPr txBox="1"/>
            <p:nvPr/>
          </p:nvSpPr>
          <p:spPr>
            <a:xfrm>
              <a:off x="5494382" y="5797642"/>
              <a:ext cx="1507573" cy="168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i="1" dirty="0" smtClean="0">
                  <a:solidFill>
                    <a:srgbClr val="0099FF"/>
                  </a:solidFill>
                  <a:latin typeface="Source Sans Pro Semibold"/>
                </a:rPr>
                <a:t>Dynamic Landing page</a:t>
              </a:r>
              <a:endParaRPr lang="en-US" sz="800" i="1" dirty="0">
                <a:solidFill>
                  <a:srgbClr val="0099FF"/>
                </a:solidFill>
                <a:latin typeface="Source Sans Pro Semibold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5141104" y="4725089"/>
              <a:ext cx="463792" cy="562640"/>
              <a:chOff x="5888392" y="150953"/>
              <a:chExt cx="463792" cy="562640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5888392" y="150953"/>
                <a:ext cx="463792" cy="56264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5926385" y="182829"/>
                <a:ext cx="384058" cy="2170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5936580" y="419154"/>
                <a:ext cx="170319" cy="26692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6136731" y="419154"/>
                <a:ext cx="170319" cy="1334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chemeClr val="hlink"/>
                  </a:solidFill>
                  <a:latin typeface="Century Gothic" pitchFamily="34" charset="0"/>
                </a:endParaRPr>
              </a:p>
            </p:txBody>
          </p:sp>
          <p:pic>
            <p:nvPicPr>
              <p:cNvPr id="91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385" y="183556"/>
                <a:ext cx="190506" cy="196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5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836" y="4531193"/>
              <a:ext cx="1044397" cy="12440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822385" y="4785447"/>
            <a:ext cx="1831997" cy="1486664"/>
            <a:chOff x="3725068" y="4861121"/>
            <a:chExt cx="1831997" cy="1486664"/>
          </a:xfrm>
        </p:grpSpPr>
        <p:grpSp>
          <p:nvGrpSpPr>
            <p:cNvPr id="2" name="Group 1"/>
            <p:cNvGrpSpPr/>
            <p:nvPr/>
          </p:nvGrpSpPr>
          <p:grpSpPr>
            <a:xfrm>
              <a:off x="3725068" y="4861121"/>
              <a:ext cx="1599999" cy="1214477"/>
              <a:chOff x="3725068" y="4861121"/>
              <a:chExt cx="1599999" cy="1214477"/>
            </a:xfrm>
          </p:grpSpPr>
          <p:pic>
            <p:nvPicPr>
              <p:cNvPr id="135" name="Picture 5"/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4139" y="4861121"/>
                <a:ext cx="960928" cy="12144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6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5068" y="5174111"/>
                <a:ext cx="513778" cy="513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8" name="TextBox 137"/>
            <p:cNvSpPr txBox="1"/>
            <p:nvPr/>
          </p:nvSpPr>
          <p:spPr>
            <a:xfrm>
              <a:off x="4049492" y="6101564"/>
              <a:ext cx="150757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>
                  <a:latin typeface="Source Sans Pro Semibold"/>
                </a:rPr>
                <a:t>Marketing Email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12525" y="1387525"/>
            <a:ext cx="1630792" cy="1278090"/>
            <a:chOff x="1074443" y="1205329"/>
            <a:chExt cx="1630792" cy="1278090"/>
          </a:xfrm>
        </p:grpSpPr>
        <p:sp>
          <p:nvSpPr>
            <p:cNvPr id="144" name="TextBox 143"/>
            <p:cNvSpPr txBox="1"/>
            <p:nvPr/>
          </p:nvSpPr>
          <p:spPr>
            <a:xfrm>
              <a:off x="1615006" y="1906338"/>
              <a:ext cx="1011843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i="1" dirty="0" smtClean="0">
                  <a:latin typeface="Source Sans Pro Semibold"/>
                </a:rPr>
                <a:t>Audience-based search bidding</a:t>
              </a:r>
              <a:endParaRPr lang="en-US" sz="1050" i="1" dirty="0">
                <a:latin typeface="Source Sans Pro Semibold"/>
              </a:endParaRPr>
            </a:p>
          </p:txBody>
        </p:sp>
        <p:pic>
          <p:nvPicPr>
            <p:cNvPr id="145" name="Picture 9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443" y="1568623"/>
              <a:ext cx="495819" cy="49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519" y="1205329"/>
              <a:ext cx="1125716" cy="700446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7" name="Group 146"/>
          <p:cNvGrpSpPr/>
          <p:nvPr/>
        </p:nvGrpSpPr>
        <p:grpSpPr>
          <a:xfrm>
            <a:off x="5709572" y="865954"/>
            <a:ext cx="2068325" cy="1153770"/>
            <a:chOff x="3316824" y="945168"/>
            <a:chExt cx="2068325" cy="1153770"/>
          </a:xfrm>
        </p:grpSpPr>
        <p:grpSp>
          <p:nvGrpSpPr>
            <p:cNvPr id="148" name="Group 147"/>
            <p:cNvGrpSpPr/>
            <p:nvPr/>
          </p:nvGrpSpPr>
          <p:grpSpPr>
            <a:xfrm>
              <a:off x="3316824" y="945168"/>
              <a:ext cx="2068325" cy="1153770"/>
              <a:chOff x="3316824" y="945168"/>
              <a:chExt cx="2068325" cy="1153770"/>
            </a:xfrm>
          </p:grpSpPr>
          <p:pic>
            <p:nvPicPr>
              <p:cNvPr id="156" name="Picture 2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573" y="945168"/>
                <a:ext cx="1113365" cy="8817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7" name="Group 156"/>
              <p:cNvGrpSpPr/>
              <p:nvPr/>
            </p:nvGrpSpPr>
            <p:grpSpPr>
              <a:xfrm>
                <a:off x="3316824" y="1269948"/>
                <a:ext cx="463792" cy="562640"/>
                <a:chOff x="4346811" y="3753135"/>
                <a:chExt cx="564607" cy="670404"/>
              </a:xfrm>
            </p:grpSpPr>
            <p:sp>
              <p:nvSpPr>
                <p:cNvPr id="159" name="Rectangle 158"/>
                <p:cNvSpPr/>
                <p:nvPr/>
              </p:nvSpPr>
              <p:spPr bwMode="auto">
                <a:xfrm>
                  <a:off x="4346811" y="3753135"/>
                  <a:ext cx="564607" cy="6704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60" name="Rectangle 159"/>
                <p:cNvSpPr/>
                <p:nvPr/>
              </p:nvSpPr>
              <p:spPr bwMode="auto">
                <a:xfrm>
                  <a:off x="4393062" y="3814134"/>
                  <a:ext cx="467541" cy="18280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61" name="Rectangle 160"/>
                <p:cNvSpPr/>
                <p:nvPr/>
              </p:nvSpPr>
              <p:spPr bwMode="auto">
                <a:xfrm>
                  <a:off x="4405474" y="4049688"/>
                  <a:ext cx="207341" cy="31805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62" name="Rectangle 161"/>
                <p:cNvSpPr/>
                <p:nvPr/>
              </p:nvSpPr>
              <p:spPr bwMode="auto">
                <a:xfrm>
                  <a:off x="4649132" y="4049688"/>
                  <a:ext cx="207341" cy="159025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</p:grpSp>
          <p:sp>
            <p:nvSpPr>
              <p:cNvPr id="158" name="TextBox 157"/>
              <p:cNvSpPr txBox="1"/>
              <p:nvPr/>
            </p:nvSpPr>
            <p:spPr>
              <a:xfrm>
                <a:off x="3924324" y="1852717"/>
                <a:ext cx="14608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latin typeface="Source Sans Pro Semibold"/>
                  </a:rPr>
                  <a:t>Targeted Display</a:t>
                </a:r>
                <a:endParaRPr lang="en-US" sz="800" i="1" dirty="0">
                  <a:latin typeface="Source Sans Pro Semibold"/>
                </a:endParaRPr>
              </a:p>
            </p:txBody>
          </p:sp>
        </p:grpSp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43496" y="1337990"/>
              <a:ext cx="462852" cy="323038"/>
            </a:xfrm>
            <a:prstGeom prst="rect">
              <a:avLst/>
            </a:prstGeom>
          </p:spPr>
        </p:pic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06348" y="1339136"/>
              <a:ext cx="470514" cy="316484"/>
            </a:xfrm>
            <a:prstGeom prst="rect">
              <a:avLst/>
            </a:prstGeom>
          </p:spPr>
        </p:pic>
        <p:sp>
          <p:nvSpPr>
            <p:cNvPr id="151" name="Rectangle 150"/>
            <p:cNvSpPr/>
            <p:nvPr/>
          </p:nvSpPr>
          <p:spPr>
            <a:xfrm>
              <a:off x="4332593" y="1012629"/>
              <a:ext cx="705019" cy="8824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A20000"/>
                  </a:solidFill>
                </a:rPr>
                <a:t>Honolulu, HI</a:t>
              </a:r>
              <a:endParaRPr lang="en-US" sz="500" b="1" dirty="0">
                <a:solidFill>
                  <a:srgbClr val="A20000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408054" y="1102902"/>
              <a:ext cx="470514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3951076" y="1108459"/>
              <a:ext cx="441369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4345636" y="1086785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>
                  <a:solidFill>
                    <a:schemeClr val="bg1">
                      <a:lumMod val="95000"/>
                    </a:schemeClr>
                  </a:solidFill>
                </a:rPr>
                <a:t>Waikiki Beach Marriott Resort </a:t>
              </a:r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3867951" y="1087622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JW Marriott Ihilani</a:t>
              </a:r>
            </a:p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Ko Olina Resort 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7136769" y="1888354"/>
            <a:ext cx="1950122" cy="1153770"/>
            <a:chOff x="3316824" y="945168"/>
            <a:chExt cx="1950122" cy="1153770"/>
          </a:xfrm>
        </p:grpSpPr>
        <p:grpSp>
          <p:nvGrpSpPr>
            <p:cNvPr id="164" name="Group 163"/>
            <p:cNvGrpSpPr/>
            <p:nvPr/>
          </p:nvGrpSpPr>
          <p:grpSpPr>
            <a:xfrm>
              <a:off x="3316824" y="945168"/>
              <a:ext cx="1950122" cy="1153770"/>
              <a:chOff x="3316824" y="945168"/>
              <a:chExt cx="1950122" cy="1153770"/>
            </a:xfrm>
          </p:grpSpPr>
          <p:pic>
            <p:nvPicPr>
              <p:cNvPr id="172" name="Picture 2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573" y="945168"/>
                <a:ext cx="1113365" cy="8817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73" name="Group 172"/>
              <p:cNvGrpSpPr/>
              <p:nvPr/>
            </p:nvGrpSpPr>
            <p:grpSpPr>
              <a:xfrm>
                <a:off x="3316824" y="1269948"/>
                <a:ext cx="463792" cy="562640"/>
                <a:chOff x="4346811" y="3753135"/>
                <a:chExt cx="564607" cy="670404"/>
              </a:xfrm>
            </p:grpSpPr>
            <p:sp>
              <p:nvSpPr>
                <p:cNvPr id="175" name="Rectangle 174"/>
                <p:cNvSpPr/>
                <p:nvPr/>
              </p:nvSpPr>
              <p:spPr bwMode="auto">
                <a:xfrm>
                  <a:off x="4346811" y="3753135"/>
                  <a:ext cx="564607" cy="6704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76" name="Rectangle 175"/>
                <p:cNvSpPr/>
                <p:nvPr/>
              </p:nvSpPr>
              <p:spPr bwMode="auto">
                <a:xfrm>
                  <a:off x="4393062" y="3814134"/>
                  <a:ext cx="467541" cy="18280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77" name="Rectangle 176"/>
                <p:cNvSpPr/>
                <p:nvPr/>
              </p:nvSpPr>
              <p:spPr bwMode="auto">
                <a:xfrm>
                  <a:off x="4405474" y="4049688"/>
                  <a:ext cx="207341" cy="31805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78" name="Rectangle 177"/>
                <p:cNvSpPr/>
                <p:nvPr/>
              </p:nvSpPr>
              <p:spPr bwMode="auto">
                <a:xfrm>
                  <a:off x="4649132" y="4049688"/>
                  <a:ext cx="207341" cy="159025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</p:grpSp>
          <p:sp>
            <p:nvSpPr>
              <p:cNvPr id="174" name="TextBox 173"/>
              <p:cNvSpPr txBox="1"/>
              <p:nvPr/>
            </p:nvSpPr>
            <p:spPr>
              <a:xfrm>
                <a:off x="3806121" y="1852717"/>
                <a:ext cx="146082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smtClean="0">
                    <a:latin typeface="Source Sans Pro Semibold"/>
                  </a:rPr>
                  <a:t>Retargeting/Display</a:t>
                </a:r>
                <a:endParaRPr lang="en-US" sz="800" i="1" dirty="0">
                  <a:latin typeface="Source Sans Pro Semibold"/>
                </a:endParaRPr>
              </a:p>
            </p:txBody>
          </p:sp>
        </p:grpSp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43496" y="1337990"/>
              <a:ext cx="462852" cy="323038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06348" y="1339136"/>
              <a:ext cx="470514" cy="316484"/>
            </a:xfrm>
            <a:prstGeom prst="rect">
              <a:avLst/>
            </a:prstGeom>
          </p:spPr>
        </p:pic>
        <p:sp>
          <p:nvSpPr>
            <p:cNvPr id="167" name="Rectangle 166"/>
            <p:cNvSpPr/>
            <p:nvPr/>
          </p:nvSpPr>
          <p:spPr>
            <a:xfrm>
              <a:off x="4332593" y="1012629"/>
              <a:ext cx="705019" cy="8824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A20000"/>
                  </a:solidFill>
                </a:rPr>
                <a:t>Honolulu, HI</a:t>
              </a:r>
              <a:endParaRPr lang="en-US" sz="500" b="1" dirty="0">
                <a:solidFill>
                  <a:srgbClr val="A20000"/>
                </a:solidFill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408054" y="1102902"/>
              <a:ext cx="470514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3951076" y="1108459"/>
              <a:ext cx="441369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345636" y="1086785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>
                  <a:solidFill>
                    <a:schemeClr val="bg1">
                      <a:lumMod val="95000"/>
                    </a:schemeClr>
                  </a:solidFill>
                </a:rPr>
                <a:t>Waikiki Beach Marriott Resort </a:t>
              </a:r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3867951" y="1087622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JW Marriott Ihilani</a:t>
              </a:r>
            </a:p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Ko Olina Resort 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10" name="Right Arrow 109"/>
          <p:cNvSpPr/>
          <p:nvPr/>
        </p:nvSpPr>
        <p:spPr bwMode="auto">
          <a:xfrm rot="8984210">
            <a:off x="5492713" y="2197102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11" name="Right Arrow 110"/>
          <p:cNvSpPr/>
          <p:nvPr/>
        </p:nvSpPr>
        <p:spPr bwMode="auto">
          <a:xfrm rot="12972152" flipH="1">
            <a:off x="2952576" y="2197102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12" name="Right Arrow 111"/>
          <p:cNvSpPr/>
          <p:nvPr/>
        </p:nvSpPr>
        <p:spPr bwMode="auto">
          <a:xfrm rot="12972152" flipV="1">
            <a:off x="5492713" y="3987828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13" name="Right Arrow 112"/>
          <p:cNvSpPr/>
          <p:nvPr/>
        </p:nvSpPr>
        <p:spPr bwMode="auto">
          <a:xfrm rot="8984210" flipH="1" flipV="1">
            <a:off x="2952576" y="3987828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93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20" y="4874036"/>
            <a:ext cx="882802" cy="1130108"/>
          </a:xfrm>
          <a:prstGeom prst="rect">
            <a:avLst/>
          </a:prstGeom>
          <a:noFill/>
          <a:ln>
            <a:noFill/>
          </a:ln>
          <a:effectLst>
            <a:outerShdw blurRad="165100" dist="38100" dir="2700000" sx="103000" sy="103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" name="Group 93"/>
          <p:cNvGrpSpPr/>
          <p:nvPr/>
        </p:nvGrpSpPr>
        <p:grpSpPr>
          <a:xfrm>
            <a:off x="1408828" y="5089712"/>
            <a:ext cx="1764566" cy="1155954"/>
            <a:chOff x="5380881" y="956605"/>
            <a:chExt cx="2135125" cy="1271550"/>
          </a:xfrm>
        </p:grpSpPr>
        <p:sp>
          <p:nvSpPr>
            <p:cNvPr id="95" name="TextBox 94"/>
            <p:cNvSpPr txBox="1"/>
            <p:nvPr/>
          </p:nvSpPr>
          <p:spPr>
            <a:xfrm>
              <a:off x="5492320" y="1957312"/>
              <a:ext cx="2023686" cy="270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i="1" dirty="0" smtClean="0">
                  <a:latin typeface="Source Sans Pro Semibold"/>
                </a:rPr>
                <a:t>My Account</a:t>
              </a:r>
              <a:endParaRPr lang="en-US" sz="1000" i="1" dirty="0">
                <a:latin typeface="Source Sans Pro Semibold"/>
              </a:endParaRPr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5380881" y="956605"/>
              <a:ext cx="1377070" cy="814357"/>
              <a:chOff x="5380881" y="956605"/>
              <a:chExt cx="1377070" cy="814357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6046966" y="956605"/>
                <a:ext cx="710985" cy="814357"/>
                <a:chOff x="5915047" y="1194801"/>
                <a:chExt cx="710985" cy="814357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15047" y="1194801"/>
                  <a:ext cx="447649" cy="191245"/>
                </a:xfrm>
                <a:prstGeom prst="rect">
                  <a:avLst/>
                </a:prstGeom>
              </p:spPr>
            </p:pic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18649" y="1786513"/>
                  <a:ext cx="207383" cy="222645"/>
                </a:xfrm>
                <a:prstGeom prst="rect">
                  <a:avLst/>
                </a:prstGeom>
              </p:spPr>
            </p:pic>
          </p:grpSp>
          <p:grpSp>
            <p:nvGrpSpPr>
              <p:cNvPr id="98" name="Group 97"/>
              <p:cNvGrpSpPr/>
              <p:nvPr/>
            </p:nvGrpSpPr>
            <p:grpSpPr>
              <a:xfrm>
                <a:off x="5380881" y="1177630"/>
                <a:ext cx="463792" cy="562640"/>
                <a:chOff x="5888392" y="150953"/>
                <a:chExt cx="463792" cy="562640"/>
              </a:xfrm>
            </p:grpSpPr>
            <p:sp>
              <p:nvSpPr>
                <p:cNvPr id="99" name="Rectangle 98"/>
                <p:cNvSpPr/>
                <p:nvPr/>
              </p:nvSpPr>
              <p:spPr bwMode="auto">
                <a:xfrm>
                  <a:off x="5888392" y="150953"/>
                  <a:ext cx="463792" cy="56264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0" name="Rectangle 99"/>
                <p:cNvSpPr/>
                <p:nvPr/>
              </p:nvSpPr>
              <p:spPr bwMode="auto">
                <a:xfrm>
                  <a:off x="5926385" y="182829"/>
                  <a:ext cx="384058" cy="21700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1" name="Rectangle 100"/>
                <p:cNvSpPr/>
                <p:nvPr/>
              </p:nvSpPr>
              <p:spPr bwMode="auto">
                <a:xfrm>
                  <a:off x="5936580" y="419154"/>
                  <a:ext cx="170319" cy="266926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 bwMode="auto">
                <a:xfrm>
                  <a:off x="6136731" y="419154"/>
                  <a:ext cx="170319" cy="13346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898525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chemeClr val="hlink"/>
                    </a:solidFill>
                    <a:latin typeface="Century Gothic" pitchFamily="34" charset="0"/>
                  </a:endParaRPr>
                </a:p>
              </p:txBody>
            </p:sp>
            <p:pic>
              <p:nvPicPr>
                <p:cNvPr id="103" name="Picture 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1385" y="183556"/>
                  <a:ext cx="190506" cy="196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046929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36345" y="2024954"/>
            <a:ext cx="4799248" cy="2208984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Success!</a:t>
            </a: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Sarah books a redemption stay at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en-US" sz="1400" dirty="0" err="1" smtClean="0">
                <a:solidFill>
                  <a:srgbClr val="000000"/>
                </a:solidFill>
                <a:hlinkClick r:id="rId2" tooltip="JW Marriott Ihilani Ko Olina Resort &amp; Spa"/>
              </a:rPr>
              <a:t>JW</a:t>
            </a:r>
            <a:r>
              <a:rPr lang="en-US" sz="1400" dirty="0" smtClean="0">
                <a:solidFill>
                  <a:srgbClr val="000000"/>
                </a:solidFill>
                <a:hlinkClick r:id="rId2" tooltip="JW Marriott Ihilani Ko Olina Resort &amp; Spa"/>
              </a:rPr>
              <a:t> </a:t>
            </a:r>
            <a:r>
              <a:rPr lang="en-US" sz="1400" dirty="0">
                <a:solidFill>
                  <a:srgbClr val="000000"/>
                </a:solidFill>
                <a:hlinkClick r:id="rId2" tooltip="JW Marriott Ihilani Ko Olina Resort &amp; Spa"/>
              </a:rPr>
              <a:t>Marriott Ihilani Ko Olina Resort &amp; Spa 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for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2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weeks in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oceanfront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junior suite for April 2015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Six months later……Sarah receives a pre-arrival email from Marriott for her upcoming stay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LT Std Light"/>
            </a:endParaRPr>
          </a:p>
        </p:txBody>
      </p:sp>
      <p:pic>
        <p:nvPicPr>
          <p:cNvPr id="11" name="Picture 2" descr="https://encrypted-tbn3.gstatic.com/images?q=tbn:ANd9GcSo3OVrtdZ2jPGD-fHxARVjyHeXqcucHCDyinBjWPmFjJFFU3K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453" y="2024954"/>
            <a:ext cx="1792027" cy="220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4096091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884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Marriott.com Pre-Arrival Email</a:t>
            </a:r>
            <a:endParaRPr lang="en-US" dirty="0"/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2488397847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tangle 11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4367" y="4361110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08990" y="4361110"/>
            <a:ext cx="3269949" cy="229015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>
              <a:buAutoNum type="alphaUcParenR"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Highlight top WHPH Hotel Activities for Redemption for couples</a:t>
            </a:r>
          </a:p>
          <a:p>
            <a:pPr marL="228600" indent="-228600">
              <a:buAutoNum type="alphaUcParenR"/>
            </a:pP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B) Mobile Check-in Message + Leisure Benefit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WHPH Amenity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Redemption Offer (SPA, Golf, F&amp;B)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C2)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Recommended WHPH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Room Upgrade/Extension Offer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201939" y="2568664"/>
            <a:ext cx="3276996" cy="168988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Booked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hnljw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Traveling 2 People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Traveler</a:t>
            </a:r>
          </a:p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Resort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21349" t="6762" r="20709"/>
          <a:stretch/>
        </p:blipFill>
        <p:spPr>
          <a:xfrm>
            <a:off x="856564" y="1669836"/>
            <a:ext cx="3313091" cy="1446698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92164" y="2235945"/>
            <a:ext cx="2995891" cy="1036016"/>
            <a:chOff x="449036" y="2359429"/>
            <a:chExt cx="2147055" cy="987928"/>
          </a:xfrm>
        </p:grpSpPr>
        <p:sp>
          <p:nvSpPr>
            <p:cNvPr id="24" name="Rectangle 23"/>
            <p:cNvSpPr/>
            <p:nvPr/>
          </p:nvSpPr>
          <p:spPr>
            <a:xfrm>
              <a:off x="481541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2220941" y="245300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92164" y="5190964"/>
            <a:ext cx="2950536" cy="635111"/>
            <a:chOff x="449036" y="2359429"/>
            <a:chExt cx="2114550" cy="987928"/>
          </a:xfrm>
        </p:grpSpPr>
        <p:sp>
          <p:nvSpPr>
            <p:cNvPr id="32" name="Rectangle 3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1401452" y="6064931"/>
            <a:ext cx="1036554" cy="635111"/>
            <a:chOff x="449036" y="2359429"/>
            <a:chExt cx="2114550" cy="987928"/>
          </a:xfrm>
        </p:grpSpPr>
        <p:sp>
          <p:nvSpPr>
            <p:cNvPr id="36" name="Rectangle 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782465" y="6051297"/>
            <a:ext cx="1036554" cy="635111"/>
            <a:chOff x="449036" y="2359429"/>
            <a:chExt cx="2114550" cy="987928"/>
          </a:xfrm>
        </p:grpSpPr>
        <p:sp>
          <p:nvSpPr>
            <p:cNvPr id="40" name="Rectangle 3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Oval 42"/>
          <p:cNvSpPr/>
          <p:nvPr/>
        </p:nvSpPr>
        <p:spPr>
          <a:xfrm>
            <a:off x="2220941" y="529182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1747777" y="614418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073570" y="6170568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48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38" y="7727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103744" y="533706"/>
            <a:ext cx="533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39937" y="1669837"/>
            <a:ext cx="2915468" cy="544295"/>
            <a:chOff x="-1619847" y="1168418"/>
            <a:chExt cx="4268538" cy="65859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619847" y="1168418"/>
              <a:ext cx="2943519" cy="65859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0"/>
            <a:srcRect r="54985"/>
            <a:stretch/>
          </p:blipFill>
          <p:spPr>
            <a:xfrm>
              <a:off x="1323672" y="1168418"/>
              <a:ext cx="1325019" cy="658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483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18" y="4276864"/>
            <a:ext cx="617397" cy="33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8669" y="4313688"/>
            <a:ext cx="1899860" cy="1320104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84175" y="101950"/>
            <a:ext cx="8333135" cy="506632"/>
          </a:xfrm>
        </p:spPr>
        <p:txBody>
          <a:bodyPr/>
          <a:lstStyle/>
          <a:p>
            <a:r>
              <a:rPr lang="en-US" dirty="0" smtClean="0"/>
              <a:t>Propagating Orange Segment CEIs across Digital Channels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92" y="2321677"/>
            <a:ext cx="613407" cy="6016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04" y="2241798"/>
            <a:ext cx="774872" cy="7599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56" y="2170719"/>
            <a:ext cx="613407" cy="601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60" y="2027802"/>
            <a:ext cx="774872" cy="759971"/>
          </a:xfrm>
          <a:prstGeom prst="rect">
            <a:avLst/>
          </a:prstGeom>
        </p:spPr>
      </p:pic>
      <p:pic>
        <p:nvPicPr>
          <p:cNvPr id="32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641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73640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TV</a:t>
            </a:r>
          </a:p>
        </p:txBody>
      </p:sp>
      <p:pic>
        <p:nvPicPr>
          <p:cNvPr id="34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80202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36758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Print</a:t>
            </a:r>
          </a:p>
        </p:txBody>
      </p:sp>
      <p:pic>
        <p:nvPicPr>
          <p:cNvPr id="36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0297" y="7001541"/>
            <a:ext cx="499784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75280" y="7473738"/>
            <a:ext cx="570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Radio</a:t>
            </a:r>
          </a:p>
        </p:txBody>
      </p:sp>
      <p:pic>
        <p:nvPicPr>
          <p:cNvPr id="38" name="Pictur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3070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700990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CC</a:t>
            </a:r>
          </a:p>
        </p:txBody>
      </p:sp>
      <p:pic>
        <p:nvPicPr>
          <p:cNvPr id="40" name="Pictur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483" y="7002765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624428" y="745797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DM</a:t>
            </a:r>
          </a:p>
        </p:txBody>
      </p:sp>
      <p:pic>
        <p:nvPicPr>
          <p:cNvPr id="4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003" y="608581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7671505" y="1104392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4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975" y="5451993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679768" y="590725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Display</a:t>
            </a:r>
          </a:p>
        </p:txBody>
      </p:sp>
      <p:pic>
        <p:nvPicPr>
          <p:cNvPr id="46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310" y="5440652"/>
            <a:ext cx="502106" cy="50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4232275" y="5895913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1454A9"/>
                </a:solidFill>
                <a:cs typeface="Arial"/>
              </a:rPr>
              <a:t>Search</a:t>
            </a:r>
          </a:p>
        </p:txBody>
      </p:sp>
      <p:pic>
        <p:nvPicPr>
          <p:cNvPr id="48" name="Picture 1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4662" y="5488009"/>
            <a:ext cx="500880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808709" y="5913046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Social</a:t>
            </a:r>
          </a:p>
        </p:txBody>
      </p:sp>
      <p:pic>
        <p:nvPicPr>
          <p:cNvPr id="50" name="Picture 1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37" y="545661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7649314" y="5970925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Mobile</a:t>
            </a:r>
          </a:p>
        </p:txBody>
      </p:sp>
      <p:pic>
        <p:nvPicPr>
          <p:cNvPr id="52" name="Picture 1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003" y="3912575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7619858" y="4407259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54" name="Picture 1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636" y="7002766"/>
            <a:ext cx="500882" cy="50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321187" y="7457972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>
                <a:solidFill>
                  <a:srgbClr val="1454A9"/>
                </a:solidFill>
                <a:cs typeface="Arial"/>
              </a:rPr>
              <a:t>Retail</a:t>
            </a:r>
          </a:p>
        </p:txBody>
      </p:sp>
      <p:pic>
        <p:nvPicPr>
          <p:cNvPr id="58" name="Picture 2" descr="C:\Users\Kevin\Desktop\clou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77" y="3490564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9" y="3754745"/>
            <a:ext cx="742223" cy="727950"/>
          </a:xfrm>
          <a:prstGeom prst="rect">
            <a:avLst/>
          </a:prstGeom>
        </p:spPr>
      </p:pic>
      <p:pic>
        <p:nvPicPr>
          <p:cNvPr id="60" name="Picture 3" descr="C:\Users\Kevin\Desktop\cloud-s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3132584" y="4249888"/>
            <a:ext cx="1021045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59" y="3734236"/>
            <a:ext cx="937595" cy="919565"/>
          </a:xfrm>
          <a:prstGeom prst="rect">
            <a:avLst/>
          </a:prstGeom>
        </p:spPr>
      </p:pic>
      <p:pic>
        <p:nvPicPr>
          <p:cNvPr id="63" name="Picture 2" descr="C:\Users\Kevin\Desktop\clou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50" y="2263665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257" y="2490794"/>
            <a:ext cx="742223" cy="727950"/>
          </a:xfrm>
          <a:prstGeom prst="rect">
            <a:avLst/>
          </a:prstGeom>
        </p:spPr>
      </p:pic>
      <p:pic>
        <p:nvPicPr>
          <p:cNvPr id="65" name="Picture 3" descr="C:\Users\Kevin\Desktop\cloud-sm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674752" y="2988818"/>
            <a:ext cx="928909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921" y="2364661"/>
            <a:ext cx="790692" cy="775487"/>
          </a:xfrm>
          <a:prstGeom prst="rect">
            <a:avLst/>
          </a:prstGeom>
        </p:spPr>
      </p:pic>
      <p:pic>
        <p:nvPicPr>
          <p:cNvPr id="67" name="Picture 2" descr="C:\Users\Kevin\Desktop\cloud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806" y="859275"/>
            <a:ext cx="2167980" cy="134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1" y="1064838"/>
            <a:ext cx="742223" cy="727950"/>
          </a:xfrm>
          <a:prstGeom prst="rect">
            <a:avLst/>
          </a:prstGeom>
        </p:spPr>
      </p:pic>
      <p:pic>
        <p:nvPicPr>
          <p:cNvPr id="69" name="Picture 3" descr="C:\Users\Kevin\Desktop\cloud-sm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168">
            <a:off x="2275203" y="1709531"/>
            <a:ext cx="1021045" cy="5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97" y="3212783"/>
            <a:ext cx="1812577" cy="37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76342" y="1822983"/>
            <a:ext cx="1557945" cy="530105"/>
          </a:xfrm>
          <a:prstGeom prst="rect">
            <a:avLst/>
          </a:prstGeom>
        </p:spPr>
      </p:pic>
      <p:pic>
        <p:nvPicPr>
          <p:cNvPr id="56" name="Picture 2" descr="C:\Users\Ro\AppData\Local\Microsoft\Windows\Temporary Internet Files\Content.Outlook\26FQTWU2\bluekai_dmp_logo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38" y="4571758"/>
            <a:ext cx="1931955" cy="316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7487891" y="2422428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1454A9"/>
                </a:solidFill>
                <a:cs typeface="Arial"/>
              </a:rPr>
              <a:t>SGI</a:t>
            </a:r>
            <a:endParaRPr lang="en-US" sz="2000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7714139" y="1329685"/>
            <a:ext cx="0" cy="841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7963597" y="3033274"/>
            <a:ext cx="0" cy="7449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43"/>
          <p:cNvSpPr>
            <a:spLocks noChangeArrowheads="1"/>
          </p:cNvSpPr>
          <p:nvPr/>
        </p:nvSpPr>
        <p:spPr bwMode="auto">
          <a:xfrm>
            <a:off x="9905602" y="3705294"/>
            <a:ext cx="2042916" cy="1449116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6550030" y="2479976"/>
            <a:ext cx="877365" cy="8384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3160537" y="2560134"/>
            <a:ext cx="2257908" cy="658610"/>
          </a:xfrm>
          <a:prstGeom prst="straightConnector1">
            <a:avLst/>
          </a:prstGeom>
          <a:ln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 flipV="1">
            <a:off x="2654222" y="2231047"/>
            <a:ext cx="422120" cy="306333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2891128" y="3652463"/>
            <a:ext cx="575972" cy="382332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ight Arrow 114"/>
          <p:cNvSpPr/>
          <p:nvPr/>
        </p:nvSpPr>
        <p:spPr bwMode="auto">
          <a:xfrm rot="16200000" flipH="1">
            <a:off x="4220460" y="4648963"/>
            <a:ext cx="702581" cy="768360"/>
          </a:xfrm>
          <a:prstGeom prst="rightArrow">
            <a:avLst/>
          </a:prstGeom>
          <a:gradFill flip="none" rotWithShape="1">
            <a:gsLst>
              <a:gs pos="0">
                <a:srgbClr val="96D0F4"/>
              </a:gs>
              <a:gs pos="100000">
                <a:srgbClr val="FFFFFF">
                  <a:alpha val="6000"/>
                </a:srgbClr>
              </a:gs>
            </a:gsLst>
            <a:lin ang="108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5769601" y="4263216"/>
            <a:ext cx="1857038" cy="0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7072543" y="3182094"/>
            <a:ext cx="823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MEMBERS @ SIGNIN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012798" y="3078676"/>
            <a:ext cx="97516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NON MEMBERS @ BOOKING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5557928" y="2779044"/>
            <a:ext cx="914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1454A9"/>
                </a:solidFill>
                <a:cs typeface="Arial"/>
              </a:rPr>
              <a:t>Consumer Insight</a:t>
            </a:r>
            <a:endParaRPr lang="en-US" sz="120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24"/>
          <a:srcRect l="8134" t="23388" r="11254" b="29520"/>
          <a:stretch/>
        </p:blipFill>
        <p:spPr>
          <a:xfrm>
            <a:off x="6300020" y="3983219"/>
            <a:ext cx="818475" cy="225675"/>
          </a:xfrm>
          <a:prstGeom prst="rect">
            <a:avLst/>
          </a:prstGeom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34" y="2231047"/>
            <a:ext cx="370568" cy="42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6550029" y="2077925"/>
            <a:ext cx="8230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MEMBER CEI’S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44" name="Octagon 143"/>
          <p:cNvSpPr/>
          <p:nvPr/>
        </p:nvSpPr>
        <p:spPr>
          <a:xfrm>
            <a:off x="3816988" y="2369916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1</a:t>
            </a:r>
            <a:endParaRPr lang="en-US" sz="1600" b="1" dirty="0"/>
          </a:p>
        </p:txBody>
      </p:sp>
      <p:sp>
        <p:nvSpPr>
          <p:cNvPr id="145" name="Octagon 144"/>
          <p:cNvSpPr/>
          <p:nvPr/>
        </p:nvSpPr>
        <p:spPr>
          <a:xfrm>
            <a:off x="7310064" y="3654250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2</a:t>
            </a:r>
            <a:endParaRPr lang="en-US" sz="1600" b="1" dirty="0"/>
          </a:p>
        </p:txBody>
      </p:sp>
      <p:sp>
        <p:nvSpPr>
          <p:cNvPr id="146" name="Octagon 145"/>
          <p:cNvSpPr/>
          <p:nvPr/>
        </p:nvSpPr>
        <p:spPr>
          <a:xfrm>
            <a:off x="8236639" y="3654250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3</a:t>
            </a:r>
            <a:endParaRPr lang="en-US" sz="1600" b="1" dirty="0"/>
          </a:p>
        </p:txBody>
      </p:sp>
      <p:sp>
        <p:nvSpPr>
          <p:cNvPr id="147" name="Octagon 146"/>
          <p:cNvSpPr/>
          <p:nvPr/>
        </p:nvSpPr>
        <p:spPr>
          <a:xfrm>
            <a:off x="7523818" y="1531943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4</a:t>
            </a:r>
            <a:endParaRPr lang="en-US" sz="1600" b="1" dirty="0"/>
          </a:p>
        </p:txBody>
      </p:sp>
      <p:sp>
        <p:nvSpPr>
          <p:cNvPr id="148" name="TextBox 147"/>
          <p:cNvSpPr txBox="1"/>
          <p:nvPr/>
        </p:nvSpPr>
        <p:spPr>
          <a:xfrm>
            <a:off x="6612354" y="1374992"/>
            <a:ext cx="98268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MARKETING 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150" name="Straight Arrow Connector 149"/>
          <p:cNvCxnSpPr/>
          <p:nvPr/>
        </p:nvCxnSpPr>
        <p:spPr>
          <a:xfrm flipH="1" flipV="1">
            <a:off x="978577" y="904045"/>
            <a:ext cx="6607215" cy="132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>
            <a:off x="978578" y="1058276"/>
            <a:ext cx="1" cy="321858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>
            <a:off x="978551" y="4276864"/>
            <a:ext cx="2420990" cy="0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Rectangle 43"/>
          <p:cNvSpPr>
            <a:spLocks noChangeArrowheads="1"/>
          </p:cNvSpPr>
          <p:nvPr/>
        </p:nvSpPr>
        <p:spPr bwMode="auto">
          <a:xfrm>
            <a:off x="5968529" y="2382988"/>
            <a:ext cx="353891" cy="205940"/>
          </a:xfrm>
          <a:prstGeom prst="rect">
            <a:avLst/>
          </a:prstGeom>
          <a:solidFill>
            <a:srgbClr val="FFFFFF">
              <a:alpha val="49019"/>
            </a:srgbClr>
          </a:solidFill>
          <a:ln w="9525" algn="ctr">
            <a:noFill/>
            <a:round/>
            <a:headEnd/>
            <a:tailEnd/>
          </a:ln>
        </p:spPr>
        <p:txBody>
          <a:bodyPr lIns="91417" tIns="45709" rIns="91417" bIns="45709"/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4447444" y="2306219"/>
            <a:ext cx="8230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All CEI’S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789952" y="2327318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1454A9"/>
                </a:solidFill>
                <a:cs typeface="Arial"/>
              </a:rPr>
              <a:t>CEI’s</a:t>
            </a:r>
            <a:endParaRPr lang="en-US" b="1" dirty="0">
              <a:solidFill>
                <a:srgbClr val="1454A9"/>
              </a:solidFill>
              <a:cs typeface="Arial"/>
            </a:endParaRPr>
          </a:p>
        </p:txBody>
      </p:sp>
      <p:sp>
        <p:nvSpPr>
          <p:cNvPr id="160" name="Octagon 159"/>
          <p:cNvSpPr/>
          <p:nvPr/>
        </p:nvSpPr>
        <p:spPr>
          <a:xfrm>
            <a:off x="788228" y="772661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6</a:t>
            </a:r>
            <a:endParaRPr lang="en-US" sz="1600" b="1" dirty="0"/>
          </a:p>
        </p:txBody>
      </p:sp>
      <p:cxnSp>
        <p:nvCxnSpPr>
          <p:cNvPr id="161" name="Straight Arrow Connector 160"/>
          <p:cNvCxnSpPr/>
          <p:nvPr/>
        </p:nvCxnSpPr>
        <p:spPr>
          <a:xfrm flipV="1">
            <a:off x="8169590" y="1329685"/>
            <a:ext cx="0" cy="841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2" name="Octagon 161"/>
          <p:cNvSpPr/>
          <p:nvPr/>
        </p:nvSpPr>
        <p:spPr>
          <a:xfrm>
            <a:off x="7979269" y="1531943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5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8224134" y="1364228"/>
            <a:ext cx="12015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TRANSACTIONAL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EMAIL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cxnSp>
        <p:nvCxnSpPr>
          <p:cNvPr id="176" name="Straight Arrow Connector 175"/>
          <p:cNvCxnSpPr/>
          <p:nvPr/>
        </p:nvCxnSpPr>
        <p:spPr>
          <a:xfrm>
            <a:off x="5769626" y="4533107"/>
            <a:ext cx="1816165" cy="1148217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0" name="Picture 179"/>
          <p:cNvPicPr>
            <a:picLocks noChangeAspect="1"/>
          </p:cNvPicPr>
          <p:nvPr/>
        </p:nvPicPr>
        <p:blipFill rotWithShape="1">
          <a:blip r:embed="rId24"/>
          <a:srcRect l="8134" t="23388" r="11254" b="29520"/>
          <a:stretch/>
        </p:blipFill>
        <p:spPr>
          <a:xfrm>
            <a:off x="6170265" y="5375225"/>
            <a:ext cx="818475" cy="225675"/>
          </a:xfrm>
          <a:prstGeom prst="rect">
            <a:avLst/>
          </a:prstGeom>
        </p:spPr>
      </p:pic>
      <p:sp>
        <p:nvSpPr>
          <p:cNvPr id="182" name="Octagon 181"/>
          <p:cNvSpPr/>
          <p:nvPr/>
        </p:nvSpPr>
        <p:spPr>
          <a:xfrm>
            <a:off x="6593933" y="4963286"/>
            <a:ext cx="380642" cy="380545"/>
          </a:xfrm>
          <a:prstGeom prst="octagon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?</a:t>
            </a:r>
            <a:endParaRPr lang="en-US" sz="1600" b="1" dirty="0"/>
          </a:p>
        </p:txBody>
      </p:sp>
      <p:cxnSp>
        <p:nvCxnSpPr>
          <p:cNvPr id="183" name="Straight Arrow Connector 182"/>
          <p:cNvCxnSpPr>
            <a:endCxn id="27" idx="1"/>
          </p:cNvCxnSpPr>
          <p:nvPr/>
        </p:nvCxnSpPr>
        <p:spPr>
          <a:xfrm>
            <a:off x="4748830" y="2067852"/>
            <a:ext cx="683830" cy="339882"/>
          </a:xfrm>
          <a:prstGeom prst="straightConnector1">
            <a:avLst/>
          </a:prstGeom>
          <a:ln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3399539" y="663341"/>
            <a:ext cx="25689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smtClean="0">
                <a:solidFill>
                  <a:srgbClr val="1454A9"/>
                </a:solidFill>
                <a:cs typeface="Arial"/>
              </a:rPr>
              <a:t>@ EMAIL OPEN / LANDING PAGE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754" y="1000357"/>
            <a:ext cx="937595" cy="9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8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12313" y="109616"/>
            <a:ext cx="9096156" cy="471488"/>
          </a:xfrm>
        </p:spPr>
        <p:txBody>
          <a:bodyPr/>
          <a:lstStyle/>
          <a:p>
            <a:r>
              <a:rPr lang="en-US" dirty="0" smtClean="0"/>
              <a:t>Orange Activation Plan across Digital Touch Points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86006"/>
              </p:ext>
            </p:extLst>
          </p:nvPr>
        </p:nvGraphicFramePr>
        <p:xfrm>
          <a:off x="622315" y="581112"/>
          <a:ext cx="7315199" cy="6203929"/>
        </p:xfrm>
        <a:graphic>
          <a:graphicData uri="http://schemas.openxmlformats.org/drawingml/2006/table">
            <a:tbl>
              <a:tblPr/>
              <a:tblGrid>
                <a:gridCol w="1035204"/>
                <a:gridCol w="2237587"/>
                <a:gridCol w="754223"/>
                <a:gridCol w="756148"/>
                <a:gridCol w="808097"/>
                <a:gridCol w="838882"/>
                <a:gridCol w="885058"/>
              </a:tblGrid>
              <a:tr h="346890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81579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Personalized Digital </a:t>
                      </a:r>
                    </a:p>
                    <a:p>
                      <a:pPr algn="ctr" fontAlgn="b"/>
                      <a:r>
                        <a:rPr lang="en-US" sz="1000" b="1" i="0" u="none" strike="noStrike" dirty="0" smtClean="0">
                          <a:solidFill>
                            <a:srgbClr val="4BC3FF"/>
                          </a:solidFill>
                          <a:effectLst/>
                          <a:latin typeface="Calibri"/>
                        </a:rPr>
                        <a:t>Touch Point</a:t>
                      </a:r>
                      <a:endParaRPr lang="en-US" sz="1000" b="1" i="0" u="none" strike="noStrike" dirty="0">
                        <a:solidFill>
                          <a:srgbClr val="4BC3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Q4</a:t>
                      </a:r>
                      <a:r>
                        <a:rPr lang="en-US" sz="18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‘14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Q1 ‘15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Q2</a:t>
                      </a:r>
                      <a:r>
                        <a:rPr lang="en-US" sz="180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‘15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Q3’ 15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Q4 ‘15</a:t>
                      </a:r>
                      <a:endParaRPr lang="en-U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37579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Targeted Paid Search Bidding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Targeted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Display/Video (Prospecting)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Dynamic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Re-targeting Display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Marriott.com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Abandon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8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Marriott Rewards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Marketing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M.com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Homepage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79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MR MyAccount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Search Results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65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Hotel Websites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Reservations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E-Interface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Mobile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Check-In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2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Reservation Confirmation e-mail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2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Mobile App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23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58" marR="5258" marT="5258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LocalPerks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campaign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258" marR="5258" marT="525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" name="Octagon 25"/>
          <p:cNvSpPr/>
          <p:nvPr/>
        </p:nvSpPr>
        <p:spPr>
          <a:xfrm>
            <a:off x="4473000" y="1367930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28" name="Octagon 27"/>
          <p:cNvSpPr/>
          <p:nvPr/>
        </p:nvSpPr>
        <p:spPr>
          <a:xfrm>
            <a:off x="4477993" y="1735737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29" name="Octagon 28"/>
          <p:cNvSpPr/>
          <p:nvPr/>
        </p:nvSpPr>
        <p:spPr>
          <a:xfrm>
            <a:off x="4789523" y="2098670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31" name="Octagon 30"/>
          <p:cNvSpPr/>
          <p:nvPr/>
        </p:nvSpPr>
        <p:spPr>
          <a:xfrm>
            <a:off x="4796595" y="3231313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33" name="Octagon 32"/>
          <p:cNvSpPr/>
          <p:nvPr/>
        </p:nvSpPr>
        <p:spPr>
          <a:xfrm>
            <a:off x="4451259" y="3231313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34" name="Octagon 33"/>
          <p:cNvSpPr/>
          <p:nvPr/>
        </p:nvSpPr>
        <p:spPr>
          <a:xfrm>
            <a:off x="4457605" y="3601500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65" name="Octagon 64"/>
          <p:cNvSpPr/>
          <p:nvPr/>
        </p:nvSpPr>
        <p:spPr>
          <a:xfrm>
            <a:off x="4790249" y="3610464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24" name="Octagon 23"/>
          <p:cNvSpPr/>
          <p:nvPr/>
        </p:nvSpPr>
        <p:spPr>
          <a:xfrm>
            <a:off x="5617362" y="3240758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25" name="Octagon 24"/>
          <p:cNvSpPr/>
          <p:nvPr/>
        </p:nvSpPr>
        <p:spPr>
          <a:xfrm>
            <a:off x="5613997" y="3606559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3</a:t>
            </a:r>
            <a:endParaRPr lang="en-US" sz="1600" dirty="0"/>
          </a:p>
        </p:txBody>
      </p:sp>
      <p:sp>
        <p:nvSpPr>
          <p:cNvPr id="32" name="Octagon 31"/>
          <p:cNvSpPr/>
          <p:nvPr/>
        </p:nvSpPr>
        <p:spPr>
          <a:xfrm>
            <a:off x="4809405" y="4378861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35" name="Octagon 34"/>
          <p:cNvSpPr/>
          <p:nvPr/>
        </p:nvSpPr>
        <p:spPr>
          <a:xfrm>
            <a:off x="4464069" y="4378861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37" name="Octagon 36"/>
          <p:cNvSpPr/>
          <p:nvPr/>
        </p:nvSpPr>
        <p:spPr>
          <a:xfrm>
            <a:off x="4809405" y="2536979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38" name="Octagon 37"/>
          <p:cNvSpPr/>
          <p:nvPr/>
        </p:nvSpPr>
        <p:spPr>
          <a:xfrm>
            <a:off x="4809405" y="2885805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4</a:t>
            </a:r>
            <a:endParaRPr lang="en-US" sz="1600" dirty="0"/>
          </a:p>
        </p:txBody>
      </p:sp>
      <p:sp>
        <p:nvSpPr>
          <p:cNvPr id="39" name="Octagon 38"/>
          <p:cNvSpPr/>
          <p:nvPr/>
        </p:nvSpPr>
        <p:spPr>
          <a:xfrm>
            <a:off x="4793204" y="5046956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2</a:t>
            </a:r>
            <a:endParaRPr lang="en-US" sz="1600" dirty="0"/>
          </a:p>
        </p:txBody>
      </p:sp>
      <p:sp>
        <p:nvSpPr>
          <p:cNvPr id="40" name="Octagon 39"/>
          <p:cNvSpPr/>
          <p:nvPr/>
        </p:nvSpPr>
        <p:spPr>
          <a:xfrm>
            <a:off x="4447868" y="5046956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42" name="Octagon 41"/>
          <p:cNvSpPr/>
          <p:nvPr/>
        </p:nvSpPr>
        <p:spPr>
          <a:xfrm>
            <a:off x="5617362" y="5459793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43" name="Octagon 42"/>
          <p:cNvSpPr/>
          <p:nvPr/>
        </p:nvSpPr>
        <p:spPr>
          <a:xfrm>
            <a:off x="5617362" y="5810606"/>
            <a:ext cx="311530" cy="285909"/>
          </a:xfrm>
          <a:prstGeom prst="octagon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/>
              <a:t>5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5492440" y="2248330"/>
            <a:ext cx="13393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FPO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6146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424" y="556959"/>
            <a:ext cx="9370130" cy="55792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186424" y="99759"/>
            <a:ext cx="8577490" cy="4572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80000"/>
              </a:lnSpc>
              <a:spcBef>
                <a:spcPct val="0"/>
              </a:spcBef>
              <a:buNone/>
              <a:defRPr sz="2400" b="0" i="0">
                <a:solidFill>
                  <a:srgbClr val="0099FF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r>
              <a:rPr lang="en-US" dirty="0" smtClean="0">
                <a:sym typeface="Source Sans Pro Semibold" charset="0"/>
              </a:rPr>
              <a:t>A  Personalized Journey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6736" y="2923283"/>
            <a:ext cx="809422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 bwMode="auto">
          <a:xfrm>
            <a:off x="4043378" y="2581921"/>
            <a:ext cx="1207825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Visits Marriott.com</a:t>
            </a: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reaches the home page</a:t>
            </a:r>
            <a:endParaRPr kumimoji="0" lang="en-US" sz="10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355451" y="2581920"/>
            <a:ext cx="1118031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Searches for hotels in Hawaii and browses HWS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624171" y="2598368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Googles ‘Best Hawaii Hotels’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624163" y="3887346"/>
            <a:ext cx="77268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ight Bracket 34"/>
          <p:cNvSpPr/>
          <p:nvPr/>
        </p:nvSpPr>
        <p:spPr bwMode="auto">
          <a:xfrm>
            <a:off x="8350991" y="2927754"/>
            <a:ext cx="139527" cy="959252"/>
          </a:xfrm>
          <a:prstGeom prst="rightBracket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hlink"/>
              </a:solidFill>
              <a:latin typeface="Century Gothic" pitchFamily="34" charset="0"/>
            </a:endParaRPr>
          </a:p>
        </p:txBody>
      </p:sp>
      <p:sp>
        <p:nvSpPr>
          <p:cNvPr id="79" name="Rounded Rectangle 78"/>
          <p:cNvSpPr/>
          <p:nvPr/>
        </p:nvSpPr>
        <p:spPr bwMode="auto">
          <a:xfrm>
            <a:off x="890671" y="3593791"/>
            <a:ext cx="1090659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Redeems for Hawaii stay on M.com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ounded Rectangle 90"/>
          <p:cNvSpPr/>
          <p:nvPr/>
        </p:nvSpPr>
        <p:spPr bwMode="auto">
          <a:xfrm>
            <a:off x="2115143" y="2598368"/>
            <a:ext cx="1041359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Browses OTAs and then Wall Street Journal Travel Section</a:t>
            </a:r>
            <a:endParaRPr kumimoji="0" lang="en-US" sz="1000" b="0" i="0" u="none" strike="noStrike" cap="none" normalizeH="0" baseline="0" dirty="0" smtClean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5998" y="1057875"/>
            <a:ext cx="1630792" cy="1871870"/>
            <a:chOff x="1435998" y="1057875"/>
            <a:chExt cx="1630792" cy="1871870"/>
          </a:xfrm>
        </p:grpSpPr>
        <p:cxnSp>
          <p:nvCxnSpPr>
            <p:cNvPr id="81" name="Straight Connector 80"/>
            <p:cNvCxnSpPr/>
            <p:nvPr/>
          </p:nvCxnSpPr>
          <p:spPr bwMode="auto">
            <a:xfrm>
              <a:off x="1744491" y="2165919"/>
              <a:ext cx="0" cy="7638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90" name="TextBox 89"/>
            <p:cNvSpPr txBox="1"/>
            <p:nvPr/>
          </p:nvSpPr>
          <p:spPr>
            <a:xfrm>
              <a:off x="1939487" y="1978603"/>
              <a:ext cx="10118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Audience-based search bidding</a:t>
              </a:r>
              <a:endParaRPr lang="en-US" sz="800" i="1" dirty="0">
                <a:latin typeface="Source Sans Pro Semibold"/>
              </a:endParaRPr>
            </a:p>
          </p:txBody>
        </p:sp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998" y="1670100"/>
              <a:ext cx="495819" cy="49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074" y="1269949"/>
              <a:ext cx="1125716" cy="700446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683907" y="1057875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1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Rounded Rectangle 73"/>
          <p:cNvSpPr/>
          <p:nvPr/>
        </p:nvSpPr>
        <p:spPr bwMode="auto">
          <a:xfrm>
            <a:off x="6494643" y="3593791"/>
            <a:ext cx="1118031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Abandons search and leaves M.com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 bwMode="auto">
          <a:xfrm>
            <a:off x="2875334" y="3641817"/>
            <a:ext cx="1118031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Clicks thru abandon email and arrives at landing page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16824" y="744366"/>
            <a:ext cx="1950122" cy="2145876"/>
            <a:chOff x="3316824" y="744366"/>
            <a:chExt cx="1950122" cy="2145876"/>
          </a:xfrm>
        </p:grpSpPr>
        <p:grpSp>
          <p:nvGrpSpPr>
            <p:cNvPr id="8" name="Group 7"/>
            <p:cNvGrpSpPr/>
            <p:nvPr/>
          </p:nvGrpSpPr>
          <p:grpSpPr>
            <a:xfrm>
              <a:off x="3316824" y="744366"/>
              <a:ext cx="1950122" cy="2145876"/>
              <a:chOff x="3316824" y="744366"/>
              <a:chExt cx="1950122" cy="2145876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573" y="945168"/>
                <a:ext cx="1113365" cy="8817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2" name="Straight Connector 41"/>
              <p:cNvCxnSpPr/>
              <p:nvPr/>
            </p:nvCxnSpPr>
            <p:spPr bwMode="auto">
              <a:xfrm>
                <a:off x="3548720" y="1934648"/>
                <a:ext cx="0" cy="95559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7030A0"/>
                </a:solidFill>
                <a:prstDash val="sysDot"/>
                <a:round/>
                <a:headEnd type="triangle" w="med" len="med"/>
                <a:tailEnd type="none" w="med" len="med"/>
              </a:ln>
              <a:effectLst/>
            </p:spPr>
          </p:cxnSp>
          <p:grpSp>
            <p:nvGrpSpPr>
              <p:cNvPr id="14359" name="Group 14358"/>
              <p:cNvGrpSpPr/>
              <p:nvPr/>
            </p:nvGrpSpPr>
            <p:grpSpPr>
              <a:xfrm>
                <a:off x="3316824" y="1269948"/>
                <a:ext cx="463792" cy="562640"/>
                <a:chOff x="4346811" y="3753135"/>
                <a:chExt cx="564607" cy="670404"/>
              </a:xfrm>
            </p:grpSpPr>
            <p:sp>
              <p:nvSpPr>
                <p:cNvPr id="14358" name="Rectangle 14357"/>
                <p:cNvSpPr/>
                <p:nvPr/>
              </p:nvSpPr>
              <p:spPr bwMode="auto">
                <a:xfrm>
                  <a:off x="4346811" y="3753135"/>
                  <a:ext cx="564607" cy="6704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 bwMode="auto">
                <a:xfrm>
                  <a:off x="4393062" y="3814134"/>
                  <a:ext cx="467541" cy="18280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 bwMode="auto">
                <a:xfrm>
                  <a:off x="4405474" y="4049688"/>
                  <a:ext cx="207341" cy="31805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66" name="Rectangle 65"/>
                <p:cNvSpPr/>
                <p:nvPr/>
              </p:nvSpPr>
              <p:spPr bwMode="auto">
                <a:xfrm>
                  <a:off x="4649132" y="4049688"/>
                  <a:ext cx="207341" cy="159025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</p:grpSp>
          <p:sp>
            <p:nvSpPr>
              <p:cNvPr id="70" name="TextBox 69"/>
              <p:cNvSpPr txBox="1"/>
              <p:nvPr/>
            </p:nvSpPr>
            <p:spPr>
              <a:xfrm>
                <a:off x="3806121" y="1852717"/>
                <a:ext cx="14608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i="1" dirty="0" smtClean="0">
                    <a:latin typeface="Source Sans Pro Semibold"/>
                  </a:rPr>
                  <a:t>Dynamic display ad targets Hawaii Destination</a:t>
                </a:r>
                <a:endParaRPr lang="en-US" sz="800" i="1" dirty="0">
                  <a:latin typeface="Source Sans Pro Semibold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689511" y="744366"/>
                <a:ext cx="361897" cy="32817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2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3496" y="1337990"/>
              <a:ext cx="462852" cy="3230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6348" y="1339136"/>
              <a:ext cx="470514" cy="3164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332593" y="1012629"/>
              <a:ext cx="705019" cy="8824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A20000"/>
                  </a:solidFill>
                </a:rPr>
                <a:t>Honolulu, HI</a:t>
              </a:r>
              <a:endParaRPr lang="en-US" sz="500" b="1" dirty="0">
                <a:solidFill>
                  <a:srgbClr val="A2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08054" y="1102902"/>
              <a:ext cx="470514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951076" y="1108459"/>
              <a:ext cx="441369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345636" y="1086785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>
                  <a:solidFill>
                    <a:schemeClr val="bg1">
                      <a:lumMod val="95000"/>
                    </a:schemeClr>
                  </a:solidFill>
                </a:rPr>
                <a:t>Waikiki Beach Marriott Resort </a:t>
              </a:r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867951" y="1087622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JW Marriott Ihilani</a:t>
              </a:r>
            </a:p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Ko Olina Resort 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80910" y="628434"/>
            <a:ext cx="2530901" cy="2261808"/>
            <a:chOff x="5380881" y="628434"/>
            <a:chExt cx="2530901" cy="2261808"/>
          </a:xfrm>
        </p:grpSpPr>
        <p:sp>
          <p:nvSpPr>
            <p:cNvPr id="54" name="TextBox 53"/>
            <p:cNvSpPr txBox="1"/>
            <p:nvPr/>
          </p:nvSpPr>
          <p:spPr>
            <a:xfrm>
              <a:off x="5888096" y="1978603"/>
              <a:ext cx="2023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Home page highlights </a:t>
              </a:r>
            </a:p>
            <a:p>
              <a:r>
                <a:rPr lang="en-US" sz="800" i="1" dirty="0" smtClean="0">
                  <a:latin typeface="Source Sans Pro Semibold"/>
                </a:rPr>
                <a:t>Hawaii destination</a:t>
              </a:r>
              <a:endParaRPr lang="en-US" sz="800" i="1" dirty="0">
                <a:latin typeface="Source Sans Pro Semibold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380881" y="628434"/>
              <a:ext cx="1732964" cy="2261808"/>
              <a:chOff x="5380881" y="628434"/>
              <a:chExt cx="1732964" cy="226180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783274" y="628434"/>
                <a:ext cx="1330571" cy="1308410"/>
                <a:chOff x="5651355" y="866630"/>
                <a:chExt cx="1330571" cy="1308410"/>
              </a:xfrm>
            </p:grpSpPr>
            <p:pic>
              <p:nvPicPr>
                <p:cNvPr id="92" name="Picture 12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50436" y="1096170"/>
                  <a:ext cx="1128085" cy="107887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0800000" flipV="1">
                  <a:off x="5848068" y="1154207"/>
                  <a:ext cx="1133858" cy="368031"/>
                </a:xfrm>
                <a:prstGeom prst="rect">
                  <a:avLst/>
                </a:prstGeom>
              </p:spPr>
            </p:pic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915047" y="1194801"/>
                  <a:ext cx="447649" cy="191245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18649" y="1786513"/>
                  <a:ext cx="207383" cy="222645"/>
                </a:xfrm>
                <a:prstGeom prst="rect">
                  <a:avLst/>
                </a:prstGeom>
              </p:spPr>
            </p:pic>
            <p:sp>
              <p:nvSpPr>
                <p:cNvPr id="59" name="Oval 58"/>
                <p:cNvSpPr/>
                <p:nvPr/>
              </p:nvSpPr>
              <p:spPr>
                <a:xfrm>
                  <a:off x="5651355" y="866630"/>
                  <a:ext cx="361897" cy="32817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3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  <p:cxnSp>
            <p:nvCxnSpPr>
              <p:cNvPr id="95" name="Straight Connector 94"/>
              <p:cNvCxnSpPr/>
              <p:nvPr/>
            </p:nvCxnSpPr>
            <p:spPr bwMode="auto">
              <a:xfrm>
                <a:off x="5631681" y="1786513"/>
                <a:ext cx="0" cy="110372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7030A0"/>
                </a:solidFill>
                <a:prstDash val="sysDot"/>
                <a:round/>
                <a:headEnd type="triangle" w="med" len="med"/>
                <a:tailEnd type="none" w="med" len="med"/>
              </a:ln>
              <a:effectLst/>
            </p:spPr>
          </p:cxnSp>
          <p:grpSp>
            <p:nvGrpSpPr>
              <p:cNvPr id="99" name="Group 98"/>
              <p:cNvGrpSpPr/>
              <p:nvPr/>
            </p:nvGrpSpPr>
            <p:grpSpPr>
              <a:xfrm>
                <a:off x="5380881" y="1177630"/>
                <a:ext cx="463792" cy="562640"/>
                <a:chOff x="5888392" y="150953"/>
                <a:chExt cx="463792" cy="562640"/>
              </a:xfrm>
            </p:grpSpPr>
            <p:sp>
              <p:nvSpPr>
                <p:cNvPr id="100" name="Rectangle 99"/>
                <p:cNvSpPr/>
                <p:nvPr/>
              </p:nvSpPr>
              <p:spPr bwMode="auto">
                <a:xfrm>
                  <a:off x="5888392" y="150953"/>
                  <a:ext cx="463792" cy="56264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 bwMode="auto">
                <a:xfrm>
                  <a:off x="5926385" y="182829"/>
                  <a:ext cx="384058" cy="21700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 bwMode="auto">
                <a:xfrm>
                  <a:off x="5936580" y="419154"/>
                  <a:ext cx="170319" cy="266926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 bwMode="auto">
                <a:xfrm>
                  <a:off x="6136731" y="419154"/>
                  <a:ext cx="170319" cy="133463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898525" fontAlgn="base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chemeClr val="hlink"/>
                    </a:solidFill>
                    <a:latin typeface="Century Gothic" pitchFamily="34" charset="0"/>
                  </a:endParaRPr>
                </a:p>
              </p:txBody>
            </p:sp>
            <p:pic>
              <p:nvPicPr>
                <p:cNvPr id="105" name="Picture 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31385" y="183556"/>
                  <a:ext cx="190506" cy="1969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28" name="Group 27"/>
          <p:cNvGrpSpPr/>
          <p:nvPr/>
        </p:nvGrpSpPr>
        <p:grpSpPr>
          <a:xfrm>
            <a:off x="3803077" y="3932988"/>
            <a:ext cx="2002502" cy="1984912"/>
            <a:chOff x="7267843" y="3935034"/>
            <a:chExt cx="2002502" cy="1984912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7843" y="4626939"/>
              <a:ext cx="513778" cy="51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762772" y="5581392"/>
              <a:ext cx="1507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Abandoned Search </a:t>
              </a:r>
            </a:p>
            <a:p>
              <a:r>
                <a:rPr lang="en-US" sz="800" i="1" dirty="0" smtClean="0">
                  <a:latin typeface="Source Sans Pro Semibold"/>
                </a:rPr>
                <a:t>email highlights Hawaii</a:t>
              </a:r>
              <a:endParaRPr lang="en-US" sz="800" i="1" dirty="0">
                <a:latin typeface="Source Sans Pro Semibold"/>
              </a:endParaRPr>
            </a:p>
          </p:txBody>
        </p:sp>
        <p:grpSp>
          <p:nvGrpSpPr>
            <p:cNvPr id="14340" name="Group 14339"/>
            <p:cNvGrpSpPr/>
            <p:nvPr/>
          </p:nvGrpSpPr>
          <p:grpSpPr>
            <a:xfrm>
              <a:off x="7866251" y="4303232"/>
              <a:ext cx="941603" cy="1251160"/>
              <a:chOff x="8414898" y="4537566"/>
              <a:chExt cx="824086" cy="1066892"/>
            </a:xfrm>
          </p:grpSpPr>
          <p:pic>
            <p:nvPicPr>
              <p:cNvPr id="14341" name="Picture 5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8025" y="4537566"/>
                <a:ext cx="820959" cy="106689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14898" y="4766287"/>
                <a:ext cx="824086" cy="179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72903" y="5228160"/>
                <a:ext cx="207383" cy="222645"/>
              </a:xfrm>
              <a:prstGeom prst="rect">
                <a:avLst/>
              </a:prstGeom>
            </p:spPr>
          </p:pic>
        </p:grpSp>
        <p:cxnSp>
          <p:nvCxnSpPr>
            <p:cNvPr id="113" name="Straight Connector 112"/>
            <p:cNvCxnSpPr/>
            <p:nvPr/>
          </p:nvCxnSpPr>
          <p:spPr bwMode="auto">
            <a:xfrm flipV="1">
              <a:off x="7524732" y="3935034"/>
              <a:ext cx="0" cy="63642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61" name="Oval 60"/>
            <p:cNvSpPr/>
            <p:nvPr/>
          </p:nvSpPr>
          <p:spPr>
            <a:xfrm>
              <a:off x="7650248" y="4206274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0218" y="3935037"/>
            <a:ext cx="1981936" cy="2171950"/>
            <a:chOff x="5141104" y="3964246"/>
            <a:chExt cx="1981936" cy="2171950"/>
          </a:xfrm>
        </p:grpSpPr>
        <p:sp>
          <p:nvSpPr>
            <p:cNvPr id="84" name="TextBox 83"/>
            <p:cNvSpPr txBox="1"/>
            <p:nvPr/>
          </p:nvSpPr>
          <p:spPr>
            <a:xfrm>
              <a:off x="5615467" y="5797642"/>
              <a:ext cx="150757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Email landing page tailored to abandoned Hawaii search</a:t>
              </a:r>
              <a:endParaRPr lang="en-US" sz="800" i="1" dirty="0">
                <a:latin typeface="Source Sans Pro Semibold"/>
              </a:endParaRPr>
            </a:p>
          </p:txBody>
        </p:sp>
        <p:grpSp>
          <p:nvGrpSpPr>
            <p:cNvPr id="114" name="Group 113"/>
            <p:cNvGrpSpPr/>
            <p:nvPr/>
          </p:nvGrpSpPr>
          <p:grpSpPr>
            <a:xfrm>
              <a:off x="5141104" y="4725089"/>
              <a:ext cx="463792" cy="562640"/>
              <a:chOff x="5888392" y="150953"/>
              <a:chExt cx="463792" cy="562640"/>
            </a:xfrm>
          </p:grpSpPr>
          <p:sp>
            <p:nvSpPr>
              <p:cNvPr id="115" name="Rectangle 114"/>
              <p:cNvSpPr/>
              <p:nvPr/>
            </p:nvSpPr>
            <p:spPr bwMode="auto">
              <a:xfrm>
                <a:off x="5888392" y="150953"/>
                <a:ext cx="463792" cy="56264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5926385" y="182829"/>
                <a:ext cx="384058" cy="2170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5936580" y="419154"/>
                <a:ext cx="170319" cy="26692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6136731" y="419154"/>
                <a:ext cx="170319" cy="1334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chemeClr val="hlink"/>
                  </a:solidFill>
                  <a:latin typeface="Century Gothic" pitchFamily="34" charset="0"/>
                </a:endParaRPr>
              </a:p>
            </p:txBody>
          </p:sp>
          <p:pic>
            <p:nvPicPr>
              <p:cNvPr id="119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385" y="183556"/>
                <a:ext cx="190506" cy="196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20" name="Straight Connector 119"/>
            <p:cNvCxnSpPr/>
            <p:nvPr/>
          </p:nvCxnSpPr>
          <p:spPr bwMode="auto">
            <a:xfrm flipV="1">
              <a:off x="5371126" y="3964246"/>
              <a:ext cx="0" cy="70584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0836" y="4531193"/>
              <a:ext cx="1044397" cy="124409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" name="Oval 61"/>
            <p:cNvSpPr/>
            <p:nvPr/>
          </p:nvSpPr>
          <p:spPr>
            <a:xfrm>
              <a:off x="5526199" y="4317166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8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16035" y="842916"/>
            <a:ext cx="2178172" cy="2048617"/>
            <a:chOff x="7516035" y="842914"/>
            <a:chExt cx="2178171" cy="204861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1973" y="1089568"/>
              <a:ext cx="1227512" cy="9323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8036938" y="2029450"/>
              <a:ext cx="16572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i="1" dirty="0" smtClean="0">
                  <a:latin typeface="Source Sans Pro Semibold"/>
                </a:rPr>
                <a:t>Hotel web site pages have content tailored to WHPH</a:t>
              </a:r>
              <a:endParaRPr lang="en-US" sz="800" i="1" dirty="0">
                <a:latin typeface="Source Sans Pro Semibold"/>
              </a:endParaRPr>
            </a:p>
          </p:txBody>
        </p:sp>
        <p:cxnSp>
          <p:nvCxnSpPr>
            <p:cNvPr id="96" name="Straight Connector 95"/>
            <p:cNvCxnSpPr/>
            <p:nvPr/>
          </p:nvCxnSpPr>
          <p:spPr bwMode="auto">
            <a:xfrm>
              <a:off x="7760994" y="2021994"/>
              <a:ext cx="0" cy="869537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grpSp>
          <p:nvGrpSpPr>
            <p:cNvPr id="106" name="Group 105"/>
            <p:cNvGrpSpPr/>
            <p:nvPr/>
          </p:nvGrpSpPr>
          <p:grpSpPr>
            <a:xfrm>
              <a:off x="7516035" y="1360512"/>
              <a:ext cx="463792" cy="562640"/>
              <a:chOff x="5888392" y="150953"/>
              <a:chExt cx="463792" cy="562640"/>
            </a:xfrm>
          </p:grpSpPr>
          <p:sp>
            <p:nvSpPr>
              <p:cNvPr id="107" name="Rectangle 106"/>
              <p:cNvSpPr/>
              <p:nvPr/>
            </p:nvSpPr>
            <p:spPr bwMode="auto">
              <a:xfrm>
                <a:off x="5888392" y="150953"/>
                <a:ext cx="463792" cy="56264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5926385" y="182829"/>
                <a:ext cx="384058" cy="2170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dirty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5936580" y="419154"/>
                <a:ext cx="170319" cy="266926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6136731" y="419154"/>
                <a:ext cx="170319" cy="13346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chemeClr val="hlink"/>
                  </a:solidFill>
                  <a:latin typeface="Century Gothic" pitchFamily="34" charset="0"/>
                </a:endParaRPr>
              </a:p>
            </p:txBody>
          </p:sp>
          <p:pic>
            <p:nvPicPr>
              <p:cNvPr id="111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1385" y="183556"/>
                <a:ext cx="190506" cy="196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0" name="Oval 59"/>
            <p:cNvSpPr/>
            <p:nvPr/>
          </p:nvSpPr>
          <p:spPr>
            <a:xfrm>
              <a:off x="7956939" y="842914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4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519579" y="4056211"/>
            <a:ext cx="1996456" cy="1446905"/>
            <a:chOff x="3316824" y="744366"/>
            <a:chExt cx="1996456" cy="1446905"/>
          </a:xfrm>
        </p:grpSpPr>
        <p:grpSp>
          <p:nvGrpSpPr>
            <p:cNvPr id="153" name="Group 152"/>
            <p:cNvGrpSpPr/>
            <p:nvPr/>
          </p:nvGrpSpPr>
          <p:grpSpPr>
            <a:xfrm>
              <a:off x="3316824" y="744366"/>
              <a:ext cx="1996456" cy="1446905"/>
              <a:chOff x="3316824" y="744366"/>
              <a:chExt cx="1996456" cy="1446905"/>
            </a:xfrm>
          </p:grpSpPr>
          <p:pic>
            <p:nvPicPr>
              <p:cNvPr id="161" name="Picture 2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27573" y="945168"/>
                <a:ext cx="1113365" cy="88175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65100" dist="38100" dir="2700000" sx="103000" sy="103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3" name="Group 162"/>
              <p:cNvGrpSpPr/>
              <p:nvPr/>
            </p:nvGrpSpPr>
            <p:grpSpPr>
              <a:xfrm>
                <a:off x="3316824" y="1269948"/>
                <a:ext cx="463792" cy="562640"/>
                <a:chOff x="4346811" y="3753135"/>
                <a:chExt cx="564607" cy="670404"/>
              </a:xfrm>
            </p:grpSpPr>
            <p:sp>
              <p:nvSpPr>
                <p:cNvPr id="166" name="Rectangle 165"/>
                <p:cNvSpPr/>
                <p:nvPr/>
              </p:nvSpPr>
              <p:spPr bwMode="auto">
                <a:xfrm>
                  <a:off x="4346811" y="3753135"/>
                  <a:ext cx="564607" cy="6704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67" name="Rectangle 166"/>
                <p:cNvSpPr/>
                <p:nvPr/>
              </p:nvSpPr>
              <p:spPr bwMode="auto">
                <a:xfrm>
                  <a:off x="4393062" y="3814134"/>
                  <a:ext cx="467541" cy="182802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68" name="Rectangle 167"/>
                <p:cNvSpPr/>
                <p:nvPr/>
              </p:nvSpPr>
              <p:spPr bwMode="auto">
                <a:xfrm>
                  <a:off x="4405474" y="4049688"/>
                  <a:ext cx="207341" cy="31805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  <p:sp>
              <p:nvSpPr>
                <p:cNvPr id="169" name="Rectangle 168"/>
                <p:cNvSpPr/>
                <p:nvPr/>
              </p:nvSpPr>
              <p:spPr bwMode="auto">
                <a:xfrm>
                  <a:off x="4649132" y="4049688"/>
                  <a:ext cx="207341" cy="159025"/>
                </a:xfrm>
                <a:prstGeom prst="rect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898525" rtl="0" eaLnBrk="1" fontAlgn="base" latinLnBrk="0" hangingPunct="1">
                    <a:lnSpc>
                      <a:spcPct val="85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hlink"/>
                    </a:solidFill>
                    <a:effectLst/>
                    <a:latin typeface="Century Gothic" pitchFamily="34" charset="0"/>
                  </a:endParaRPr>
                </a:p>
              </p:txBody>
            </p:sp>
          </p:grpSp>
          <p:sp>
            <p:nvSpPr>
              <p:cNvPr id="164" name="TextBox 163"/>
              <p:cNvSpPr txBox="1"/>
              <p:nvPr/>
            </p:nvSpPr>
            <p:spPr>
              <a:xfrm>
                <a:off x="3806121" y="1852717"/>
                <a:ext cx="150715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i="1" dirty="0" smtClean="0">
                    <a:latin typeface="Source Sans Pro Semibold"/>
                  </a:rPr>
                  <a:t>Dynamic display  retargeting ad targets Hawaii Destination</a:t>
                </a:r>
                <a:endParaRPr lang="en-US" sz="800" i="1" dirty="0">
                  <a:latin typeface="Source Sans Pro Semibold"/>
                </a:endParaRPr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3689511" y="744366"/>
                <a:ext cx="361897" cy="32817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6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43496" y="1337990"/>
              <a:ext cx="462852" cy="323038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06348" y="1339136"/>
              <a:ext cx="470514" cy="316484"/>
            </a:xfrm>
            <a:prstGeom prst="rect">
              <a:avLst/>
            </a:prstGeom>
          </p:spPr>
        </p:pic>
        <p:sp>
          <p:nvSpPr>
            <p:cNvPr id="156" name="Rectangle 155"/>
            <p:cNvSpPr/>
            <p:nvPr/>
          </p:nvSpPr>
          <p:spPr>
            <a:xfrm>
              <a:off x="4332593" y="1012629"/>
              <a:ext cx="705019" cy="88243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" b="1" dirty="0" smtClean="0">
                  <a:solidFill>
                    <a:srgbClr val="A20000"/>
                  </a:solidFill>
                </a:rPr>
                <a:t>Honolulu, HI</a:t>
              </a:r>
              <a:endParaRPr lang="en-US" sz="500" b="1" dirty="0">
                <a:solidFill>
                  <a:srgbClr val="A20000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4408054" y="1102902"/>
              <a:ext cx="470514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951076" y="1108459"/>
              <a:ext cx="441369" cy="1729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45636" y="1086785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>
                  <a:solidFill>
                    <a:schemeClr val="bg1">
                      <a:lumMod val="95000"/>
                    </a:schemeClr>
                  </a:solidFill>
                </a:rPr>
                <a:t>Waikiki Beach Marriott Resort </a:t>
              </a:r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867951" y="1087622"/>
              <a:ext cx="63392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JW Marriott Ihilani</a:t>
              </a:r>
            </a:p>
            <a:p>
              <a:r>
                <a:rPr lang="en-US" sz="400" b="1" dirty="0" smtClean="0">
                  <a:solidFill>
                    <a:schemeClr val="bg1">
                      <a:lumMod val="95000"/>
                    </a:schemeClr>
                  </a:solidFill>
                </a:rPr>
                <a:t>Ko Olina Resort Spa</a:t>
              </a:r>
              <a:endParaRPr lang="en-US" sz="4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cxnSp>
        <p:nvCxnSpPr>
          <p:cNvPr id="170" name="Straight Connector 169"/>
          <p:cNvCxnSpPr/>
          <p:nvPr/>
        </p:nvCxnSpPr>
        <p:spPr bwMode="auto">
          <a:xfrm flipV="1">
            <a:off x="5724575" y="3945368"/>
            <a:ext cx="0" cy="6364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grpSp>
        <p:nvGrpSpPr>
          <p:cNvPr id="182" name="Group 181"/>
          <p:cNvGrpSpPr/>
          <p:nvPr/>
        </p:nvGrpSpPr>
        <p:grpSpPr>
          <a:xfrm>
            <a:off x="7764376" y="3866801"/>
            <a:ext cx="1852141" cy="2086922"/>
            <a:chOff x="7656491" y="3910971"/>
            <a:chExt cx="1852141" cy="2086922"/>
          </a:xfrm>
        </p:grpSpPr>
        <p:pic>
          <p:nvPicPr>
            <p:cNvPr id="183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214" y="4127778"/>
              <a:ext cx="1068190" cy="1367431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4" name="Elbow Connector 183"/>
            <p:cNvCxnSpPr/>
            <p:nvPr/>
          </p:nvCxnSpPr>
          <p:spPr bwMode="auto">
            <a:xfrm rot="16200000" flipH="1">
              <a:off x="7271409" y="4296053"/>
              <a:ext cx="978910" cy="208745"/>
            </a:xfrm>
            <a:prstGeom prst="bentConnector3">
              <a:avLst>
                <a:gd name="adj1" fmla="val 99624"/>
              </a:avLst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85" name="TextBox 184"/>
            <p:cNvSpPr txBox="1"/>
            <p:nvPr/>
          </p:nvSpPr>
          <p:spPr>
            <a:xfrm>
              <a:off x="7824430" y="5536228"/>
              <a:ext cx="1684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Personalized member offers including Hawaii Destination highlight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sp>
          <p:nvSpPr>
            <p:cNvPr id="186" name="Oval 185"/>
            <p:cNvSpPr/>
            <p:nvPr/>
          </p:nvSpPr>
          <p:spPr>
            <a:xfrm>
              <a:off x="8871495" y="3963692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5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7" name="Rounded Rectangle 186"/>
          <p:cNvSpPr/>
          <p:nvPr/>
        </p:nvSpPr>
        <p:spPr bwMode="auto">
          <a:xfrm>
            <a:off x="8022006" y="3101423"/>
            <a:ext cx="1030461" cy="55011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Signs into MR My Account page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3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 HARD, PLAY HARD MESSAGING MATRIX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166440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1701784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WHPH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822102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1985492" y="284553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84587" y="340055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DEFAULT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708279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4189869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853998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6" name="Oval 35"/>
          <p:cNvSpPr/>
          <p:nvPr/>
        </p:nvSpPr>
        <p:spPr>
          <a:xfrm>
            <a:off x="4008921" y="280228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40" name="Rounded Rectangle 39"/>
          <p:cNvSpPr/>
          <p:nvPr/>
        </p:nvSpPr>
        <p:spPr bwMode="auto">
          <a:xfrm>
            <a:off x="3708016" y="343850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LIFESTYLE LEISURE JOIN OFFER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50943" y="211983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45" name="Rounded Rectangle 44"/>
          <p:cNvSpPr/>
          <p:nvPr/>
        </p:nvSpPr>
        <p:spPr bwMode="auto">
          <a:xfrm>
            <a:off x="5740176" y="1990699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LEISURE  REMPTION OFFERS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42235" y="21309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 HARD, PLAY HARD MESSAGING MATRIX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166440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1701784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WHPH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822102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1985492" y="284553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84587" y="340055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DEFAULT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708279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4189869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853998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Rounded Rectangle 29"/>
          <p:cNvSpPr/>
          <p:nvPr/>
        </p:nvSpPr>
        <p:spPr bwMode="auto">
          <a:xfrm>
            <a:off x="5740176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708013" y="3400555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DESTINATION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4189868" y="4103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6221765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4853998" y="37317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5740176" y="343850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LIFESTYLE LEISURE CASHOFFER</a:t>
            </a:r>
          </a:p>
        </p:txBody>
      </p:sp>
      <p:sp>
        <p:nvSpPr>
          <p:cNvPr id="36" name="Oval 35"/>
          <p:cNvSpPr/>
          <p:nvPr/>
        </p:nvSpPr>
        <p:spPr>
          <a:xfrm>
            <a:off x="4008921" y="280228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9" name="Oval 38"/>
          <p:cNvSpPr/>
          <p:nvPr/>
        </p:nvSpPr>
        <p:spPr>
          <a:xfrm>
            <a:off x="4010924" y="4203141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708279" y="4814494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LIFESTYLE LEISURE CASHOFFER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50943" y="211983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6919759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7789006" y="1952540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DESTINATION LEISURE  REMPTION OFFERS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42235" y="21309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65517" y="21309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040817" y="2806059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8" name="Oval 37"/>
          <p:cNvSpPr/>
          <p:nvPr/>
        </p:nvSpPr>
        <p:spPr>
          <a:xfrm>
            <a:off x="4974505" y="356763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5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 HARD, PLAY HARD MESSAGING MATRIX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166440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1701784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WHPH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 flipH="1">
            <a:off x="2822102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1985492" y="284553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1684587" y="340055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DEFAULT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708279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4189869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H="1">
            <a:off x="4853998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0" name="Rounded Rectangle 29"/>
          <p:cNvSpPr/>
          <p:nvPr/>
        </p:nvSpPr>
        <p:spPr bwMode="auto">
          <a:xfrm>
            <a:off x="5740176" y="1952540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708013" y="3400555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 bwMode="auto">
          <a:xfrm flipV="1">
            <a:off x="4189868" y="4103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6221765" y="2706565"/>
            <a:ext cx="1" cy="63472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H="1">
            <a:off x="4853998" y="37317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Rounded Rectangle 34"/>
          <p:cNvSpPr/>
          <p:nvPr/>
        </p:nvSpPr>
        <p:spPr bwMode="auto">
          <a:xfrm>
            <a:off x="5740176" y="3438505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LEISURE JOIN OFFER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008921" y="280228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9" name="Oval 38"/>
          <p:cNvSpPr/>
          <p:nvPr/>
        </p:nvSpPr>
        <p:spPr>
          <a:xfrm>
            <a:off x="4010924" y="4203141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 bwMode="auto">
          <a:xfrm>
            <a:off x="3708279" y="4814494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LEISURE OFFER/REDEEM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2950943" y="211983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6919759" y="2283917"/>
            <a:ext cx="74457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7789006" y="1952540"/>
            <a:ext cx="963706" cy="586435"/>
          </a:xfrm>
          <a:prstGeom prst="roundRect">
            <a:avLst/>
          </a:prstGeom>
          <a:solidFill>
            <a:srgbClr val="4BC3FF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BUSINESS MESSAGE</a:t>
            </a: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42235" y="21309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7065517" y="21309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040817" y="2806059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38" name="Oval 37"/>
          <p:cNvSpPr/>
          <p:nvPr/>
        </p:nvSpPr>
        <p:spPr>
          <a:xfrm>
            <a:off x="4974505" y="356763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9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Core enterprise proof points and offers will be layered with segment benefit messaging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1956607"/>
              </p:ext>
            </p:extLst>
          </p:nvPr>
        </p:nvGraphicFramePr>
        <p:xfrm>
          <a:off x="234950" y="1355725"/>
          <a:ext cx="913288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4398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Core enterprise </a:t>
            </a:r>
            <a:r>
              <a:rPr lang="en-US" smtClean="0"/>
              <a:t>proofpoints</a:t>
            </a:r>
            <a:r>
              <a:rPr lang="en-US" dirty="0" smtClean="0"/>
              <a:t> and offers will be layered with segment benefit messaging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847936"/>
              </p:ext>
            </p:extLst>
          </p:nvPr>
        </p:nvGraphicFramePr>
        <p:xfrm>
          <a:off x="234950" y="1355725"/>
          <a:ext cx="9132888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873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03347" y="138241"/>
            <a:ext cx="8671851" cy="942975"/>
          </a:xfrm>
        </p:spPr>
        <p:txBody>
          <a:bodyPr/>
          <a:lstStyle/>
          <a:p>
            <a:r>
              <a:rPr lang="en-US" sz="1800" dirty="0" smtClean="0"/>
              <a:t>Our Segment Messaging Approach will combine customer segment messaging proof points + real time destination intent to create a personalized experience that drives results</a:t>
            </a:r>
            <a:endParaRPr lang="en-US" sz="1800" dirty="0"/>
          </a:p>
        </p:txBody>
      </p:sp>
      <p:sp>
        <p:nvSpPr>
          <p:cNvPr id="25" name="Rounded Rectangle 24"/>
          <p:cNvSpPr/>
          <p:nvPr/>
        </p:nvSpPr>
        <p:spPr bwMode="auto">
          <a:xfrm>
            <a:off x="4701185" y="107320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WORK HARD PLAY HARD</a:t>
            </a:r>
          </a:p>
          <a:p>
            <a:pPr lvl="0" algn="ctr"/>
            <a:r>
              <a:rPr lang="en-US" sz="1100" dirty="0"/>
              <a:t>(E.G LIKES TO USE POINTS)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6271" y="1081216"/>
            <a:ext cx="1783501" cy="586435"/>
          </a:xfrm>
          <a:prstGeom prst="rect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SEGMENT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76271" y="4102713"/>
            <a:ext cx="1783501" cy="586435"/>
          </a:xfrm>
          <a:prstGeom prst="rect">
            <a:avLst/>
          </a:prstGeom>
          <a:solidFill>
            <a:srgbClr val="4BC3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MESSAGE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 bwMode="auto">
          <a:xfrm flipV="1">
            <a:off x="4313705" y="1667651"/>
            <a:ext cx="1607244" cy="23298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H="1" flipV="1">
            <a:off x="6528845" y="1667650"/>
            <a:ext cx="1699774" cy="232981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6201433" y="1667651"/>
            <a:ext cx="0" cy="232982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ysDot"/>
            <a:round/>
            <a:headEnd type="triangle" w="med" len="med"/>
            <a:tailEnd type="none" w="med" len="med"/>
          </a:ln>
          <a:effectLst/>
        </p:spPr>
      </p:cxnSp>
      <p:sp>
        <p:nvSpPr>
          <p:cNvPr id="47" name="Rounded Rectangle 46"/>
          <p:cNvSpPr/>
          <p:nvPr/>
        </p:nvSpPr>
        <p:spPr bwMode="auto">
          <a:xfrm>
            <a:off x="3440316" y="417856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SEGMENT MESSAGE</a:t>
            </a:r>
            <a:endParaRPr lang="en-US" sz="1100" dirty="0"/>
          </a:p>
        </p:txBody>
      </p:sp>
      <p:sp>
        <p:nvSpPr>
          <p:cNvPr id="48" name="Rounded Rectangle 47"/>
          <p:cNvSpPr/>
          <p:nvPr/>
        </p:nvSpPr>
        <p:spPr bwMode="auto">
          <a:xfrm>
            <a:off x="5490982" y="417856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SEGMENT +</a:t>
            </a:r>
          </a:p>
          <a:p>
            <a:pPr lvl="0" algn="ctr"/>
            <a:r>
              <a:rPr lang="en-US" sz="1100" dirty="0" smtClean="0"/>
              <a:t>DESTINATION</a:t>
            </a:r>
            <a:endParaRPr lang="en-US" sz="1100" dirty="0"/>
          </a:p>
        </p:txBody>
      </p:sp>
      <p:sp>
        <p:nvSpPr>
          <p:cNvPr id="49" name="Rounded Rectangle 48"/>
          <p:cNvSpPr/>
          <p:nvPr/>
        </p:nvSpPr>
        <p:spPr bwMode="auto">
          <a:xfrm>
            <a:off x="7478495" y="417856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SEGMENT+</a:t>
            </a:r>
          </a:p>
          <a:p>
            <a:pPr lvl="0" algn="ctr"/>
            <a:r>
              <a:rPr lang="en-US" sz="1100" dirty="0" smtClean="0"/>
              <a:t>PROPERTY</a:t>
            </a:r>
            <a:endParaRPr lang="en-US" sz="1100" dirty="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4966335" y="2327856"/>
            <a:ext cx="2470195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 smtClean="0"/>
              <a:t>NON-MEMBER OR MEMBER</a:t>
            </a:r>
          </a:p>
        </p:txBody>
      </p:sp>
      <p:sp>
        <p:nvSpPr>
          <p:cNvPr id="55" name="Oval 54"/>
          <p:cNvSpPr/>
          <p:nvPr/>
        </p:nvSpPr>
        <p:spPr>
          <a:xfrm>
            <a:off x="6020484" y="325847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85773" y="325847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4513727" y="3262154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 bwMode="auto">
          <a:xfrm>
            <a:off x="6291670" y="1073209"/>
            <a:ext cx="1500248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1100" dirty="0"/>
              <a:t>TRAVEL’S STILL A TREAT</a:t>
            </a:r>
          </a:p>
          <a:p>
            <a:pPr lvl="0" algn="ctr"/>
            <a:r>
              <a:rPr lang="en-US" sz="1100" dirty="0"/>
              <a:t>(E.G. VALUES TIME WITH FAMILY</a:t>
            </a:r>
          </a:p>
        </p:txBody>
      </p:sp>
      <p:sp>
        <p:nvSpPr>
          <p:cNvPr id="32" name="Oval 31"/>
          <p:cNvSpPr/>
          <p:nvPr/>
        </p:nvSpPr>
        <p:spPr>
          <a:xfrm>
            <a:off x="6020484" y="1864687"/>
            <a:ext cx="361897" cy="328171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</a:rPr>
              <a:t>+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3200" r="22350" b="5516"/>
          <a:stretch/>
        </p:blipFill>
        <p:spPr>
          <a:xfrm>
            <a:off x="3445598" y="4932447"/>
            <a:ext cx="1520737" cy="783379"/>
          </a:xfrm>
          <a:prstGeom prst="rect">
            <a:avLst/>
          </a:prstGeom>
        </p:spPr>
      </p:pic>
      <p:pic>
        <p:nvPicPr>
          <p:cNvPr id="19" name="Picture 18" descr="V2 - Marriott Dynamic Landing Page_Authenticated.png"/>
          <p:cNvPicPr>
            <a:picLocks noChangeAspect="1"/>
          </p:cNvPicPr>
          <p:nvPr/>
        </p:nvPicPr>
        <p:blipFill rotWithShape="1"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3426415" y="5749251"/>
            <a:ext cx="1539920" cy="390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34292"/>
          <a:stretch/>
        </p:blipFill>
        <p:spPr>
          <a:xfrm>
            <a:off x="5510820" y="4949161"/>
            <a:ext cx="1500248" cy="766665"/>
          </a:xfrm>
          <a:prstGeom prst="rect">
            <a:avLst/>
          </a:prstGeom>
        </p:spPr>
      </p:pic>
      <p:pic>
        <p:nvPicPr>
          <p:cNvPr id="22" name="Picture 21" descr="V2 - Marriott Dynamic Landing Page_Authenticated.png"/>
          <p:cNvPicPr>
            <a:picLocks noChangeAspect="1"/>
          </p:cNvPicPr>
          <p:nvPr/>
        </p:nvPicPr>
        <p:blipFill rotWithShape="1"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5490983" y="5749251"/>
            <a:ext cx="1539920" cy="390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495" y="4888722"/>
            <a:ext cx="1539920" cy="827104"/>
          </a:xfrm>
          <a:prstGeom prst="rect">
            <a:avLst/>
          </a:prstGeom>
        </p:spPr>
      </p:pic>
      <p:pic>
        <p:nvPicPr>
          <p:cNvPr id="27" name="Picture 26" descr="V2 - Marriott Dynamic Landing Page_Authenticated.png"/>
          <p:cNvPicPr>
            <a:picLocks noChangeAspect="1"/>
          </p:cNvPicPr>
          <p:nvPr/>
        </p:nvPicPr>
        <p:blipFill rotWithShape="1"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7478495" y="5749251"/>
            <a:ext cx="1539920" cy="3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26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12313" y="109616"/>
            <a:ext cx="9096156" cy="471488"/>
          </a:xfrm>
        </p:spPr>
        <p:txBody>
          <a:bodyPr/>
          <a:lstStyle/>
          <a:p>
            <a:r>
              <a:rPr lang="en-US" dirty="0" smtClean="0"/>
              <a:t>Orange Activation POC:  Update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9812" y="581108"/>
            <a:ext cx="4250251" cy="6032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Audience Planning + Contract Strategy: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Segment Overview (Complete)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Master Brief (1/31)  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Additional Creative, Data, and Media briefs (TBD)</a:t>
            </a:r>
          </a:p>
          <a:p>
            <a:pPr marL="285750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Content Creation:  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Choreograph leading production (TBD)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3 core messages + segment benefit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Free </a:t>
            </a:r>
            <a:r>
              <a:rPr lang="en-US" sz="1400" dirty="0" err="1" smtClean="0"/>
              <a:t>Wifi</a:t>
            </a:r>
            <a:endParaRPr lang="en-US" sz="1400" dirty="0" smtClean="0"/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Mobile Check-in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Book Right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Determine # of destinations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Access # of </a:t>
            </a:r>
            <a:r>
              <a:rPr lang="en-US" sz="1400" dirty="0" err="1" smtClean="0"/>
              <a:t>creatives</a:t>
            </a:r>
            <a:r>
              <a:rPr lang="en-US" sz="1400" dirty="0" smtClean="0"/>
              <a:t> needed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Touch </a:t>
            </a:r>
            <a:r>
              <a:rPr lang="en-US" sz="1400" dirty="0"/>
              <a:t>points</a:t>
            </a:r>
            <a:r>
              <a:rPr lang="en-US" sz="1400" dirty="0" smtClean="0"/>
              <a:t>: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Paid Search (RLSA)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Display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Prospecting (Look-a-like)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Retargeting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Email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Newsletter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Shopper Email</a:t>
            </a:r>
            <a:endParaRPr lang="en-US" sz="1400" dirty="0"/>
          </a:p>
          <a:p>
            <a:endParaRPr lang="en-US" sz="14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52541" y="0"/>
            <a:ext cx="4250251" cy="6894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M.com</a:t>
            </a:r>
            <a:r>
              <a:rPr lang="en-US" sz="1400" dirty="0" smtClean="0"/>
              <a:t>/mobile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Landing Page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Homepage</a:t>
            </a:r>
          </a:p>
          <a:p>
            <a:pPr marL="742612" lvl="1" indent="-285750">
              <a:buFont typeface="Arial"/>
              <a:buChar char="•"/>
            </a:pPr>
            <a:endParaRPr lang="en-US" sz="1400" dirty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Targeting/Data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err="1" smtClean="0"/>
              <a:t>M.com</a:t>
            </a:r>
            <a:r>
              <a:rPr lang="en-US" sz="1400" dirty="0" smtClean="0"/>
              <a:t> signed in members (12/31)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Tag Man (1/5)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Adobe (1/5)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Blue Kai (1/25)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Member/Non Members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err="1" smtClean="0"/>
              <a:t>Liveramp</a:t>
            </a:r>
            <a:r>
              <a:rPr lang="en-US" sz="1400" dirty="0" smtClean="0"/>
              <a:t> (TBD)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Blue Kai (TBD)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Adobe (TBD)</a:t>
            </a:r>
          </a:p>
          <a:p>
            <a:pPr marL="1199476" lvl="2" indent="-285750">
              <a:buFont typeface="Arial"/>
              <a:buChar char="•"/>
            </a:pPr>
            <a:r>
              <a:rPr lang="en-US" sz="1400" dirty="0" smtClean="0"/>
              <a:t>Facebook (TBD)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Members with Email opt-in (q4 14)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Adobe Monitoring campaign (1/5)</a:t>
            </a:r>
          </a:p>
          <a:p>
            <a:pPr lvl="1"/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Measurement/KPI plan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Primary – Leisure booking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Secondary – Business booking + Share</a:t>
            </a:r>
          </a:p>
          <a:p>
            <a:pPr marL="285750" indent="-285750">
              <a:buFont typeface="Arial"/>
              <a:buChar char="•"/>
            </a:pPr>
            <a:endParaRPr lang="en-US" sz="1400" dirty="0" smtClean="0"/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Stakeholders: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Sponsor:  Portfolio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Core Team:  Portfolio, CIA, Digital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Lead Agency:  Choreograph</a:t>
            </a:r>
          </a:p>
          <a:p>
            <a:pPr marL="742612" lvl="1" indent="-285750">
              <a:buFont typeface="Arial"/>
              <a:buChar char="•"/>
            </a:pPr>
            <a:r>
              <a:rPr lang="en-US" sz="1400" dirty="0" smtClean="0"/>
              <a:t>Supporting:  BCM (search) MEC (media) Adobe (</a:t>
            </a:r>
            <a:r>
              <a:rPr lang="en-US" sz="1400" dirty="0" err="1" smtClean="0"/>
              <a:t>m.com</a:t>
            </a:r>
            <a:r>
              <a:rPr lang="en-US" sz="1400" dirty="0" smtClean="0"/>
              <a:t>) Rewards (email)</a:t>
            </a:r>
          </a:p>
          <a:p>
            <a:pPr marL="742612" lvl="1" indent="-285750">
              <a:buFont typeface="Arial"/>
              <a:buChar char="•"/>
            </a:pPr>
            <a:endParaRPr lang="en-US" sz="1400" dirty="0" smtClean="0"/>
          </a:p>
          <a:p>
            <a:r>
              <a:rPr lang="en-US" sz="1400" dirty="0" smtClean="0"/>
              <a:t>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34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210069"/>
            <a:ext cx="9602788" cy="17128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348" tIns="52674" rIns="105348" bIns="52674"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48595" y="2743108"/>
            <a:ext cx="6539520" cy="855024"/>
          </a:xfrm>
        </p:spPr>
        <p:txBody>
          <a:bodyPr lIns="105348" tIns="52674" rIns="105348" bIns="52674">
            <a:noAutofit/>
          </a:bodyPr>
          <a:lstStyle/>
          <a:p>
            <a:r>
              <a:rPr lang="en-CA" sz="2800" b="1" dirty="0" smtClean="0"/>
              <a:t>FOCUS: </a:t>
            </a:r>
            <a:r>
              <a:rPr lang="en-CA" sz="2800" dirty="0" smtClean="0"/>
              <a:t>IMPACT OF SHIFT TO  PORTFOLIO VIEW &amp; SEGMENTS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4069" y="6340985"/>
            <a:ext cx="2160627" cy="366183"/>
          </a:xfrm>
          <a:prstGeom prst="rect">
            <a:avLst/>
          </a:prstGeom>
        </p:spPr>
        <p:txBody>
          <a:bodyPr lIns="105348" tIns="52674" rIns="105348" bIns="52674"/>
          <a:lstStyle/>
          <a:p>
            <a:fld id="{02D8790A-16FB-42BA-AA31-E849768E0D0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921" y="991581"/>
            <a:ext cx="9035339" cy="52873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726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256736" y="3161781"/>
            <a:ext cx="809422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169254" y="3722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26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964994" y="2820407"/>
            <a:ext cx="1207825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Visits Marriott.com, searches NYC and abandons</a:t>
            </a:r>
          </a:p>
        </p:txBody>
      </p:sp>
      <p:sp>
        <p:nvSpPr>
          <p:cNvPr id="32" name="Rounded Rectangle 31"/>
          <p:cNvSpPr/>
          <p:nvPr/>
        </p:nvSpPr>
        <p:spPr bwMode="auto">
          <a:xfrm>
            <a:off x="6120289" y="2820406"/>
            <a:ext cx="862762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Returns to Marriott.com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624171" y="2836854"/>
            <a:ext cx="963706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Googles ‘New York City Hotels’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>
            <a:off x="1744515" y="4125844"/>
            <a:ext cx="660647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5" name="Right Bracket 34"/>
          <p:cNvSpPr/>
          <p:nvPr/>
        </p:nvSpPr>
        <p:spPr bwMode="auto">
          <a:xfrm>
            <a:off x="8350985" y="3166252"/>
            <a:ext cx="139527" cy="959252"/>
          </a:xfrm>
          <a:prstGeom prst="rightBracket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rgbClr val="0000FF"/>
              </a:solidFill>
              <a:latin typeface="Century Gothic" pitchFamily="34" charset="0"/>
            </a:endParaRPr>
          </a:p>
        </p:txBody>
      </p:sp>
      <p:sp>
        <p:nvSpPr>
          <p:cNvPr id="79" name="Rounded Rectangle 78"/>
          <p:cNvSpPr/>
          <p:nvPr/>
        </p:nvSpPr>
        <p:spPr bwMode="auto">
          <a:xfrm>
            <a:off x="6390466" y="3830380"/>
            <a:ext cx="847854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 NYC reservation on M.com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4466495" y="3821653"/>
            <a:ext cx="888714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Pre-Arrival Period</a:t>
            </a:r>
          </a:p>
        </p:txBody>
      </p:sp>
      <p:sp>
        <p:nvSpPr>
          <p:cNvPr id="91" name="Rounded Rectangle 90"/>
          <p:cNvSpPr/>
          <p:nvPr/>
        </p:nvSpPr>
        <p:spPr bwMode="auto">
          <a:xfrm>
            <a:off x="2115143" y="2836854"/>
            <a:ext cx="1041359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Browses other travel sites for NYC destination info</a:t>
            </a:r>
          </a:p>
        </p:txBody>
      </p:sp>
      <p:sp>
        <p:nvSpPr>
          <p:cNvPr id="105" name="Rounded Rectangle 104"/>
          <p:cNvSpPr/>
          <p:nvPr/>
        </p:nvSpPr>
        <p:spPr bwMode="auto">
          <a:xfrm>
            <a:off x="2659936" y="3821662"/>
            <a:ext cx="1041359" cy="586435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 Arrives on Property</a:t>
            </a:r>
          </a:p>
        </p:txBody>
      </p:sp>
      <p:sp>
        <p:nvSpPr>
          <p:cNvPr id="122" name="Rounded Rectangle 121"/>
          <p:cNvSpPr/>
          <p:nvPr/>
        </p:nvSpPr>
        <p:spPr bwMode="auto">
          <a:xfrm>
            <a:off x="8022006" y="3360190"/>
            <a:ext cx="1030461" cy="550110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 defTabSz="898525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Signs into MR My Account page</a:t>
            </a:r>
            <a:endParaRPr lang="en-US" sz="1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5998" y="1296373"/>
            <a:ext cx="1630792" cy="1871870"/>
            <a:chOff x="1435998" y="1057875"/>
            <a:chExt cx="1630792" cy="1871870"/>
          </a:xfrm>
        </p:grpSpPr>
        <p:cxnSp>
          <p:nvCxnSpPr>
            <p:cNvPr id="81" name="Straight Connector 80"/>
            <p:cNvCxnSpPr/>
            <p:nvPr/>
          </p:nvCxnSpPr>
          <p:spPr bwMode="auto">
            <a:xfrm>
              <a:off x="1744491" y="2165919"/>
              <a:ext cx="0" cy="7638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90" name="TextBox 89"/>
            <p:cNvSpPr txBox="1"/>
            <p:nvPr/>
          </p:nvSpPr>
          <p:spPr>
            <a:xfrm>
              <a:off x="1939487" y="1978603"/>
              <a:ext cx="10118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Audience-based search bidding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998" y="1670100"/>
              <a:ext cx="495819" cy="495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074" y="1269949"/>
              <a:ext cx="1125716" cy="700446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1683907" y="1057875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1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16824" y="1035116"/>
            <a:ext cx="1950122" cy="2093624"/>
            <a:chOff x="3316824" y="796618"/>
            <a:chExt cx="1950122" cy="209362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573" y="945168"/>
              <a:ext cx="1113365" cy="881757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2" name="Straight Connector 41"/>
            <p:cNvCxnSpPr/>
            <p:nvPr/>
          </p:nvCxnSpPr>
          <p:spPr bwMode="auto">
            <a:xfrm>
              <a:off x="3548720" y="1934648"/>
              <a:ext cx="0" cy="95559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grpSp>
          <p:nvGrpSpPr>
            <p:cNvPr id="14359" name="Group 14358"/>
            <p:cNvGrpSpPr/>
            <p:nvPr/>
          </p:nvGrpSpPr>
          <p:grpSpPr>
            <a:xfrm>
              <a:off x="3316824" y="1269948"/>
              <a:ext cx="463792" cy="562640"/>
              <a:chOff x="4346811" y="3753135"/>
              <a:chExt cx="564607" cy="670404"/>
            </a:xfrm>
          </p:grpSpPr>
          <p:sp>
            <p:nvSpPr>
              <p:cNvPr id="14358" name="Rectangle 14357"/>
              <p:cNvSpPr/>
              <p:nvPr/>
            </p:nvSpPr>
            <p:spPr bwMode="auto">
              <a:xfrm>
                <a:off x="4346811" y="3753135"/>
                <a:ext cx="564607" cy="67040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solidFill>
                    <a:srgbClr val="0000FF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4393062" y="3814134"/>
                <a:ext cx="467541" cy="182802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solidFill>
                    <a:srgbClr val="0000FF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4405474" y="4049688"/>
                <a:ext cx="207341" cy="318051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solidFill>
                    <a:srgbClr val="0000FF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4649132" y="4049688"/>
                <a:ext cx="207341" cy="159025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solidFill>
                    <a:srgbClr val="0000FF"/>
                  </a:solidFill>
                  <a:latin typeface="Century Gothic" pitchFamily="34" charset="0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3806121" y="1852717"/>
              <a:ext cx="1460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Dynamic display ad targets NYC destination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3650322" y="796618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2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55208" y="947055"/>
            <a:ext cx="1839058" cy="2188654"/>
            <a:chOff x="5355208" y="708557"/>
            <a:chExt cx="1839058" cy="2188654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208" y="1397851"/>
              <a:ext cx="513778" cy="51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 bwMode="auto">
            <a:xfrm>
              <a:off x="5622408" y="1911629"/>
              <a:ext cx="0" cy="98558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5843585" y="1972668"/>
              <a:ext cx="13506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Abandoned Search email </a:t>
              </a:r>
            </a:p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highlights NYC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432" y="872643"/>
              <a:ext cx="820959" cy="10668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9" name="Oval 58"/>
            <p:cNvSpPr/>
            <p:nvPr/>
          </p:nvSpPr>
          <p:spPr>
            <a:xfrm>
              <a:off x="5744884" y="708557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3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42902" y="1184742"/>
            <a:ext cx="2168972" cy="1935229"/>
            <a:chOff x="7442902" y="946200"/>
            <a:chExt cx="2168972" cy="1935229"/>
          </a:xfrm>
        </p:grpSpPr>
        <p:cxnSp>
          <p:nvCxnSpPr>
            <p:cNvPr id="14345" name="Elbow Connector 14344"/>
            <p:cNvCxnSpPr/>
            <p:nvPr/>
          </p:nvCxnSpPr>
          <p:spPr bwMode="auto">
            <a:xfrm rot="5400000" flipH="1" flipV="1">
              <a:off x="7023775" y="2248712"/>
              <a:ext cx="1077779" cy="187656"/>
            </a:xfrm>
            <a:prstGeom prst="bentConnector2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7588188" y="2289822"/>
              <a:ext cx="2023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Home page highlights </a:t>
              </a:r>
            </a:p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NYC destination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pic>
          <p:nvPicPr>
            <p:cNvPr id="92" name="Picture 1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445" y="1176714"/>
              <a:ext cx="1128085" cy="107887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" name="Oval 59"/>
            <p:cNvSpPr/>
            <p:nvPr/>
          </p:nvSpPr>
          <p:spPr>
            <a:xfrm>
              <a:off x="7442902" y="946200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4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56499" y="4149469"/>
            <a:ext cx="1852141" cy="2086922"/>
            <a:chOff x="7656491" y="3910971"/>
            <a:chExt cx="1852141" cy="2086922"/>
          </a:xfrm>
        </p:grpSpPr>
        <p:pic>
          <p:nvPicPr>
            <p:cNvPr id="63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214" y="4127778"/>
              <a:ext cx="1068190" cy="1367431"/>
            </a:xfrm>
            <a:prstGeom prst="rect">
              <a:avLst/>
            </a:prstGeom>
            <a:noFill/>
            <a:ln>
              <a:noFill/>
            </a:ln>
            <a:effectLst>
              <a:outerShdw blurRad="165100" dist="38100" dir="2700000" sx="103000" sy="103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1" name="Elbow Connector 130"/>
            <p:cNvCxnSpPr/>
            <p:nvPr/>
          </p:nvCxnSpPr>
          <p:spPr bwMode="auto">
            <a:xfrm rot="16200000" flipH="1">
              <a:off x="7271409" y="4296053"/>
              <a:ext cx="978910" cy="208745"/>
            </a:xfrm>
            <a:prstGeom prst="bentConnector3">
              <a:avLst>
                <a:gd name="adj1" fmla="val 99624"/>
              </a:avLst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40" name="TextBox 139"/>
            <p:cNvSpPr txBox="1"/>
            <p:nvPr/>
          </p:nvSpPr>
          <p:spPr>
            <a:xfrm>
              <a:off x="7824430" y="5536228"/>
              <a:ext cx="1684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Personalized member offers including NYC Destination highlight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871495" y="3963692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5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17793" y="4137049"/>
            <a:ext cx="2138698" cy="2160213"/>
            <a:chOff x="5517793" y="3898507"/>
            <a:chExt cx="2138698" cy="2160213"/>
          </a:xfrm>
        </p:grpSpPr>
        <p:pic>
          <p:nvPicPr>
            <p:cNvPr id="1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793" y="4415757"/>
              <a:ext cx="513778" cy="51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5" name="Straight Connector 114"/>
            <p:cNvCxnSpPr/>
            <p:nvPr/>
          </p:nvCxnSpPr>
          <p:spPr bwMode="auto">
            <a:xfrm flipV="1">
              <a:off x="5748064" y="3898507"/>
              <a:ext cx="0" cy="51649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grpSp>
          <p:nvGrpSpPr>
            <p:cNvPr id="116" name="Group 115"/>
            <p:cNvGrpSpPr/>
            <p:nvPr/>
          </p:nvGrpSpPr>
          <p:grpSpPr>
            <a:xfrm>
              <a:off x="6031571" y="4393750"/>
              <a:ext cx="974710" cy="1349515"/>
              <a:chOff x="4646790" y="393700"/>
              <a:chExt cx="3512959" cy="5377073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4646790" y="393700"/>
                <a:ext cx="3512959" cy="5377073"/>
                <a:chOff x="3802240" y="812800"/>
                <a:chExt cx="3512959" cy="5377073"/>
              </a:xfrm>
            </p:grpSpPr>
            <p:pic>
              <p:nvPicPr>
                <p:cNvPr id="11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27"/>
                <a:stretch/>
              </p:blipFill>
              <p:spPr bwMode="auto">
                <a:xfrm>
                  <a:off x="3802240" y="812800"/>
                  <a:ext cx="3512959" cy="3936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0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02240" y="3614739"/>
                  <a:ext cx="3512959" cy="2575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8" name="Rectangle 117"/>
              <p:cNvSpPr/>
              <p:nvPr/>
            </p:nvSpPr>
            <p:spPr bwMode="auto">
              <a:xfrm>
                <a:off x="6477000" y="2514600"/>
                <a:ext cx="647700" cy="11430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 smtClean="0">
                  <a:solidFill>
                    <a:srgbClr val="0000FF"/>
                  </a:solidFill>
                  <a:latin typeface="Century Gothic" pitchFamily="34" charset="0"/>
                </a:endParaRPr>
              </a:p>
            </p:txBody>
          </p:sp>
        </p:grpSp>
        <p:sp>
          <p:nvSpPr>
            <p:cNvPr id="121" name="TextBox 120"/>
            <p:cNvSpPr txBox="1"/>
            <p:nvPr/>
          </p:nvSpPr>
          <p:spPr>
            <a:xfrm>
              <a:off x="5972289" y="5720166"/>
              <a:ext cx="1684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Personalized ancillary offers on reservation confirmation email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6851048" y="4236339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6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29729" y="4149513"/>
            <a:ext cx="2044956" cy="2151035"/>
            <a:chOff x="3729726" y="3910971"/>
            <a:chExt cx="2044956" cy="2151035"/>
          </a:xfrm>
        </p:grpSpPr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726" y="4399190"/>
              <a:ext cx="513778" cy="513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8" name="Straight Connector 97"/>
            <p:cNvCxnSpPr/>
            <p:nvPr/>
          </p:nvCxnSpPr>
          <p:spPr bwMode="auto">
            <a:xfrm flipV="1">
              <a:off x="3960289" y="3910971"/>
              <a:ext cx="0" cy="51649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pic>
          <p:nvPicPr>
            <p:cNvPr id="45" name="Picture 8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140"/>
            <a:stretch/>
          </p:blipFill>
          <p:spPr bwMode="auto">
            <a:xfrm>
              <a:off x="4275945" y="4415757"/>
              <a:ext cx="935577" cy="12627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1" name="TextBox 100"/>
            <p:cNvSpPr txBox="1"/>
            <p:nvPr/>
          </p:nvSpPr>
          <p:spPr>
            <a:xfrm>
              <a:off x="4090480" y="5723452"/>
              <a:ext cx="16842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Personalized Mobile app invitation email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040938" y="4263376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7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04589" y="4148940"/>
            <a:ext cx="1853409" cy="2123263"/>
            <a:chOff x="904589" y="3910398"/>
            <a:chExt cx="1853409" cy="2123263"/>
          </a:xfrm>
        </p:grpSpPr>
        <p:cxnSp>
          <p:nvCxnSpPr>
            <p:cNvPr id="28" name="Straight Connector 27"/>
            <p:cNvCxnSpPr/>
            <p:nvPr/>
          </p:nvCxnSpPr>
          <p:spPr bwMode="auto">
            <a:xfrm flipV="1">
              <a:off x="2446437" y="3910398"/>
              <a:ext cx="0" cy="78812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7030A0"/>
              </a:solidFill>
              <a:prstDash val="sysDot"/>
              <a:round/>
              <a:headEnd type="triangle" w="med" len="med"/>
              <a:tailEnd type="none" w="med" len="med"/>
            </a:ln>
            <a:effectLst/>
          </p:spPr>
        </p:cxnSp>
        <p:pic>
          <p:nvPicPr>
            <p:cNvPr id="14354" name="Picture 7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593" y="4656079"/>
              <a:ext cx="614405" cy="614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093" y="4443531"/>
              <a:ext cx="1338120" cy="1304480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904589" y="5695107"/>
              <a:ext cx="16388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26"/>
              <a:r>
                <a:rPr lang="en-US" sz="800" i="1" dirty="0" smtClean="0">
                  <a:solidFill>
                    <a:prstClr val="black"/>
                  </a:solidFill>
                  <a:latin typeface="Source Sans Pro Semibold"/>
                </a:rPr>
                <a:t>On-property, contextual offers pushed in App via Beacons</a:t>
              </a:r>
              <a:endParaRPr lang="en-US" sz="800" i="1" dirty="0">
                <a:solidFill>
                  <a:prstClr val="black"/>
                </a:solidFill>
                <a:latin typeface="Source Sans Pro Semibold"/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2375004" y="4790621"/>
              <a:ext cx="159553" cy="156166"/>
            </a:xfrm>
            <a:prstGeom prst="ellipse">
              <a:avLst/>
            </a:prstGeom>
            <a:solidFill>
              <a:srgbClr val="A00704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white">
                      <a:lumMod val="75000"/>
                    </a:prstClr>
                  </a:solidFill>
                  <a:latin typeface="Arial Black" panose="020B0A04020102020204" pitchFamily="34" charset="0"/>
                  <a:cs typeface="Andalus" panose="02020603050405020304" pitchFamily="18" charset="-78"/>
                </a:rPr>
                <a:t>1</a:t>
              </a:r>
            </a:p>
          </p:txBody>
        </p:sp>
        <p:sp>
          <p:nvSpPr>
            <p:cNvPr id="68" name="Oval 67"/>
            <p:cNvSpPr/>
            <p:nvPr/>
          </p:nvSpPr>
          <p:spPr>
            <a:xfrm>
              <a:off x="1989089" y="4291863"/>
              <a:ext cx="361897" cy="328171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6"/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1" name="Title 1"/>
          <p:cNvSpPr txBox="1">
            <a:spLocks/>
          </p:cNvSpPr>
          <p:nvPr/>
        </p:nvSpPr>
        <p:spPr bwMode="auto">
          <a:xfrm>
            <a:off x="249451" y="0"/>
            <a:ext cx="9259182" cy="84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7803" rIns="75608" bIns="37803" numCol="1" anchor="t" anchorCtr="0" compatLnSpc="1">
            <a:prstTxWarp prst="textNoShape">
              <a:avLst/>
            </a:prstTxWarp>
          </a:bodyPr>
          <a:lstStyle>
            <a:lvl1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2pPr>
            <a:lvl3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3pPr>
            <a:lvl4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4pPr>
            <a:lvl5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5pPr>
            <a:lvl6pPr marL="457088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6pPr>
            <a:lvl7pPr marL="914174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7pPr>
            <a:lvl8pPr marL="1371262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8pPr>
            <a:lvl9pPr marL="1828350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en-US" sz="2400" b="1" dirty="0">
                <a:solidFill>
                  <a:srgbClr val="1CA0FF"/>
                </a:solidFill>
                <a:latin typeface="Calibri Light"/>
                <a:cs typeface="Calibri Light"/>
              </a:rPr>
              <a:t>PERSONALIZED GUEST JOURNEYS: </a:t>
            </a:r>
          </a:p>
          <a:p>
            <a:r>
              <a:rPr lang="en-US" sz="2400" dirty="0">
                <a:solidFill>
                  <a:srgbClr val="1CA0FF"/>
                </a:solidFill>
                <a:latin typeface="Calibri Light"/>
                <a:cs typeface="Calibri Light"/>
              </a:rPr>
              <a:t>Win the Booking and Win the Stay by increasing digital relevancy</a:t>
            </a:r>
          </a:p>
        </p:txBody>
      </p:sp>
    </p:spTree>
    <p:extLst>
      <p:ext uri="{BB962C8B-B14F-4D97-AF65-F5344CB8AC3E}">
        <p14:creationId xmlns:p14="http://schemas.microsoft.com/office/powerpoint/2010/main" val="363923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79" grpId="0" animBg="1"/>
      <p:bldP spid="89" grpId="0" animBg="1"/>
      <p:bldP spid="91" grpId="0" animBg="1"/>
      <p:bldP spid="105" grpId="0" animBg="1"/>
      <p:bldP spid="12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521024" y="1039557"/>
            <a:ext cx="4961440" cy="5295024"/>
            <a:chOff x="3352801" y="1039557"/>
            <a:chExt cx="4724400" cy="5295024"/>
          </a:xfrm>
        </p:grpSpPr>
        <p:grpSp>
          <p:nvGrpSpPr>
            <p:cNvPr id="15" name="Group 14"/>
            <p:cNvGrpSpPr/>
            <p:nvPr/>
          </p:nvGrpSpPr>
          <p:grpSpPr>
            <a:xfrm>
              <a:off x="3352801" y="1496646"/>
              <a:ext cx="4724400" cy="4837935"/>
              <a:chOff x="3352801" y="1496646"/>
              <a:chExt cx="4724400" cy="4837935"/>
            </a:xfrm>
          </p:grpSpPr>
          <p:sp>
            <p:nvSpPr>
              <p:cNvPr id="19" name="Rounded Rectangle 18"/>
              <p:cNvSpPr/>
              <p:nvPr/>
            </p:nvSpPr>
            <p:spPr bwMode="auto">
              <a:xfrm>
                <a:off x="5215074" y="1496652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 bwMode="auto">
              <a:xfrm>
                <a:off x="5817432" y="1496651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 bwMode="auto">
              <a:xfrm>
                <a:off x="4625941" y="1496646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 bwMode="auto">
              <a:xfrm>
                <a:off x="3406741" y="1496646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6988141" y="1496646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6392578" y="1496646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 bwMode="auto">
              <a:xfrm>
                <a:off x="7592292" y="1496646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4013247" y="1496648"/>
                <a:ext cx="484909" cy="483792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317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5850534" y="1567190"/>
                <a:ext cx="39228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sms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49431" y="1567190"/>
                <a:ext cx="558682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m.com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606546" y="1567187"/>
                <a:ext cx="4933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email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945068" y="1567187"/>
                <a:ext cx="56950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display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352801" y="1567185"/>
                <a:ext cx="5421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search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378541" y="1567185"/>
                <a:ext cx="49333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social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988141" y="1567185"/>
                <a:ext cx="4965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video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613186" y="1567187"/>
                <a:ext cx="38631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 smtClean="0">
                    <a:latin typeface="+mj-lt"/>
                    <a:cs typeface="Calibri" panose="020F0502020204030204" pitchFamily="34" charset="0"/>
                  </a:rPr>
                  <a:t>app</a:t>
                </a:r>
                <a:endParaRPr lang="en-US" sz="1100" b="1" dirty="0">
                  <a:latin typeface="+mj-lt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910125" y="1039557"/>
              <a:ext cx="1719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  <a:ea typeface="Batang" panose="02030600000101010101" pitchFamily="18" charset="-127"/>
                  <a:cs typeface="Calibri" panose="020F0502020204030204" pitchFamily="34" charset="0"/>
                </a:rPr>
                <a:t>digital channels</a:t>
              </a:r>
              <a:endParaRPr lang="en-US" sz="2000" dirty="0">
                <a:latin typeface="+mj-lt"/>
                <a:ea typeface="Batang" panose="02030600000101010101" pitchFamily="18" charset="-127"/>
                <a:cs typeface="Calibri" panose="020F0502020204030204" pitchFamily="34" charset="0"/>
              </a:endParaRPr>
            </a:p>
          </p:txBody>
        </p:sp>
      </p:grpSp>
      <p:sp>
        <p:nvSpPr>
          <p:cNvPr id="50" name="Title 1"/>
          <p:cNvSpPr txBox="1">
            <a:spLocks/>
          </p:cNvSpPr>
          <p:nvPr/>
        </p:nvSpPr>
        <p:spPr bwMode="auto">
          <a:xfrm>
            <a:off x="228450" y="200500"/>
            <a:ext cx="9259182" cy="84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7803" rIns="75608" bIns="37803" numCol="1" anchor="t" anchorCtr="0" compatLnSpc="1">
            <a:prstTxWarp prst="textNoShape">
              <a:avLst/>
            </a:prstTxWarp>
          </a:bodyPr>
          <a:lstStyle>
            <a:lvl1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  <a:lvl2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2pPr>
            <a:lvl3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3pPr>
            <a:lvl4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4pPr>
            <a:lvl5pPr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5pPr>
            <a:lvl6pPr marL="457088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6pPr>
            <a:lvl7pPr marL="914174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7pPr>
            <a:lvl8pPr marL="1371262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8pPr>
            <a:lvl9pPr marL="1828350" algn="l" defTabSz="695155" rtl="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rgbClr val="A50021"/>
                </a:solidFill>
                <a:latin typeface="Arial" charset="0"/>
              </a:defRPr>
            </a:lvl9pPr>
          </a:lstStyle>
          <a:p>
            <a:r>
              <a:rPr lang="en-US" sz="2400" b="1" dirty="0">
                <a:solidFill>
                  <a:srgbClr val="0099FF"/>
                </a:solidFill>
                <a:latin typeface="Calibri Light"/>
                <a:cs typeface="Calibri Light"/>
              </a:rPr>
              <a:t>PIVOTING</a:t>
            </a:r>
            <a:r>
              <a:rPr lang="en-US" sz="2400" b="1" dirty="0" smtClean="0">
                <a:solidFill>
                  <a:srgbClr val="00B0F0"/>
                </a:solidFill>
                <a:latin typeface="Arial"/>
              </a:rPr>
              <a:t> </a:t>
            </a:r>
            <a:r>
              <a:rPr lang="en-US" sz="2400" b="1" dirty="0">
                <a:solidFill>
                  <a:srgbClr val="0099FF"/>
                </a:solidFill>
                <a:latin typeface="Calibri Light"/>
                <a:cs typeface="Calibri Light"/>
              </a:rPr>
              <a:t>OUR DIGITAL MARKETING:</a:t>
            </a:r>
          </a:p>
          <a:p>
            <a:r>
              <a:rPr lang="en-US" sz="2400" dirty="0">
                <a:solidFill>
                  <a:srgbClr val="0099FF"/>
                </a:solidFill>
                <a:latin typeface="Calibri Light"/>
                <a:cs typeface="Calibri Light"/>
              </a:rPr>
              <a:t>Portfolio Management and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Calibri Light"/>
                <a:cs typeface="Calibri Light"/>
              </a:rPr>
              <a:t>Project Orange </a:t>
            </a:r>
            <a:r>
              <a:rPr lang="en-US" sz="2400" dirty="0">
                <a:solidFill>
                  <a:srgbClr val="0099FF"/>
                </a:solidFill>
                <a:latin typeface="Calibri Light"/>
                <a:cs typeface="Calibri Light"/>
              </a:rPr>
              <a:t>Impacts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95272" y="1317622"/>
            <a:ext cx="8667448" cy="1110805"/>
            <a:chOff x="662053" y="1317618"/>
            <a:chExt cx="8253347" cy="1110805"/>
          </a:xfrm>
        </p:grpSpPr>
        <p:sp>
          <p:nvSpPr>
            <p:cNvPr id="38" name="Rectangle 37"/>
            <p:cNvSpPr/>
            <p:nvPr/>
          </p:nvSpPr>
          <p:spPr bwMode="auto">
            <a:xfrm rot="2010014">
              <a:off x="1018456" y="1769626"/>
              <a:ext cx="1182879" cy="229079"/>
            </a:xfrm>
            <a:prstGeom prst="rect">
              <a:avLst/>
            </a:prstGeom>
            <a:solidFill>
              <a:srgbClr val="00B0F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46" name="Right Arrow 45"/>
            <p:cNvSpPr/>
            <p:nvPr/>
          </p:nvSpPr>
          <p:spPr bwMode="auto">
            <a:xfrm>
              <a:off x="2019300" y="1981200"/>
              <a:ext cx="6896100" cy="447223"/>
            </a:xfrm>
            <a:prstGeom prst="rightArrow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62053" y="1317618"/>
              <a:ext cx="1657059" cy="609601"/>
            </a:xfrm>
            <a:prstGeom prst="roundRect">
              <a:avLst/>
            </a:prstGeom>
            <a:solidFill>
              <a:srgbClr val="00B0F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Campaign</a:t>
              </a:r>
              <a:endPara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4723697" y="2082903"/>
              <a:ext cx="258466" cy="255134"/>
            </a:xfrm>
            <a:prstGeom prst="ellipse">
              <a:avLst/>
            </a:prstGeom>
            <a:solidFill>
              <a:srgbClr val="9933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6521265" y="2082338"/>
              <a:ext cx="260535" cy="244943"/>
            </a:xfrm>
            <a:prstGeom prst="ellipse">
              <a:avLst/>
            </a:prstGeom>
            <a:solidFill>
              <a:srgbClr val="9933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7692294" y="2082903"/>
              <a:ext cx="254076" cy="244943"/>
            </a:xfrm>
            <a:prstGeom prst="ellipse">
              <a:avLst/>
            </a:prstGeom>
            <a:solidFill>
              <a:srgbClr val="9933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309191" y="2082902"/>
              <a:ext cx="272459" cy="255135"/>
            </a:xfrm>
            <a:prstGeom prst="ellipse">
              <a:avLst/>
            </a:prstGeom>
            <a:solidFill>
              <a:srgbClr val="9933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4117150" y="2082903"/>
              <a:ext cx="254076" cy="245507"/>
            </a:xfrm>
            <a:prstGeom prst="ellipse">
              <a:avLst/>
            </a:prstGeom>
            <a:solidFill>
              <a:srgbClr val="9933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1910" y="3258774"/>
            <a:ext cx="9260828" cy="3245078"/>
            <a:chOff x="97030" y="3258774"/>
            <a:chExt cx="8818370" cy="3245078"/>
          </a:xfrm>
        </p:grpSpPr>
        <p:sp>
          <p:nvSpPr>
            <p:cNvPr id="2" name="Oval 1"/>
            <p:cNvSpPr/>
            <p:nvPr/>
          </p:nvSpPr>
          <p:spPr bwMode="auto">
            <a:xfrm>
              <a:off x="302712" y="3258774"/>
              <a:ext cx="609600" cy="623500"/>
            </a:xfrm>
            <a:prstGeom prst="ellipse">
              <a:avLst/>
            </a:prstGeom>
            <a:solidFill>
              <a:srgbClr val="FF8A33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>
                  <a:solidFill>
                    <a:srgbClr val="000000"/>
                  </a:solidFill>
                  <a:latin typeface="Century Gothic" pitchFamily="34" charset="0"/>
                </a:rPr>
                <a:t>A</a:t>
              </a:r>
              <a:endPara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84967" y="4001077"/>
              <a:ext cx="609600" cy="623500"/>
            </a:xfrm>
            <a:prstGeom prst="ellipse">
              <a:avLst/>
            </a:prstGeom>
            <a:solidFill>
              <a:srgbClr val="FF8A33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B</a:t>
              </a: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274528" y="4743796"/>
              <a:ext cx="609600" cy="623500"/>
            </a:xfrm>
            <a:prstGeom prst="ellipse">
              <a:avLst/>
            </a:prstGeom>
            <a:solidFill>
              <a:srgbClr val="FF8A33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C</a:t>
              </a: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274528" y="5482475"/>
              <a:ext cx="609600" cy="623500"/>
            </a:xfrm>
            <a:prstGeom prst="ellipse">
              <a:avLst/>
            </a:prstGeom>
            <a:solidFill>
              <a:srgbClr val="FF8A33"/>
            </a:solidFill>
            <a:ln w="127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D</a:t>
              </a:r>
            </a:p>
          </p:txBody>
        </p:sp>
        <p:sp>
          <p:nvSpPr>
            <p:cNvPr id="5" name="Right Arrow 4"/>
            <p:cNvSpPr/>
            <p:nvPr/>
          </p:nvSpPr>
          <p:spPr bwMode="auto">
            <a:xfrm>
              <a:off x="1143000" y="3276600"/>
              <a:ext cx="7734889" cy="5071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31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1" name="Right Arrow 30"/>
            <p:cNvSpPr/>
            <p:nvPr/>
          </p:nvSpPr>
          <p:spPr bwMode="auto">
            <a:xfrm>
              <a:off x="1157614" y="4019259"/>
              <a:ext cx="7734889" cy="5071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31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2" name="Right Arrow 31"/>
            <p:cNvSpPr/>
            <p:nvPr/>
          </p:nvSpPr>
          <p:spPr bwMode="auto">
            <a:xfrm>
              <a:off x="1157614" y="4761978"/>
              <a:ext cx="7734889" cy="5071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31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3" name="Right Arrow 32"/>
            <p:cNvSpPr/>
            <p:nvPr/>
          </p:nvSpPr>
          <p:spPr bwMode="auto">
            <a:xfrm>
              <a:off x="1180511" y="5500657"/>
              <a:ext cx="7734889" cy="507109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 w="3175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898525" rtl="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Century Gothic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7030" y="6103742"/>
              <a:ext cx="11300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+mj-lt"/>
                  <a:cs typeface="Calibri" panose="020F0502020204030204" pitchFamily="34" charset="0"/>
                </a:rPr>
                <a:t>segments</a:t>
              </a:r>
              <a:endParaRPr lang="en-US" sz="2000" dirty="0"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3903" y="3048000"/>
            <a:ext cx="4516221" cy="929180"/>
            <a:chOff x="3955444" y="3048000"/>
            <a:chExt cx="4300452" cy="929180"/>
          </a:xfrm>
        </p:grpSpPr>
        <p:sp>
          <p:nvSpPr>
            <p:cNvPr id="48" name="TextBox 47"/>
            <p:cNvSpPr txBox="1"/>
            <p:nvPr/>
          </p:nvSpPr>
          <p:spPr>
            <a:xfrm>
              <a:off x="4565044" y="304800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55444" y="304800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97224" y="304800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561989" y="305385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91136" y="305385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94099" y="4495800"/>
            <a:ext cx="2592970" cy="923330"/>
            <a:chOff x="4565044" y="4495800"/>
            <a:chExt cx="2469087" cy="923330"/>
          </a:xfrm>
        </p:grpSpPr>
        <p:sp>
          <p:nvSpPr>
            <p:cNvPr id="56" name="TextBox 55"/>
            <p:cNvSpPr txBox="1"/>
            <p:nvPr/>
          </p:nvSpPr>
          <p:spPr>
            <a:xfrm>
              <a:off x="6340224" y="449580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65044" y="449580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174644" y="4495800"/>
              <a:ext cx="693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>
                  <a:solidFill>
                    <a:srgbClr val="8000FF"/>
                  </a:solidFill>
                  <a:sym typeface="Wingdings"/>
                </a:rPr>
                <a:t></a:t>
              </a:r>
              <a:endParaRPr lang="en-US" sz="5400" b="1" dirty="0">
                <a:solidFill>
                  <a:srgbClr val="8000FF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00580" y="2121583"/>
            <a:ext cx="469662" cy="4322296"/>
            <a:chOff x="1904999" y="2121583"/>
            <a:chExt cx="447223" cy="4322296"/>
          </a:xfrm>
        </p:grpSpPr>
        <p:grpSp>
          <p:nvGrpSpPr>
            <p:cNvPr id="35" name="Group 34"/>
            <p:cNvGrpSpPr/>
            <p:nvPr/>
          </p:nvGrpSpPr>
          <p:grpSpPr>
            <a:xfrm>
              <a:off x="1904999" y="2121583"/>
              <a:ext cx="447223" cy="4322296"/>
              <a:chOff x="1904999" y="2121583"/>
              <a:chExt cx="447223" cy="4322296"/>
            </a:xfrm>
          </p:grpSpPr>
          <p:sp>
            <p:nvSpPr>
              <p:cNvPr id="67" name="Right Arrow 66"/>
              <p:cNvSpPr/>
              <p:nvPr/>
            </p:nvSpPr>
            <p:spPr bwMode="auto">
              <a:xfrm rot="5400000">
                <a:off x="-32537" y="4059119"/>
                <a:ext cx="4322296" cy="447223"/>
              </a:xfrm>
              <a:prstGeom prst="rightArrow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898525" rtl="0" eaLnBrk="1" fontAlgn="base" latinLnBrk="0" hangingPunct="1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hlink"/>
                  </a:solidFill>
                  <a:effectLst/>
                  <a:latin typeface="Century Gothic" pitchFamily="34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1993052" y="3403376"/>
                <a:ext cx="271118" cy="253555"/>
              </a:xfrm>
              <a:prstGeom prst="ellipse">
                <a:avLst/>
              </a:prstGeom>
              <a:solidFill>
                <a:srgbClr val="FF8A33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898525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chemeClr val="hlink"/>
                  </a:solidFill>
                  <a:latin typeface="Century Gothic" pitchFamily="34" charset="0"/>
                </a:endParaRPr>
              </a:p>
            </p:txBody>
          </p:sp>
        </p:grpSp>
        <p:sp>
          <p:nvSpPr>
            <p:cNvPr id="72" name="Oval 71"/>
            <p:cNvSpPr/>
            <p:nvPr/>
          </p:nvSpPr>
          <p:spPr bwMode="auto">
            <a:xfrm>
              <a:off x="1993052" y="4888755"/>
              <a:ext cx="271118" cy="253555"/>
            </a:xfrm>
            <a:prstGeom prst="ellipse">
              <a:avLst/>
            </a:prstGeom>
            <a:solidFill>
              <a:srgbClr val="FF8A33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98525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chemeClr val="hlink"/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67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5" descr="data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3702">
            <a:off x="9873325" y="1075631"/>
            <a:ext cx="1618522" cy="138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176853" y="126455"/>
            <a:ext cx="6304357" cy="903497"/>
          </a:xfrm>
        </p:spPr>
        <p:txBody>
          <a:bodyPr/>
          <a:lstStyle/>
          <a:p>
            <a:r>
              <a:rPr lang="en-US" dirty="0" smtClean="0"/>
              <a:t>Depth of Guest Identification Informs Personalization &amp; Messaging Capabilities</a:t>
            </a:r>
            <a:endParaRPr lang="en-US" dirty="0"/>
          </a:p>
        </p:txBody>
      </p:sp>
      <p:pic>
        <p:nvPicPr>
          <p:cNvPr id="8" name="Picture 4" descr="marketer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196" y="1084181"/>
            <a:ext cx="277415" cy="69441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Right Arrow 2"/>
          <p:cNvSpPr/>
          <p:nvPr/>
        </p:nvSpPr>
        <p:spPr>
          <a:xfrm rot="19687832">
            <a:off x="-1278727" y="2538434"/>
            <a:ext cx="492575" cy="5622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-1678780" y="3100510"/>
            <a:ext cx="492575" cy="5622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763245" y="5812664"/>
            <a:ext cx="2984678" cy="1468437"/>
            <a:chOff x="5943600" y="3014664"/>
            <a:chExt cx="2984678" cy="1468437"/>
          </a:xfrm>
        </p:grpSpPr>
        <p:pic>
          <p:nvPicPr>
            <p:cNvPr id="6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4800" y="3280790"/>
              <a:ext cx="861771" cy="325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3" name="Group 122"/>
            <p:cNvGrpSpPr>
              <a:grpSpLocks/>
            </p:cNvGrpSpPr>
            <p:nvPr/>
          </p:nvGrpSpPr>
          <p:grpSpPr bwMode="auto">
            <a:xfrm>
              <a:off x="5943600" y="3014664"/>
              <a:ext cx="2743200" cy="1468437"/>
              <a:chOff x="9236176" y="3048000"/>
              <a:chExt cx="2743200" cy="1468054"/>
            </a:xfrm>
          </p:grpSpPr>
          <p:grpSp>
            <p:nvGrpSpPr>
              <p:cNvPr id="64" name="Group 181"/>
              <p:cNvGrpSpPr>
                <a:grpSpLocks/>
              </p:cNvGrpSpPr>
              <p:nvPr/>
            </p:nvGrpSpPr>
            <p:grpSpPr bwMode="auto">
              <a:xfrm>
                <a:off x="9434243" y="3048000"/>
                <a:ext cx="2011733" cy="1371600"/>
                <a:chOff x="6187509" y="2431190"/>
                <a:chExt cx="2011733" cy="1371600"/>
              </a:xfrm>
            </p:grpSpPr>
            <p:pic>
              <p:nvPicPr>
                <p:cNvPr id="68" name="Picture 3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87509" y="2735990"/>
                  <a:ext cx="837358" cy="5143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9" name="Picture 31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51347" y="3193190"/>
                  <a:ext cx="946686" cy="1792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0" name="Picture 32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52556" y="3489062"/>
                  <a:ext cx="946686" cy="3137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" name="Picture 33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81998" y="2735990"/>
                  <a:ext cx="888644" cy="3404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" name="Picture 34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5108" y="2431190"/>
                  <a:ext cx="863886" cy="3418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5" name="Picture 4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6176" y="3856892"/>
                <a:ext cx="974624" cy="3074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6" name="Picture 5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4776" y="4164362"/>
                <a:ext cx="1066800" cy="351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" name="Picture 6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5200" y="3732479"/>
                <a:ext cx="854176" cy="3061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4" name="Rectangle 43"/>
            <p:cNvSpPr>
              <a:spLocks noChangeArrowheads="1"/>
            </p:cNvSpPr>
            <p:nvPr/>
          </p:nvSpPr>
          <p:spPr bwMode="auto">
            <a:xfrm>
              <a:off x="6032678" y="3033985"/>
              <a:ext cx="2895600" cy="1449116"/>
            </a:xfrm>
            <a:prstGeom prst="rect">
              <a:avLst/>
            </a:prstGeom>
            <a:solidFill>
              <a:srgbClr val="FFFFFF">
                <a:alpha val="49019"/>
              </a:srgbClr>
            </a:solidFill>
            <a:ln w="9525" algn="ctr">
              <a:noFill/>
              <a:round/>
              <a:headEnd/>
              <a:tailEnd/>
            </a:ln>
          </p:spPr>
          <p:txBody>
            <a:bodyPr lIns="91417" tIns="45709" rIns="91417" bIns="45709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ヒラギノ角ゴ Pro W3"/>
                <a:cs typeface="ヒラギノ角ゴ Pro W3"/>
              </a:endParaRPr>
            </a:p>
          </p:txBody>
        </p:sp>
      </p:grpSp>
      <p:sp>
        <p:nvSpPr>
          <p:cNvPr id="47" name="Right Arrow 46"/>
          <p:cNvSpPr/>
          <p:nvPr/>
        </p:nvSpPr>
        <p:spPr>
          <a:xfrm rot="2519884">
            <a:off x="-907581" y="3164981"/>
            <a:ext cx="492575" cy="5622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124"/>
          <p:cNvGrpSpPr/>
          <p:nvPr/>
        </p:nvGrpSpPr>
        <p:grpSpPr>
          <a:xfrm>
            <a:off x="-1680752" y="5406136"/>
            <a:ext cx="1560872" cy="1225864"/>
            <a:chOff x="1332272" y="2486920"/>
            <a:chExt cx="1560872" cy="122586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9351" y="2667096"/>
              <a:ext cx="793793" cy="79379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4" cstate="email">
              <a:lum bright="10000" contrast="-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494" y="2486920"/>
              <a:ext cx="673100" cy="6731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2272" y="2881934"/>
              <a:ext cx="732078" cy="73207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3966" y="2891215"/>
              <a:ext cx="821569" cy="821569"/>
            </a:xfrm>
            <a:prstGeom prst="rect">
              <a:avLst/>
            </a:prstGeom>
          </p:spPr>
        </p:pic>
      </p:grpSp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76" y="4889555"/>
            <a:ext cx="410711" cy="46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22"/>
          <p:cNvGrpSpPr/>
          <p:nvPr/>
        </p:nvGrpSpPr>
        <p:grpSpPr>
          <a:xfrm>
            <a:off x="10447286" y="3684845"/>
            <a:ext cx="1204999" cy="730465"/>
            <a:chOff x="6070600" y="1022350"/>
            <a:chExt cx="2982783" cy="16188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lum bright="25000" contrast="-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366000" y="1022350"/>
              <a:ext cx="586761" cy="68277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9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lum bright="25000" contrast="-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7904" y="1106738"/>
              <a:ext cx="493060" cy="49306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0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lum bright="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2456" y="1110524"/>
              <a:ext cx="502542" cy="5025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1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lum bright="1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142" y="1073676"/>
              <a:ext cx="631450" cy="6314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22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lum bright="25000" contrast="-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0451" y="1106738"/>
              <a:ext cx="572999" cy="5729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3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lum bright="25000" contrast="-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2935" y="1152767"/>
              <a:ext cx="675105" cy="6751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4" cstate="email">
              <a:lum bright="12000" contrast="-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8822" y="1270217"/>
              <a:ext cx="757118" cy="75711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5" cstate="email">
              <a:lum bright="15000"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6951" y="1300903"/>
              <a:ext cx="726432" cy="72643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6" cstate="email">
              <a:lum bright="7000" contrast="-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7382" y="1275514"/>
              <a:ext cx="751821" cy="75182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 cstate="email">
              <a:lum bright="15000"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4247" y="1275514"/>
              <a:ext cx="767165" cy="76716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8" cstate="email">
              <a:lum bright="18000" contrast="-1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113" y="1321544"/>
              <a:ext cx="797851" cy="79785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9" cstate="email">
              <a:lum bright="2000"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0964" y="1367574"/>
              <a:ext cx="920598" cy="98197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0" cstate="email">
              <a:lum bright="15000"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323" y="1214141"/>
              <a:ext cx="813195" cy="81319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1" cstate="email">
              <a:lum bright="15000" contrast="-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7239" y="1413496"/>
              <a:ext cx="876300" cy="8763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 cstate="email">
              <a:lum bright="6000" contrast="-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7186" y="1495617"/>
              <a:ext cx="853927" cy="85392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3" cstate="email">
              <a:lum bright="9000" contrast="-7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7442" y="1474977"/>
              <a:ext cx="828538" cy="82853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2725" y="1643753"/>
              <a:ext cx="981971" cy="98197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7143" y="1597723"/>
              <a:ext cx="981971" cy="98197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0600" y="1718768"/>
              <a:ext cx="922406" cy="92240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88220" y="2481386"/>
            <a:ext cx="1559775" cy="1550049"/>
            <a:chOff x="288219" y="2481332"/>
            <a:chExt cx="1559775" cy="1550049"/>
          </a:xfrm>
        </p:grpSpPr>
        <p:pic>
          <p:nvPicPr>
            <p:cNvPr id="12" name="Picture 40" descr="sil3.png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623" y="2481332"/>
              <a:ext cx="1062968" cy="106292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88219" y="3692827"/>
              <a:ext cx="1559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B050"/>
                  </a:solidFill>
                </a:rPr>
                <a:t>ANONYMOUS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8917" y="2601660"/>
              <a:ext cx="4461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chemeClr val="tx2"/>
                  </a:solidFill>
                </a:rPr>
                <a:t>?</a:t>
              </a:r>
              <a:endParaRPr lang="en-US" sz="4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41759" y="379712"/>
            <a:ext cx="2433142" cy="3810415"/>
            <a:chOff x="6541759" y="379658"/>
            <a:chExt cx="2433142" cy="3810415"/>
          </a:xfrm>
        </p:grpSpPr>
        <p:sp>
          <p:nvSpPr>
            <p:cNvPr id="92" name="TextBox 91"/>
            <p:cNvSpPr txBox="1"/>
            <p:nvPr/>
          </p:nvSpPr>
          <p:spPr>
            <a:xfrm>
              <a:off x="7188982" y="3605298"/>
              <a:ext cx="1559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B050"/>
                  </a:solidFill>
                </a:rPr>
                <a:t>REAL-TIME PROFILE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6541759" y="379658"/>
              <a:ext cx="2433142" cy="3156465"/>
              <a:chOff x="6541759" y="379658"/>
              <a:chExt cx="2433142" cy="3156465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024762" y="379658"/>
                <a:ext cx="1789969" cy="3156465"/>
              </a:xfrm>
              <a:prstGeom prst="rect">
                <a:avLst/>
              </a:prstGeom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7033236" y="398708"/>
                <a:ext cx="18659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Real-Time</a:t>
                </a:r>
              </a:p>
              <a:p>
                <a:pPr algn="ctr"/>
                <a:r>
                  <a:rPr lang="en-US" b="1" dirty="0" smtClean="0"/>
                  <a:t>Contextual</a:t>
                </a:r>
                <a:endParaRPr lang="en-US" b="1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146221" y="2100665"/>
                <a:ext cx="16452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Project</a:t>
                </a:r>
                <a:r>
                  <a:rPr lang="en-US" dirty="0" smtClean="0"/>
                  <a:t> </a:t>
                </a:r>
                <a:r>
                  <a:rPr lang="en-US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Orange</a:t>
                </a:r>
              </a:p>
              <a:p>
                <a:pPr algn="ctr"/>
                <a:r>
                  <a:rPr lang="en-US" b="1" dirty="0" smtClean="0"/>
                  <a:t>Segment</a:t>
                </a:r>
                <a:endParaRPr lang="en-US" b="1" dirty="0"/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6936001" y="3136159"/>
                <a:ext cx="2017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3</a:t>
                </a:r>
                <a:r>
                  <a:rPr lang="en-US" b="1" baseline="30000" dirty="0" smtClean="0"/>
                  <a:t>rd</a:t>
                </a:r>
                <a:r>
                  <a:rPr lang="en-US" b="1" dirty="0" smtClean="0"/>
                  <a:t> Party Intent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6957527" y="1362290"/>
                <a:ext cx="20173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/>
                  <a:t>Marriott Behavior</a:t>
                </a:r>
              </a:p>
            </p:txBody>
          </p:sp>
          <p:sp>
            <p:nvSpPr>
              <p:cNvPr id="37" name="Plus 36"/>
              <p:cNvSpPr/>
              <p:nvPr/>
            </p:nvSpPr>
            <p:spPr>
              <a:xfrm>
                <a:off x="7678734" y="963893"/>
                <a:ext cx="497541" cy="467493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Plus 81"/>
              <p:cNvSpPr/>
              <p:nvPr/>
            </p:nvSpPr>
            <p:spPr>
              <a:xfrm>
                <a:off x="7678734" y="1664468"/>
                <a:ext cx="497541" cy="467493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Plus 82"/>
              <p:cNvSpPr/>
              <p:nvPr/>
            </p:nvSpPr>
            <p:spPr>
              <a:xfrm>
                <a:off x="7678734" y="2716630"/>
                <a:ext cx="497541" cy="467493"/>
              </a:xfrm>
              <a:prstGeom prst="mathPlus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ight Arrow 98"/>
              <p:cNvSpPr/>
              <p:nvPr/>
            </p:nvSpPr>
            <p:spPr>
              <a:xfrm>
                <a:off x="6541759" y="1273913"/>
                <a:ext cx="442662" cy="608848"/>
              </a:xfrm>
              <a:prstGeom prst="rightArrow">
                <a:avLst/>
              </a:prstGeom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4461860" y="4297217"/>
            <a:ext cx="2019351" cy="2015425"/>
            <a:chOff x="4461831" y="4297163"/>
            <a:chExt cx="2019351" cy="2015425"/>
          </a:xfrm>
        </p:grpSpPr>
        <p:sp>
          <p:nvSpPr>
            <p:cNvPr id="94" name="TextBox 93"/>
            <p:cNvSpPr txBox="1"/>
            <p:nvPr/>
          </p:nvSpPr>
          <p:spPr>
            <a:xfrm>
              <a:off x="4461831" y="4835260"/>
              <a:ext cx="201935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MESSAGE PERSONALIZED WITH MARRIOTT-SPECIFIC PROPENSITIES</a:t>
              </a: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>
              <a:off x="5511203" y="4297163"/>
              <a:ext cx="0" cy="499071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1706625" y="2107558"/>
            <a:ext cx="2446589" cy="2116256"/>
            <a:chOff x="1706597" y="2107558"/>
            <a:chExt cx="2446589" cy="2116256"/>
          </a:xfrm>
        </p:grpSpPr>
        <p:sp>
          <p:nvSpPr>
            <p:cNvPr id="97" name="Rectangle 96"/>
            <p:cNvSpPr/>
            <p:nvPr/>
          </p:nvSpPr>
          <p:spPr>
            <a:xfrm>
              <a:off x="2243554" y="2110701"/>
              <a:ext cx="1789969" cy="1461060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35812" y="3100456"/>
              <a:ext cx="2017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3</a:t>
              </a:r>
              <a:r>
                <a:rPr lang="en-US" b="1" baseline="30000" dirty="0" smtClean="0"/>
                <a:t>rd</a:t>
              </a:r>
              <a:r>
                <a:rPr lang="en-US" b="1" dirty="0" smtClean="0"/>
                <a:t> Party Intent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308404" y="2107558"/>
              <a:ext cx="16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Project</a:t>
              </a:r>
              <a:r>
                <a:rPr lang="en-US" dirty="0" smtClean="0"/>
                <a:t> </a:t>
              </a: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Orange</a:t>
              </a:r>
            </a:p>
            <a:p>
              <a:pPr algn="ctr"/>
              <a:r>
                <a:rPr lang="en-US" b="1" dirty="0" smtClean="0"/>
                <a:t>Segment</a:t>
              </a:r>
              <a:endParaRPr lang="en-US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129852" y="2761378"/>
              <a:ext cx="2017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70C0"/>
                  </a:solidFill>
                </a:rPr>
                <a:t> AND/OR</a:t>
              </a:r>
            </a:p>
          </p:txBody>
        </p:sp>
        <p:sp>
          <p:nvSpPr>
            <p:cNvPr id="59" name="Right Arrow 58"/>
            <p:cNvSpPr/>
            <p:nvPr/>
          </p:nvSpPr>
          <p:spPr>
            <a:xfrm>
              <a:off x="1706597" y="2353714"/>
              <a:ext cx="442662" cy="608848"/>
            </a:xfrm>
            <a:prstGeom prst="rightArrow">
              <a:avLst/>
            </a:prstGeom>
            <a:solidFill>
              <a:srgbClr val="00B05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344445" y="3639039"/>
              <a:ext cx="1559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B050"/>
                  </a:solidFill>
                </a:rPr>
                <a:t>KNOWN PROSPECT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133718" y="1326705"/>
            <a:ext cx="2386201" cy="2899787"/>
            <a:chOff x="4133690" y="1326651"/>
            <a:chExt cx="2386201" cy="2899787"/>
          </a:xfrm>
        </p:grpSpPr>
        <p:sp>
          <p:nvSpPr>
            <p:cNvPr id="96" name="Rectangle 95"/>
            <p:cNvSpPr/>
            <p:nvPr/>
          </p:nvSpPr>
          <p:spPr>
            <a:xfrm>
              <a:off x="4618875" y="1326651"/>
              <a:ext cx="1789969" cy="2209471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49846" y="2111230"/>
              <a:ext cx="16452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Project</a:t>
              </a:r>
              <a:r>
                <a:rPr lang="en-US" dirty="0" smtClean="0"/>
                <a:t> </a:t>
              </a:r>
              <a:r>
                <a:rPr lang="en-US" b="1" dirty="0" smtClean="0">
                  <a:solidFill>
                    <a:schemeClr val="accent6">
                      <a:lumMod val="75000"/>
                    </a:schemeClr>
                  </a:solidFill>
                </a:rPr>
                <a:t>Orange</a:t>
              </a:r>
            </a:p>
            <a:p>
              <a:pPr algn="ctr"/>
              <a:r>
                <a:rPr lang="en-US" b="1" dirty="0" smtClean="0"/>
                <a:t>Segment</a:t>
              </a:r>
              <a:endParaRPr lang="en-US" b="1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502516" y="3113378"/>
              <a:ext cx="2017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3</a:t>
              </a:r>
              <a:r>
                <a:rPr lang="en-US" b="1" baseline="30000" dirty="0" smtClean="0"/>
                <a:t>rd</a:t>
              </a:r>
              <a:r>
                <a:rPr lang="en-US" b="1" dirty="0" smtClean="0"/>
                <a:t> Party Intent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502517" y="1386043"/>
              <a:ext cx="20173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Marriott Behavior</a:t>
              </a:r>
            </a:p>
          </p:txBody>
        </p:sp>
        <p:sp>
          <p:nvSpPr>
            <p:cNvPr id="90" name="Plus 89"/>
            <p:cNvSpPr/>
            <p:nvPr/>
          </p:nvSpPr>
          <p:spPr>
            <a:xfrm>
              <a:off x="5223724" y="1674774"/>
              <a:ext cx="497541" cy="467493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Plus 90"/>
            <p:cNvSpPr/>
            <p:nvPr/>
          </p:nvSpPr>
          <p:spPr>
            <a:xfrm>
              <a:off x="5223724" y="2673218"/>
              <a:ext cx="497541" cy="467493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ight Arrow 97"/>
            <p:cNvSpPr/>
            <p:nvPr/>
          </p:nvSpPr>
          <p:spPr>
            <a:xfrm>
              <a:off x="4133690" y="1993983"/>
              <a:ext cx="442662" cy="608848"/>
            </a:xfrm>
            <a:prstGeom prst="rightArrow">
              <a:avLst/>
            </a:prstGeom>
            <a:solidFill>
              <a:srgbClr val="00B050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731316" y="3641663"/>
              <a:ext cx="1559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B050"/>
                  </a:solidFill>
                </a:rPr>
                <a:t>KNOWN TO MARRIOTT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40072" y="4301441"/>
            <a:ext cx="2196934" cy="2040846"/>
            <a:chOff x="2040071" y="4301441"/>
            <a:chExt cx="2196934" cy="2040846"/>
          </a:xfrm>
        </p:grpSpPr>
        <p:sp>
          <p:nvSpPr>
            <p:cNvPr id="93" name="TextBox 92"/>
            <p:cNvSpPr txBox="1"/>
            <p:nvPr/>
          </p:nvSpPr>
          <p:spPr>
            <a:xfrm>
              <a:off x="2040071" y="4864959"/>
              <a:ext cx="219693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MESSAGE IN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SEGMENT VOICE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OR WITH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DESTINATION</a:t>
              </a:r>
              <a:b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INTENT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28" name="Straight Arrow Connector 127"/>
            <p:cNvCxnSpPr/>
            <p:nvPr/>
          </p:nvCxnSpPr>
          <p:spPr>
            <a:xfrm>
              <a:off x="3138538" y="4301441"/>
              <a:ext cx="0" cy="499071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6909135" y="4215375"/>
            <a:ext cx="2019351" cy="1263883"/>
            <a:chOff x="6909107" y="4215321"/>
            <a:chExt cx="2019351" cy="1263883"/>
          </a:xfrm>
        </p:grpSpPr>
        <p:sp>
          <p:nvSpPr>
            <p:cNvPr id="95" name="TextBox 94"/>
            <p:cNvSpPr txBox="1"/>
            <p:nvPr/>
          </p:nvSpPr>
          <p:spPr>
            <a:xfrm>
              <a:off x="6909107" y="4832873"/>
              <a:ext cx="2019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CONTEXTUAL OVERRIDES</a:t>
              </a:r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>
              <a:off x="7951832" y="4215321"/>
              <a:ext cx="0" cy="564460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449545" y="4087875"/>
            <a:ext cx="1264508" cy="1454065"/>
            <a:chOff x="449545" y="4087821"/>
            <a:chExt cx="1264508" cy="1454065"/>
          </a:xfrm>
        </p:grpSpPr>
        <p:sp>
          <p:nvSpPr>
            <p:cNvPr id="48" name="TextBox 47"/>
            <p:cNvSpPr txBox="1"/>
            <p:nvPr/>
          </p:nvSpPr>
          <p:spPr>
            <a:xfrm>
              <a:off x="449545" y="4895555"/>
              <a:ext cx="1264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DEFAULT </a:t>
              </a:r>
            </a:p>
            <a:p>
              <a:pPr algn="ctr"/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MESSAGE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>
            <a:xfrm>
              <a:off x="1104349" y="4087821"/>
              <a:ext cx="0" cy="748607"/>
            </a:xfrm>
            <a:prstGeom prst="straightConnector1">
              <a:avLst/>
            </a:prstGeom>
            <a:ln>
              <a:prstDash val="sysDot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Picture 6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369" y="3646435"/>
            <a:ext cx="473066" cy="37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Connector 35"/>
          <p:cNvCxnSpPr/>
          <p:nvPr/>
        </p:nvCxnSpPr>
        <p:spPr>
          <a:xfrm>
            <a:off x="237408" y="3574501"/>
            <a:ext cx="9136806" cy="0"/>
          </a:xfrm>
          <a:prstGeom prst="line">
            <a:avLst/>
          </a:prstGeom>
          <a:ln w="76200"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50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Segment Landing Page (Member/Non Member)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27337" y="1805973"/>
            <a:ext cx="4875479" cy="5052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GOAL</a:t>
            </a:r>
            <a:endParaRPr lang="en-US" sz="1400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REVENUE PER BOOKING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3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rd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Behavioral 1</a:t>
            </a:r>
            <a:r>
              <a:rPr lang="en-US" sz="1200" b="1" baseline="300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st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party: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IP:  Seattle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Device: mac book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Browser: Chrome</a:t>
            </a:r>
          </a:p>
          <a:p>
            <a:endParaRPr lang="en-US" sz="12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Segment: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Work Hard Play Hard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Business Profile: 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Weekly Project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Traveler</a:t>
            </a:r>
          </a:p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Leisure Profile: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Luxury Resort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Nex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 Gen</a:t>
            </a: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2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09" y="46053"/>
            <a:ext cx="502106" cy="50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5264" y="540737"/>
            <a:ext cx="685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50" b="1" dirty="0" err="1" smtClean="0">
                <a:solidFill>
                  <a:srgbClr val="1454A9"/>
                </a:solidFill>
                <a:cs typeface="Arial"/>
              </a:rPr>
              <a:t>M.com</a:t>
            </a:r>
            <a:endParaRPr lang="en-US" sz="1050" b="1" dirty="0">
              <a:solidFill>
                <a:srgbClr val="1454A9"/>
              </a:solidFill>
              <a:cs typeface="Arial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9989221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Helvetica LT Std Light"/>
              </a:rPr>
              <a:t>Content</a:t>
            </a:r>
            <a:endParaRPr lang="en-US" sz="1400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A1: Lifestyle Image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A2: Booking Widget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A3: Segment Message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Most Popular Destination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: Near By Hotels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B3: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Most Popular Hotels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C3:: Member/Non Member Offers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D1: Segment + Free Wi-Fi</a:t>
            </a:r>
          </a:p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D2: Segment + Book Right</a:t>
            </a: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  <a:p>
            <a:endParaRPr lang="en-US" sz="1000" b="1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1" y="1595907"/>
            <a:ext cx="4727312" cy="1481942"/>
            <a:chOff x="449036" y="2359429"/>
            <a:chExt cx="2114550" cy="987928"/>
          </a:xfrm>
        </p:grpSpPr>
        <p:sp>
          <p:nvSpPr>
            <p:cNvPr id="104" name="Rectangle 10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0" y="1605872"/>
            <a:ext cx="1512388" cy="612694"/>
            <a:chOff x="449036" y="2359429"/>
            <a:chExt cx="2114550" cy="987928"/>
          </a:xfrm>
        </p:grpSpPr>
        <p:sp>
          <p:nvSpPr>
            <p:cNvPr id="108" name="Rectangle 10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3253001" y="2419792"/>
            <a:ext cx="1226555" cy="511126"/>
            <a:chOff x="449036" y="2359429"/>
            <a:chExt cx="2114550" cy="987928"/>
          </a:xfrm>
        </p:grpSpPr>
        <p:sp>
          <p:nvSpPr>
            <p:cNvPr id="112" name="Rectangle 11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Oval 115"/>
          <p:cNvSpPr/>
          <p:nvPr/>
        </p:nvSpPr>
        <p:spPr>
          <a:xfrm>
            <a:off x="2059714" y="210689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3608261" y="242322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22453" y="169332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3253001" y="3290950"/>
            <a:ext cx="1251105" cy="1062105"/>
            <a:chOff x="449036" y="2359429"/>
            <a:chExt cx="2114550" cy="987928"/>
          </a:xfrm>
        </p:grpSpPr>
        <p:sp>
          <p:nvSpPr>
            <p:cNvPr id="71" name="Rectangle 70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261284" y="3297648"/>
            <a:ext cx="814850" cy="454317"/>
            <a:chOff x="449036" y="2359429"/>
            <a:chExt cx="2114550" cy="987928"/>
          </a:xfrm>
        </p:grpSpPr>
        <p:sp>
          <p:nvSpPr>
            <p:cNvPr id="96" name="Rectangle 9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228451" y="4500671"/>
            <a:ext cx="1251105" cy="1088953"/>
            <a:chOff x="449036" y="2359429"/>
            <a:chExt cx="2114550" cy="987928"/>
          </a:xfrm>
        </p:grpSpPr>
        <p:sp>
          <p:nvSpPr>
            <p:cNvPr id="100" name="Rectangle 9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331024" y="5972757"/>
            <a:ext cx="1251105" cy="778303"/>
            <a:chOff x="449036" y="2359429"/>
            <a:chExt cx="2114550" cy="987928"/>
          </a:xfrm>
        </p:grpSpPr>
        <p:sp>
          <p:nvSpPr>
            <p:cNvPr id="124" name="Rectangle 12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267315" y="3300703"/>
            <a:ext cx="814850" cy="454317"/>
            <a:chOff x="449036" y="2359429"/>
            <a:chExt cx="2114550" cy="987928"/>
          </a:xfrm>
        </p:grpSpPr>
        <p:sp>
          <p:nvSpPr>
            <p:cNvPr id="136" name="Rectangle 13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7" name="Straight Connector 13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/>
          <p:cNvGrpSpPr/>
          <p:nvPr/>
        </p:nvGrpSpPr>
        <p:grpSpPr>
          <a:xfrm>
            <a:off x="2184061" y="3290950"/>
            <a:ext cx="814850" cy="454317"/>
            <a:chOff x="449036" y="2359429"/>
            <a:chExt cx="2114550" cy="987928"/>
          </a:xfrm>
        </p:grpSpPr>
        <p:sp>
          <p:nvSpPr>
            <p:cNvPr id="140" name="Rectangle 13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/>
          <p:cNvGrpSpPr/>
          <p:nvPr/>
        </p:nvGrpSpPr>
        <p:grpSpPr>
          <a:xfrm>
            <a:off x="3228451" y="5725969"/>
            <a:ext cx="1251105" cy="1088953"/>
            <a:chOff x="449036" y="2359429"/>
            <a:chExt cx="2114550" cy="987928"/>
          </a:xfrm>
        </p:grpSpPr>
        <p:sp>
          <p:nvSpPr>
            <p:cNvPr id="144" name="Rectangle 14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/>
          <p:cNvGrpSpPr/>
          <p:nvPr/>
        </p:nvGrpSpPr>
        <p:grpSpPr>
          <a:xfrm>
            <a:off x="261284" y="4172325"/>
            <a:ext cx="814850" cy="454317"/>
            <a:chOff x="449036" y="2359429"/>
            <a:chExt cx="2114550" cy="987928"/>
          </a:xfrm>
        </p:grpSpPr>
        <p:sp>
          <p:nvSpPr>
            <p:cNvPr id="148" name="Rectangle 14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/>
          <p:cNvGrpSpPr/>
          <p:nvPr/>
        </p:nvGrpSpPr>
        <p:grpSpPr>
          <a:xfrm>
            <a:off x="1267315" y="4175380"/>
            <a:ext cx="814850" cy="454317"/>
            <a:chOff x="449036" y="2359429"/>
            <a:chExt cx="2114550" cy="987928"/>
          </a:xfrm>
        </p:grpSpPr>
        <p:sp>
          <p:nvSpPr>
            <p:cNvPr id="152" name="Rectangle 15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2184061" y="4165627"/>
            <a:ext cx="814850" cy="454317"/>
            <a:chOff x="449036" y="2359429"/>
            <a:chExt cx="2114550" cy="987928"/>
          </a:xfrm>
        </p:grpSpPr>
        <p:sp>
          <p:nvSpPr>
            <p:cNvPr id="156" name="Rectangle 155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37409" y="5057012"/>
            <a:ext cx="814850" cy="454317"/>
            <a:chOff x="449036" y="2359429"/>
            <a:chExt cx="2114550" cy="987928"/>
          </a:xfrm>
        </p:grpSpPr>
        <p:sp>
          <p:nvSpPr>
            <p:cNvPr id="160" name="Rectangle 159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1" name="Straight Connector 160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 162"/>
          <p:cNvGrpSpPr/>
          <p:nvPr/>
        </p:nvGrpSpPr>
        <p:grpSpPr>
          <a:xfrm>
            <a:off x="1243440" y="5060067"/>
            <a:ext cx="814850" cy="454317"/>
            <a:chOff x="449036" y="2359429"/>
            <a:chExt cx="2114550" cy="987928"/>
          </a:xfrm>
        </p:grpSpPr>
        <p:sp>
          <p:nvSpPr>
            <p:cNvPr id="164" name="Rectangle 163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 166"/>
          <p:cNvGrpSpPr/>
          <p:nvPr/>
        </p:nvGrpSpPr>
        <p:grpSpPr>
          <a:xfrm>
            <a:off x="2160186" y="5050314"/>
            <a:ext cx="814850" cy="454317"/>
            <a:chOff x="449036" y="2359429"/>
            <a:chExt cx="2114550" cy="987928"/>
          </a:xfrm>
        </p:grpSpPr>
        <p:sp>
          <p:nvSpPr>
            <p:cNvPr id="168" name="Rectangle 167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Connector 168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1" name="Group 170"/>
          <p:cNvGrpSpPr/>
          <p:nvPr/>
        </p:nvGrpSpPr>
        <p:grpSpPr>
          <a:xfrm>
            <a:off x="1711521" y="5961282"/>
            <a:ext cx="1251105" cy="778303"/>
            <a:chOff x="449036" y="2359429"/>
            <a:chExt cx="2114550" cy="987928"/>
          </a:xfrm>
        </p:grpSpPr>
        <p:sp>
          <p:nvSpPr>
            <p:cNvPr id="172" name="Rectangle 171"/>
            <p:cNvSpPr/>
            <p:nvPr/>
          </p:nvSpPr>
          <p:spPr>
            <a:xfrm>
              <a:off x="449036" y="2359429"/>
              <a:ext cx="2114550" cy="987928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449036" y="2359429"/>
              <a:ext cx="2114550" cy="98792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449036" y="2366072"/>
              <a:ext cx="2114550" cy="9667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Oval 174"/>
          <p:cNvSpPr/>
          <p:nvPr/>
        </p:nvSpPr>
        <p:spPr>
          <a:xfrm>
            <a:off x="1455679" y="330070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5679" y="417232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5679" y="505336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643622" y="360609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1284" y="3067907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79" name="TextBox 178"/>
          <p:cNvSpPr txBox="1"/>
          <p:nvPr/>
        </p:nvSpPr>
        <p:spPr>
          <a:xfrm>
            <a:off x="261284" y="3908639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0" name="TextBox 179"/>
          <p:cNvSpPr txBox="1"/>
          <p:nvPr/>
        </p:nvSpPr>
        <p:spPr>
          <a:xfrm>
            <a:off x="236499" y="4801512"/>
            <a:ext cx="10060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XXXXXX</a:t>
            </a:r>
            <a:endParaRPr lang="en-US" sz="1100" dirty="0"/>
          </a:p>
        </p:txBody>
      </p:sp>
      <p:sp>
        <p:nvSpPr>
          <p:cNvPr id="181" name="Oval 180"/>
          <p:cNvSpPr/>
          <p:nvPr/>
        </p:nvSpPr>
        <p:spPr>
          <a:xfrm>
            <a:off x="3643622" y="4801512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3643622" y="6068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2120945" y="6175481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739515" y="619889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D1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8091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 bwMode="auto">
          <a:xfrm>
            <a:off x="24476" y="1595906"/>
            <a:ext cx="4702861" cy="5262147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98525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Century Gothic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499" y="84097"/>
            <a:ext cx="8671851" cy="942975"/>
          </a:xfrm>
        </p:spPr>
        <p:txBody>
          <a:bodyPr/>
          <a:lstStyle/>
          <a:p>
            <a:r>
              <a:rPr lang="en-US" sz="1800" dirty="0" smtClean="0"/>
              <a:t>Segment + Anonymous Destination Intent Landing Page</a:t>
            </a:r>
            <a:endParaRPr lang="en-US" sz="1800" dirty="0"/>
          </a:p>
        </p:txBody>
      </p:sp>
      <p:sp>
        <p:nvSpPr>
          <p:cNvPr id="18" name="Rectangle 17"/>
          <p:cNvSpPr/>
          <p:nvPr/>
        </p:nvSpPr>
        <p:spPr>
          <a:xfrm>
            <a:off x="4715852" y="1692039"/>
            <a:ext cx="4875479" cy="5148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9" name="Rectangle 18"/>
          <p:cNvSpPr/>
          <p:nvPr/>
        </p:nvSpPr>
        <p:spPr>
          <a:xfrm>
            <a:off x="4734367" y="2554858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Helvetica LT Std Light"/>
              </a:rPr>
              <a:t>DATA</a:t>
            </a:r>
            <a:endParaRPr lang="en-US" sz="1400" b="1" dirty="0">
              <a:solidFill>
                <a:schemeClr val="bg1"/>
              </a:solidFill>
              <a:latin typeface="Helvetica LT Std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27313" y="1805973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GOAL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08990" y="1805973"/>
            <a:ext cx="3269949" cy="60999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Helvetica LT Std Light"/>
              </a:rPr>
              <a:t>REVENUE PER BOOKING</a:t>
            </a:r>
            <a:endParaRPr lang="en-US" sz="16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01939" y="2554805"/>
            <a:ext cx="3276996" cy="1945866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Segment: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Work Hard Play Hard</a:t>
            </a:r>
            <a:endParaRPr lang="en-US" sz="1000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Business Profile:  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Weekly Project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Traveler</a:t>
            </a:r>
          </a:p>
          <a:p>
            <a:r>
              <a:rPr lang="en-US" sz="1000" b="1" dirty="0" smtClean="0">
                <a:solidFill>
                  <a:schemeClr val="tx1"/>
                </a:solidFill>
                <a:latin typeface="Helvetica LT Std Light"/>
              </a:rPr>
              <a:t>Leisure Profile: 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Luxury Resort Next Gen</a:t>
            </a:r>
          </a:p>
          <a:p>
            <a:endParaRPr lang="en-US" sz="1000" b="1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Behavioral 3</a:t>
            </a:r>
            <a:r>
              <a:rPr lang="en-US" sz="1000" b="1" baseline="30000" dirty="0">
                <a:solidFill>
                  <a:schemeClr val="tx1"/>
                </a:solidFill>
                <a:latin typeface="Helvetica LT Std Light"/>
              </a:rPr>
              <a:t>rd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Behavioral 1</a:t>
            </a:r>
            <a:r>
              <a:rPr lang="en-US" sz="1000" b="1" baseline="30000" dirty="0">
                <a:solidFill>
                  <a:schemeClr val="tx1"/>
                </a:solidFill>
                <a:latin typeface="Helvetica LT Std Light"/>
              </a:rPr>
              <a:t>st</a:t>
            </a:r>
            <a:r>
              <a:rPr lang="en-US" sz="1000" b="1" dirty="0">
                <a:solidFill>
                  <a:schemeClr val="tx1"/>
                </a:solidFill>
                <a:latin typeface="Helvetica LT Std Light"/>
              </a:rPr>
              <a:t> party: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IP:  Seattle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Device: mac book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Browser: Chrome</a:t>
            </a:r>
          </a:p>
          <a:p>
            <a:endParaRPr lang="en-US" sz="2000" b="1" dirty="0" smtClean="0">
              <a:solidFill>
                <a:schemeClr val="tx1"/>
              </a:solidFill>
              <a:latin typeface="Helvetica LT Std Light"/>
            </a:endParaRPr>
          </a:p>
        </p:txBody>
      </p:sp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3899037083"/>
              </p:ext>
            </p:extLst>
          </p:nvPr>
        </p:nvGraphicFramePr>
        <p:xfrm>
          <a:off x="1747806" y="555585"/>
          <a:ext cx="7211027" cy="876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ectangle 31"/>
          <p:cNvSpPr/>
          <p:nvPr/>
        </p:nvSpPr>
        <p:spPr>
          <a:xfrm>
            <a:off x="4727313" y="4691984"/>
            <a:ext cx="1474630" cy="609999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Helvetica LT Std Light"/>
              </a:rPr>
              <a:t>Content</a:t>
            </a:r>
            <a:endParaRPr lang="en-US" sz="1400" b="1" dirty="0">
              <a:latin typeface="Helvetica LT Std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01939" y="4617411"/>
            <a:ext cx="3269949" cy="2133649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10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Segment: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A1: Lifestyle Image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A2: Booking Widget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A3: Segment Message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C1: Enroll/Member Benefits Message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C2: Ancillary/Amenities Content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C3:: 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Segment + Book </a:t>
            </a:r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Right</a:t>
            </a:r>
          </a:p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Destination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Helvetica LT Std Light"/>
              </a:rPr>
              <a:t>B1</a:t>
            </a:r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: Near By Hotels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B2: Popular Booked Hotels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 LT Std Light"/>
              </a:rPr>
              <a:t>B3: Popular Searched Hotels</a:t>
            </a:r>
          </a:p>
          <a:p>
            <a:endParaRPr lang="en-US" sz="1000" dirty="0" smtClean="0">
              <a:solidFill>
                <a:schemeClr val="tx1"/>
              </a:solidFill>
              <a:latin typeface="Helvetica LT Std Light"/>
            </a:endParaRPr>
          </a:p>
          <a:p>
            <a:endParaRPr lang="en-US" sz="1200" dirty="0">
              <a:solidFill>
                <a:schemeClr val="tx1"/>
              </a:solidFill>
              <a:latin typeface="Helvetica LT Std Light"/>
            </a:endParaRPr>
          </a:p>
          <a:p>
            <a:endParaRPr lang="en-US" sz="1000" b="1" dirty="0">
              <a:solidFill>
                <a:schemeClr val="tx1"/>
              </a:solidFill>
              <a:latin typeface="Helvetica LT Std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" y="1595907"/>
            <a:ext cx="4727312" cy="1331206"/>
          </a:xfrm>
          <a:prstGeom prst="rect">
            <a:avLst/>
          </a:prstGeom>
          <a:solidFill>
            <a:srgbClr val="FFFFFF">
              <a:alpha val="90000"/>
            </a:srgb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 rotWithShape="1">
          <a:blip r:embed="rId8"/>
          <a:srcRect b="5516"/>
          <a:stretch/>
        </p:blipFill>
        <p:spPr>
          <a:xfrm>
            <a:off x="1" y="1595907"/>
            <a:ext cx="4746031" cy="1331206"/>
          </a:xfrm>
          <a:prstGeom prst="rect">
            <a:avLst/>
          </a:prstGeom>
        </p:spPr>
      </p:pic>
      <p:pic>
        <p:nvPicPr>
          <p:cNvPr id="120" name="Picture 119" descr="V2 - Marriott Dynamic Landing Page_Member Version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" t="3448" r="57619" b="91195"/>
          <a:stretch/>
        </p:blipFill>
        <p:spPr>
          <a:xfrm>
            <a:off x="0" y="1595907"/>
            <a:ext cx="1588574" cy="587812"/>
          </a:xfrm>
          <a:prstGeom prst="rect">
            <a:avLst/>
          </a:prstGeom>
        </p:spPr>
      </p:pic>
      <p:sp>
        <p:nvSpPr>
          <p:cNvPr id="116" name="Oval 115"/>
          <p:cNvSpPr/>
          <p:nvPr/>
        </p:nvSpPr>
        <p:spPr>
          <a:xfrm>
            <a:off x="2639581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67213" y="160534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121" name="Picture 120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8" t="9813" r="1269" b="86893"/>
          <a:stretch/>
        </p:blipFill>
        <p:spPr>
          <a:xfrm>
            <a:off x="3246998" y="2547061"/>
            <a:ext cx="1468854" cy="372308"/>
          </a:xfrm>
          <a:prstGeom prst="rect">
            <a:avLst/>
          </a:prstGeom>
        </p:spPr>
      </p:pic>
      <p:sp>
        <p:nvSpPr>
          <p:cNvPr id="118" name="Oval 117"/>
          <p:cNvSpPr/>
          <p:nvPr/>
        </p:nvSpPr>
        <p:spPr>
          <a:xfrm>
            <a:off x="4301155" y="2492989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A3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127" name="Picture 126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3049704"/>
            <a:ext cx="3054801" cy="1306374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26293" y="2957470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Near By Hotels</a:t>
            </a:r>
            <a:endParaRPr lang="en-US" sz="700" b="1" kern="1200" dirty="0">
              <a:latin typeface="Calibri"/>
              <a:cs typeface="Calibri"/>
            </a:endParaRPr>
          </a:p>
        </p:txBody>
      </p:sp>
      <p:pic>
        <p:nvPicPr>
          <p:cNvPr id="131" name="Picture 130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2" r="25064" b="27158"/>
          <a:stretch/>
        </p:blipFill>
        <p:spPr>
          <a:xfrm>
            <a:off x="126293" y="4349688"/>
            <a:ext cx="3054801" cy="1306374"/>
          </a:xfrm>
          <a:prstGeom prst="rect">
            <a:avLst/>
          </a:prstGeom>
        </p:spPr>
      </p:pic>
      <p:pic>
        <p:nvPicPr>
          <p:cNvPr id="132" name="Picture 131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08" r="25064" b="28272"/>
          <a:stretch/>
        </p:blipFill>
        <p:spPr>
          <a:xfrm>
            <a:off x="126293" y="5540983"/>
            <a:ext cx="3054801" cy="1306374"/>
          </a:xfrm>
          <a:prstGeom prst="rect">
            <a:avLst/>
          </a:prstGeom>
        </p:spPr>
      </p:pic>
      <p:sp>
        <p:nvSpPr>
          <p:cNvPr id="175" name="Oval 174"/>
          <p:cNvSpPr/>
          <p:nvPr/>
        </p:nvSpPr>
        <p:spPr>
          <a:xfrm>
            <a:off x="1444025" y="33648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453278" y="4691984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1453278" y="5942953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B3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03905" y="27181"/>
            <a:ext cx="26820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C00000"/>
                </a:solidFill>
              </a:rPr>
              <a:t>FPO</a:t>
            </a:r>
            <a:endParaRPr lang="en-US" sz="9600" dirty="0">
              <a:solidFill>
                <a:srgbClr val="C0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39402" y="4276309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Booked Hotels – Trending Now</a:t>
            </a:r>
            <a:endParaRPr lang="en-US" sz="700" b="1" kern="1200" dirty="0">
              <a:latin typeface="Calibri"/>
              <a:cs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126293" y="5567461"/>
            <a:ext cx="1748000" cy="10772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b="1" kern="1200" dirty="0" smtClean="0">
                <a:latin typeface="Calibri"/>
                <a:cs typeface="Calibri"/>
              </a:rPr>
              <a:t>Popular Searched Hotels – Trending Now</a:t>
            </a:r>
            <a:endParaRPr lang="en-US" sz="700" b="1" kern="1200" dirty="0">
              <a:latin typeface="Calibri"/>
              <a:cs typeface="Calibri"/>
            </a:endParaRPr>
          </a:p>
        </p:txBody>
      </p:sp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11"/>
          <a:srcRect b="20763"/>
          <a:stretch/>
        </p:blipFill>
        <p:spPr>
          <a:xfrm>
            <a:off x="3231510" y="3217741"/>
            <a:ext cx="1342910" cy="1135314"/>
          </a:xfrm>
          <a:prstGeom prst="rect">
            <a:avLst/>
          </a:prstGeom>
        </p:spPr>
      </p:pic>
      <p:sp>
        <p:nvSpPr>
          <p:cNvPr id="178" name="Oval 177"/>
          <p:cNvSpPr/>
          <p:nvPr/>
        </p:nvSpPr>
        <p:spPr>
          <a:xfrm>
            <a:off x="3643622" y="3520675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C1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r="46614"/>
          <a:stretch/>
        </p:blipFill>
        <p:spPr>
          <a:xfrm>
            <a:off x="3246997" y="5756474"/>
            <a:ext cx="1327423" cy="994586"/>
          </a:xfrm>
          <a:prstGeom prst="rect">
            <a:avLst/>
          </a:prstGeom>
        </p:spPr>
      </p:pic>
      <p:sp>
        <p:nvSpPr>
          <p:cNvPr id="182" name="Oval 181"/>
          <p:cNvSpPr/>
          <p:nvPr/>
        </p:nvSpPr>
        <p:spPr>
          <a:xfrm>
            <a:off x="3713320" y="6035877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C3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/>
          <a:srcRect l="24759" r="36935"/>
          <a:stretch/>
        </p:blipFill>
        <p:spPr>
          <a:xfrm>
            <a:off x="3181094" y="4526705"/>
            <a:ext cx="1393326" cy="1040756"/>
          </a:xfrm>
          <a:prstGeom prst="rect">
            <a:avLst/>
          </a:prstGeom>
        </p:spPr>
      </p:pic>
      <p:sp>
        <p:nvSpPr>
          <p:cNvPr id="181" name="Oval 180"/>
          <p:cNvSpPr/>
          <p:nvPr/>
        </p:nvSpPr>
        <p:spPr>
          <a:xfrm>
            <a:off x="3643622" y="4862136"/>
            <a:ext cx="434124" cy="434124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Helvetica LT Std Light"/>
              </a:rPr>
              <a:t>C2</a:t>
            </a:r>
            <a:endParaRPr lang="en-US" sz="700" dirty="0">
              <a:solidFill>
                <a:schemeClr val="bg1">
                  <a:lumMod val="50000"/>
                </a:schemeClr>
              </a:solidFill>
              <a:latin typeface="Helvetica LT Std Light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3187813" y="5409161"/>
            <a:ext cx="1393325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Relax + Refresh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3231510" y="4199423"/>
            <a:ext cx="1342910" cy="138499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lIns="0" tIns="0" rIns="91440" bIns="0" rtlCol="0" anchor="ctr">
            <a:spAutoFit/>
          </a:bodyPr>
          <a:lstStyle/>
          <a:p>
            <a:pPr algn="ctr"/>
            <a:r>
              <a:rPr lang="en-US" sz="900" b="1" dirty="0" smtClean="0">
                <a:solidFill>
                  <a:schemeClr val="bg1"/>
                </a:solidFill>
                <a:latin typeface="Calibri"/>
                <a:cs typeface="Calibri"/>
              </a:rPr>
              <a:t>Redeem at Top Resorts</a:t>
            </a:r>
          </a:p>
        </p:txBody>
      </p:sp>
      <p:pic>
        <p:nvPicPr>
          <p:cNvPr id="189" name="Picture 188" descr="V2 - Marriott Dynamic Landing Page_Authenticated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69"/>
          <a:stretch/>
        </p:blipFill>
        <p:spPr>
          <a:xfrm>
            <a:off x="1" y="1323656"/>
            <a:ext cx="4746031" cy="2403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563972"/>
            <a:ext cx="4715852" cy="13553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1972385" y="4128077"/>
            <a:ext cx="3952175" cy="153475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 rot="5400000">
            <a:off x="-393897" y="3317944"/>
            <a:ext cx="3952175" cy="3181092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 rot="5400000">
            <a:off x="-1621531" y="4537031"/>
            <a:ext cx="193219" cy="1178152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-2121427" y="5296260"/>
            <a:ext cx="1193938" cy="17677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 rot="5400000">
            <a:off x="7443441" y="4715563"/>
            <a:ext cx="808107" cy="3262887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201939" y="4637807"/>
            <a:ext cx="3262889" cy="130514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208990" y="2547062"/>
            <a:ext cx="3262889" cy="6177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  <a:ln w="28575" cmpd="sng"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5400000">
            <a:off x="7180195" y="2216038"/>
            <a:ext cx="1320490" cy="3248776"/>
          </a:xfrm>
          <a:prstGeom prst="rect">
            <a:avLst/>
          </a:prstGeom>
          <a:solidFill>
            <a:srgbClr val="FF0000">
              <a:alpha val="26000"/>
            </a:srgbClr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5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9" grpId="0" animBg="1"/>
      <p:bldP spid="40" grpId="0" animBg="1"/>
      <p:bldP spid="44" grpId="0" animBg="1"/>
      <p:bldP spid="45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P_IDX" val="2"/>
  <p:tag name="THINKCELLUNDODONOTDELETE" val="12"/>
</p:tagLst>
</file>

<file path=ppt/theme/theme1.xml><?xml version="1.0" encoding="utf-8"?>
<a:theme xmlns:a="http://schemas.openxmlformats.org/drawingml/2006/main" name="Subpag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pag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arriott eCommerce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DADA"/>
      </a:accent1>
      <a:accent2>
        <a:srgbClr val="919191"/>
      </a:accent2>
      <a:accent3>
        <a:srgbClr val="FFFFFF"/>
      </a:accent3>
      <a:accent4>
        <a:srgbClr val="000000"/>
      </a:accent4>
      <a:accent5>
        <a:srgbClr val="EAEAEA"/>
      </a:accent5>
      <a:accent6>
        <a:srgbClr val="838383"/>
      </a:accent6>
      <a:hlink>
        <a:srgbClr val="FFFFFF"/>
      </a:hlink>
      <a:folHlink>
        <a:srgbClr val="FFFFFF"/>
      </a:folHlink>
    </a:clrScheme>
    <a:fontScheme name="Marriott eCommerc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898525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898525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Marriott eCommerce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riott eCommerce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riott eCommerce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riott eCommerce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riott eCommerce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riott eCommerce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rriott eCommerce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ubpag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7319</Words>
  <Application>Microsoft Macintosh PowerPoint</Application>
  <PresentationFormat>Custom</PresentationFormat>
  <Paragraphs>1975</Paragraphs>
  <Slides>85</Slides>
  <Notes>33</Notes>
  <HiddenSlides>64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89" baseType="lpstr">
      <vt:lpstr>Subpage template</vt:lpstr>
      <vt:lpstr>Title page template</vt:lpstr>
      <vt:lpstr>Marriott eCommerce template</vt:lpstr>
      <vt:lpstr>1_Subpage template</vt:lpstr>
      <vt:lpstr>[Activation]</vt:lpstr>
      <vt:lpstr>Project Orange Headlines</vt:lpstr>
      <vt:lpstr>What we hope to learn: </vt:lpstr>
      <vt:lpstr>We are taking a phased approach to maximize learning and ramp up marketing efforts</vt:lpstr>
      <vt:lpstr>Onboarding and Propagating Orange Segment CEIs across Digital Channels is underway</vt:lpstr>
      <vt:lpstr>Segment performance is now being tracked across M.com via Adobe and Blue Kai, and additional channels to be added soon.</vt:lpstr>
      <vt:lpstr>We will orchestrate an integrated customer journey across leveraging paid, owned, and earned channels for our top segments</vt:lpstr>
      <vt:lpstr>Our Segment Messaging Approach will combine customer segment messaging proof points + real time destination intent to create a personalized experience that drives results</vt:lpstr>
      <vt:lpstr>Segment + Anonymous Destination Intent Landing Page</vt:lpstr>
      <vt:lpstr>Segment + Known Destination Intent Landing Page</vt:lpstr>
      <vt:lpstr>Segment + Known Property Intent Landing Page</vt:lpstr>
      <vt:lpstr>Channel/Touch Point Work Stream Leads </vt:lpstr>
      <vt:lpstr>THANK YOU</vt:lpstr>
      <vt:lpstr>PowerPoint Presentation</vt:lpstr>
      <vt:lpstr>PowerPoint Presentation</vt:lpstr>
      <vt:lpstr>SEGMENT MESSAGING MATRIX</vt:lpstr>
      <vt:lpstr>NEXT STEPS</vt:lpstr>
      <vt:lpstr>Orange Activation POC:  Platform Readiness</vt:lpstr>
      <vt:lpstr>Work Streams + Timing</vt:lpstr>
      <vt:lpstr>PowerPoint Presentation</vt:lpstr>
      <vt:lpstr>PowerPoint Presentation</vt:lpstr>
      <vt:lpstr>Enterprise Segmentation Brief</vt:lpstr>
      <vt:lpstr>PROJECT ORANGE POC:  SEGMENT OVERVIEW</vt:lpstr>
      <vt:lpstr>Segment Specific Landing Pages</vt:lpstr>
      <vt:lpstr>Segment + Destination Landing Pages</vt:lpstr>
      <vt:lpstr>Segment + Property Landing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REAL-TIME AUDIENCE PROFILE – WORK HARD PLAY HARD</vt:lpstr>
      <vt:lpstr>PowerPoint Presentation</vt:lpstr>
      <vt:lpstr>PROJECT ORANGE POC:  MESSAGING STRATEGY</vt:lpstr>
      <vt:lpstr>SEGMENT MESSAGING APPROACH</vt:lpstr>
      <vt:lpstr>SEGMENT MESSAGING APPROACH</vt:lpstr>
      <vt:lpstr>SEGMENT MESSAGING DECISION TREE</vt:lpstr>
      <vt:lpstr>Core enterprise proofpoints and offers will be layered with segment benefit messaging</vt:lpstr>
      <vt:lpstr>PROJECT ORANGE POC: TOUCH POINTS/CHANNELS</vt:lpstr>
      <vt:lpstr>PowerPoint Presentation</vt:lpstr>
      <vt:lpstr>Segment-Specific Landing Pages</vt:lpstr>
      <vt:lpstr>Segment Landing Page (Marsha)</vt:lpstr>
      <vt:lpstr>Segment Landing Page (Destination)</vt:lpstr>
      <vt:lpstr>PROJECT ORANGE POC:  DATA MANAGEMENT &amp; PLATFORM</vt:lpstr>
      <vt:lpstr>Propagating Orange Segment CEIs across Digital Channels</vt:lpstr>
      <vt:lpstr>Orange Activation POC:  PLATFORM READNIESS</vt:lpstr>
      <vt:lpstr>PROJECT ORANGE POC:  MEASUREMENT + KPI’S</vt:lpstr>
      <vt:lpstr>PowerPoint Presentation</vt:lpstr>
      <vt:lpstr>PROJECT ORANGE POC:  ROLES AND RESPONSIBLITIES</vt:lpstr>
      <vt:lpstr>APPENDIX</vt:lpstr>
      <vt:lpstr>SCENARIO 1 – Winning over the Work Hard, Play Hard</vt:lpstr>
      <vt:lpstr>SAMPLE ACTIVATION: PERSONALIZED JOURNEY</vt:lpstr>
      <vt:lpstr>PowerPoint Presentation</vt:lpstr>
      <vt:lpstr>PowerPoint Presentation</vt:lpstr>
      <vt:lpstr>Retargeting List Search Ads (RLSA)</vt:lpstr>
      <vt:lpstr>PowerPoint Presentation</vt:lpstr>
      <vt:lpstr>Paid Media:  Digital Display Prospecting</vt:lpstr>
      <vt:lpstr>PowerPoint Presentation</vt:lpstr>
      <vt:lpstr>Marriott.com Homepage</vt:lpstr>
      <vt:lpstr>PowerPoint Presentation</vt:lpstr>
      <vt:lpstr>Marriott.com Hotel Websites</vt:lpstr>
      <vt:lpstr>PowerPoint Presentation</vt:lpstr>
      <vt:lpstr>Marriott.com Abandon Shopper Email</vt:lpstr>
      <vt:lpstr>PowerPoint Presentation</vt:lpstr>
      <vt:lpstr>Marriott.com Personalized Landing page</vt:lpstr>
      <vt:lpstr>PowerPoint Presentation</vt:lpstr>
      <vt:lpstr>Marriott.com Pre-Arrival Email</vt:lpstr>
      <vt:lpstr>Propagating Orange Segment CEIs across Digital Channels</vt:lpstr>
      <vt:lpstr>Orange Activation Plan across Digital Touch Points</vt:lpstr>
      <vt:lpstr>PowerPoint Presentation</vt:lpstr>
      <vt:lpstr>WORK HARD, PLAY HARD MESSAGING MATRIX</vt:lpstr>
      <vt:lpstr>WORK HARD, PLAY HARD MESSAGING MATRIX</vt:lpstr>
      <vt:lpstr>WORK HARD, PLAY HARD MESSAGING MATRIX</vt:lpstr>
      <vt:lpstr>Core enterprise proof points and offers will be layered with segment benefit messaging</vt:lpstr>
      <vt:lpstr>Core enterprise proofpoints and offers will be layered with segment benefit messaging</vt:lpstr>
      <vt:lpstr>Orange Activation POC:  Update</vt:lpstr>
      <vt:lpstr>FOCUS: IMPACT OF SHIFT TO  PORTFOLIO VIEW &amp; SEGMENTS</vt:lpstr>
      <vt:lpstr>PowerPoint Presentation</vt:lpstr>
      <vt:lpstr>PowerPoint Presentation</vt:lpstr>
      <vt:lpstr>Depth of Guest Identification Informs Personalization &amp; Messaging Capabilities</vt:lpstr>
      <vt:lpstr>Segment Landing Page (Member/Non Member)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2013-04-17T19:20:33Z</dcterms:created>
  <dcterms:modified xsi:type="dcterms:W3CDTF">2015-07-07T22:17:44Z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ormat Name">
    <vt:lpwstr>Marriott</vt:lpwstr>
  </property>
  <property fmtid="{D5CDD505-2E9C-101B-9397-08002B2CF9AE}" pid="3" name="Template Name">
    <vt:lpwstr>Letter</vt:lpwstr>
  </property>
  <property fmtid="{D5CDD505-2E9C-101B-9397-08002B2CF9AE}" pid="4" name="_NewReviewCycle">
    <vt:lpwstr/>
  </property>
</Properties>
</file>