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7" r:id="rId2"/>
    <p:sldId id="264" r:id="rId3"/>
    <p:sldId id="267" r:id="rId4"/>
    <p:sldId id="259" r:id="rId5"/>
    <p:sldId id="272" r:id="rId6"/>
    <p:sldId id="277" r:id="rId7"/>
    <p:sldId id="278" r:id="rId8"/>
    <p:sldId id="280" r:id="rId9"/>
    <p:sldId id="279" r:id="rId10"/>
    <p:sldId id="282" r:id="rId11"/>
    <p:sldId id="283" r:id="rId12"/>
    <p:sldId id="284" r:id="rId13"/>
    <p:sldId id="285" r:id="rId14"/>
    <p:sldId id="286" r:id="rId15"/>
    <p:sldId id="28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86445" autoAdjust="0"/>
  </p:normalViewPr>
  <p:slideViewPr>
    <p:cSldViewPr snapToGrid="0" snapToObjects="1">
      <p:cViewPr varScale="1">
        <p:scale>
          <a:sx n="157" d="100"/>
          <a:sy n="157" d="100"/>
        </p:scale>
        <p:origin x="-968" y="-104"/>
      </p:cViewPr>
      <p:guideLst>
        <p:guide orient="horz" pos="2160"/>
        <p:guide pos="2880"/>
      </p:guideLst>
    </p:cSldViewPr>
  </p:slideViewPr>
  <p:outlineViewPr>
    <p:cViewPr>
      <p:scale>
        <a:sx n="33" d="100"/>
        <a:sy n="33" d="100"/>
      </p:scale>
      <p:origin x="0" y="68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9D3AA1-EDB3-D446-B6FF-CDED8BC23CD6}" type="datetimeFigureOut">
              <a:rPr lang="en-US" smtClean="0"/>
              <a:t>5/17/16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E9B5E3-1A73-FB4C-B1AD-C4D42C53677A}" type="slidenum">
              <a:rPr lang="en-US" smtClean="0"/>
              <a:t>‹#›</a:t>
            </a:fld>
            <a:endParaRPr lang="en-US"/>
          </a:p>
        </p:txBody>
      </p:sp>
    </p:spTree>
    <p:extLst>
      <p:ext uri="{BB962C8B-B14F-4D97-AF65-F5344CB8AC3E}">
        <p14:creationId xmlns:p14="http://schemas.microsoft.com/office/powerpoint/2010/main" val="31850292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9B5E3-1A73-FB4C-B1AD-C4D42C53677A}" type="slidenum">
              <a:rPr lang="en-US" smtClean="0"/>
              <a:t>2</a:t>
            </a:fld>
            <a:endParaRPr lang="en-US"/>
          </a:p>
        </p:txBody>
      </p:sp>
    </p:spTree>
    <p:extLst>
      <p:ext uri="{BB962C8B-B14F-4D97-AF65-F5344CB8AC3E}">
        <p14:creationId xmlns:p14="http://schemas.microsoft.com/office/powerpoint/2010/main" val="286592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9B5E3-1A73-FB4C-B1AD-C4D42C53677A}" type="slidenum">
              <a:rPr lang="en-US" smtClean="0"/>
              <a:t>14</a:t>
            </a:fld>
            <a:endParaRPr lang="en-US"/>
          </a:p>
        </p:txBody>
      </p:sp>
    </p:spTree>
    <p:extLst>
      <p:ext uri="{BB962C8B-B14F-4D97-AF65-F5344CB8AC3E}">
        <p14:creationId xmlns:p14="http://schemas.microsoft.com/office/powerpoint/2010/main" val="310860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9B5E3-1A73-FB4C-B1AD-C4D42C53677A}" type="slidenum">
              <a:rPr lang="en-US" smtClean="0"/>
              <a:t>15</a:t>
            </a:fld>
            <a:endParaRPr lang="en-US"/>
          </a:p>
        </p:txBody>
      </p:sp>
    </p:spTree>
    <p:extLst>
      <p:ext uri="{BB962C8B-B14F-4D97-AF65-F5344CB8AC3E}">
        <p14:creationId xmlns:p14="http://schemas.microsoft.com/office/powerpoint/2010/main" val="49165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hee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3661772" cy="6858000"/>
          </a:xfrm>
        </p:spPr>
        <p:txBody>
          <a:bodyPr/>
          <a:lstStyle/>
          <a:p>
            <a:endParaRPr lang="en-US" dirty="0"/>
          </a:p>
        </p:txBody>
      </p:sp>
      <p:sp>
        <p:nvSpPr>
          <p:cNvPr id="12" name="Rectangle 11"/>
          <p:cNvSpPr/>
          <p:nvPr/>
        </p:nvSpPr>
        <p:spPr>
          <a:xfrm>
            <a:off x="3661772" y="0"/>
            <a:ext cx="5482228"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0F0F0"/>
              </a:solidFill>
              <a:latin typeface="Arial Rounded MT Bold"/>
            </a:endParaRPr>
          </a:p>
        </p:txBody>
      </p:sp>
      <p:sp>
        <p:nvSpPr>
          <p:cNvPr id="24" name="Title 23"/>
          <p:cNvSpPr>
            <a:spLocks noGrp="1"/>
          </p:cNvSpPr>
          <p:nvPr>
            <p:ph type="title" hasCustomPrompt="1"/>
          </p:nvPr>
        </p:nvSpPr>
        <p:spPr>
          <a:xfrm>
            <a:off x="3976962" y="914400"/>
            <a:ext cx="4801278" cy="553998"/>
          </a:xfrm>
        </p:spPr>
        <p:txBody>
          <a:bodyPr wrap="square" lIns="0" tIns="0" rIns="0" bIns="0" anchor="t" anchorCtr="0">
            <a:spAutoFit/>
          </a:bodyPr>
          <a:lstStyle>
            <a:lvl1pPr marL="0" indent="0" algn="r">
              <a:defRPr lang="en-US" sz="3600" b="1" kern="1200" dirty="0" smtClean="0">
                <a:solidFill>
                  <a:srgbClr val="FFFFFF"/>
                </a:solidFill>
                <a:latin typeface="Arial Rounded MT Bold"/>
                <a:ea typeface="+mn-ea"/>
                <a:cs typeface="+mn-cs"/>
              </a:defRPr>
            </a:lvl1pPr>
          </a:lstStyle>
          <a:p>
            <a:r>
              <a:rPr lang="en-US" dirty="0" smtClean="0"/>
              <a:t>Title</a:t>
            </a:r>
            <a:endParaRPr lang="en-US" dirty="0"/>
          </a:p>
        </p:txBody>
      </p:sp>
      <p:sp>
        <p:nvSpPr>
          <p:cNvPr id="29" name="Text Placeholder 28"/>
          <p:cNvSpPr>
            <a:spLocks noGrp="1"/>
          </p:cNvSpPr>
          <p:nvPr>
            <p:ph type="body" sz="quarter" idx="10" hasCustomPrompt="1"/>
          </p:nvPr>
        </p:nvSpPr>
        <p:spPr>
          <a:xfrm>
            <a:off x="3976962" y="3136900"/>
            <a:ext cx="4801278" cy="338554"/>
          </a:xfrm>
        </p:spPr>
        <p:txBody>
          <a:bodyPr wrap="square" lIns="0" tIns="0" rIns="0" bIns="0" anchor="t" anchorCtr="0">
            <a:spAutoFit/>
          </a:bodyPr>
          <a:lstStyle>
            <a:lvl1pPr marL="0" indent="0" algn="r">
              <a:buNone/>
              <a:defRPr sz="2200" b="1" baseline="0">
                <a:solidFill>
                  <a:schemeClr val="accent3"/>
                </a:solidFill>
              </a:defRPr>
            </a:lvl1pPr>
          </a:lstStyle>
          <a:p>
            <a:pPr lvl="0"/>
            <a:r>
              <a:rPr lang="en-US" dirty="0" smtClean="0"/>
              <a:t>Author Name</a:t>
            </a:r>
          </a:p>
        </p:txBody>
      </p:sp>
      <p:sp>
        <p:nvSpPr>
          <p:cNvPr id="30" name="Text Placeholder 28"/>
          <p:cNvSpPr>
            <a:spLocks noGrp="1"/>
          </p:cNvSpPr>
          <p:nvPr>
            <p:ph type="body" sz="quarter" idx="11" hasCustomPrompt="1"/>
          </p:nvPr>
        </p:nvSpPr>
        <p:spPr>
          <a:xfrm>
            <a:off x="3976962" y="3488690"/>
            <a:ext cx="4801278" cy="307777"/>
          </a:xfrm>
        </p:spPr>
        <p:txBody>
          <a:bodyPr wrap="square" lIns="0" tIns="0" rIns="0" bIns="0" anchor="t" anchorCtr="0">
            <a:spAutoFit/>
          </a:bodyPr>
          <a:lstStyle>
            <a:lvl1pPr marL="0" indent="0" algn="r">
              <a:buNone/>
              <a:defRPr sz="2000" b="0" baseline="0">
                <a:solidFill>
                  <a:srgbClr val="E2EDC3"/>
                </a:solidFill>
              </a:defRPr>
            </a:lvl1pPr>
          </a:lstStyle>
          <a:p>
            <a:pPr lvl="0"/>
            <a:r>
              <a:rPr lang="en-US" dirty="0" smtClean="0"/>
              <a:t>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240" y="5805932"/>
            <a:ext cx="1905000" cy="673100"/>
          </a:xfrm>
          <a:prstGeom prst="rect">
            <a:avLst/>
          </a:prstGeom>
        </p:spPr>
      </p:pic>
      <p:sp>
        <p:nvSpPr>
          <p:cNvPr id="8" name="Text Placeholder 28"/>
          <p:cNvSpPr>
            <a:spLocks noGrp="1"/>
          </p:cNvSpPr>
          <p:nvPr>
            <p:ph type="body" sz="quarter" idx="13" hasCustomPrompt="1"/>
          </p:nvPr>
        </p:nvSpPr>
        <p:spPr>
          <a:xfrm>
            <a:off x="3976962" y="3918088"/>
            <a:ext cx="4801278" cy="246221"/>
          </a:xfrm>
        </p:spPr>
        <p:txBody>
          <a:bodyPr wrap="square" lIns="0" tIns="0" rIns="0" bIns="0" anchor="t" anchorCtr="0">
            <a:spAutoFit/>
          </a:bodyPr>
          <a:lstStyle>
            <a:lvl1pPr marL="0" indent="0" algn="r">
              <a:buNone/>
              <a:defRPr sz="1600" b="0" baseline="0">
                <a:solidFill>
                  <a:srgbClr val="E2EDC3"/>
                </a:solidFill>
              </a:defRPr>
            </a:lvl1pPr>
          </a:lstStyle>
          <a:p>
            <a:pPr lvl="0"/>
            <a:r>
              <a:rPr lang="en-US" dirty="0" smtClean="0"/>
              <a:t>Date</a:t>
            </a:r>
          </a:p>
        </p:txBody>
      </p:sp>
    </p:spTree>
    <p:extLst>
      <p:ext uri="{BB962C8B-B14F-4D97-AF65-F5344CB8AC3E}">
        <p14:creationId xmlns:p14="http://schemas.microsoft.com/office/powerpoint/2010/main" val="252200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userDrawn="1"/>
        </p:nvCxnSpPr>
        <p:spPr>
          <a:xfrm>
            <a:off x="457200" y="1503461"/>
            <a:ext cx="8229600" cy="0"/>
          </a:xfrm>
          <a:prstGeom prst="line">
            <a:avLst/>
          </a:prstGeom>
          <a:ln w="31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11" name="Straight Connector 10"/>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283602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9" name="Straight Connector 8"/>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288548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age">
    <p:bg>
      <p:bgPr>
        <a:solidFill>
          <a:schemeClr val="accent1"/>
        </a:solidFill>
        <a:effectLst/>
      </p:bgPr>
    </p:bg>
    <p:spTree>
      <p:nvGrpSpPr>
        <p:cNvPr id="1" name=""/>
        <p:cNvGrpSpPr/>
        <p:nvPr/>
      </p:nvGrpSpPr>
      <p:grpSpPr>
        <a:xfrm>
          <a:off x="0" y="0"/>
          <a:ext cx="0" cy="0"/>
          <a:chOff x="0" y="0"/>
          <a:chExt cx="0" cy="0"/>
        </a:xfrm>
      </p:grpSpPr>
      <p:pic>
        <p:nvPicPr>
          <p:cNvPr id="4" name="Picture 3" descr="yes-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3499" y="4467404"/>
            <a:ext cx="3810000" cy="2540000"/>
          </a:xfrm>
          <a:prstGeom prst="rect">
            <a:avLst/>
          </a:prstGeom>
        </p:spPr>
      </p:pic>
      <p:sp>
        <p:nvSpPr>
          <p:cNvPr id="5" name="Title 11"/>
          <p:cNvSpPr>
            <a:spLocks noGrp="1"/>
          </p:cNvSpPr>
          <p:nvPr>
            <p:ph type="title"/>
          </p:nvPr>
        </p:nvSpPr>
        <p:spPr>
          <a:xfrm>
            <a:off x="457200" y="1551143"/>
            <a:ext cx="8229600" cy="707886"/>
          </a:xfrm>
        </p:spPr>
        <p:txBody>
          <a:bodyPr anchor="b" anchorCtr="0">
            <a:spAutoFit/>
          </a:bodyPr>
          <a:lstStyle>
            <a:lvl1pPr algn="l">
              <a:defRPr>
                <a:solidFill>
                  <a:srgbClr val="FFFFFF"/>
                </a:solidFill>
              </a:defRPr>
            </a:lvl1pPr>
          </a:lstStyle>
          <a:p>
            <a:r>
              <a:rPr lang="en-US" dirty="0" smtClean="0"/>
              <a:t>Click to edit Master title style</a:t>
            </a:r>
            <a:endParaRPr lang="en-US" dirty="0"/>
          </a:p>
        </p:txBody>
      </p:sp>
      <p:sp>
        <p:nvSpPr>
          <p:cNvPr id="7" name="Text Placeholder 28"/>
          <p:cNvSpPr>
            <a:spLocks noGrp="1"/>
          </p:cNvSpPr>
          <p:nvPr>
            <p:ph type="body" sz="quarter" idx="10" hasCustomPrompt="1"/>
          </p:nvPr>
        </p:nvSpPr>
        <p:spPr>
          <a:xfrm>
            <a:off x="457200" y="3136900"/>
            <a:ext cx="8229600" cy="338554"/>
          </a:xfrm>
        </p:spPr>
        <p:txBody>
          <a:bodyPr wrap="square" lIns="0" tIns="0" rIns="0" bIns="0" anchor="t" anchorCtr="0">
            <a:spAutoFit/>
          </a:bodyPr>
          <a:lstStyle>
            <a:lvl1pPr marL="0" indent="0" algn="l">
              <a:buNone/>
              <a:defRPr sz="2200" b="1" baseline="0">
                <a:solidFill>
                  <a:schemeClr val="accent3"/>
                </a:solidFill>
              </a:defRPr>
            </a:lvl1pPr>
          </a:lstStyle>
          <a:p>
            <a:pPr lvl="0"/>
            <a:r>
              <a:rPr lang="en-US" dirty="0" smtClean="0"/>
              <a:t>Author Name</a:t>
            </a:r>
          </a:p>
        </p:txBody>
      </p:sp>
      <p:sp>
        <p:nvSpPr>
          <p:cNvPr id="8" name="Text Placeholder 28"/>
          <p:cNvSpPr>
            <a:spLocks noGrp="1"/>
          </p:cNvSpPr>
          <p:nvPr>
            <p:ph type="body" sz="quarter" idx="11" hasCustomPrompt="1"/>
          </p:nvPr>
        </p:nvSpPr>
        <p:spPr>
          <a:xfrm>
            <a:off x="457200" y="3488690"/>
            <a:ext cx="8229600" cy="307777"/>
          </a:xfrm>
        </p:spPr>
        <p:txBody>
          <a:bodyPr wrap="square" lIns="0" tIns="0" rIns="0" bIns="0" anchor="t" anchorCtr="0">
            <a:spAutoFit/>
          </a:bodyPr>
          <a:lstStyle>
            <a:lvl1pPr marL="0" indent="0" algn="l">
              <a:buNone/>
              <a:defRPr sz="2000" b="0" baseline="0">
                <a:solidFill>
                  <a:srgbClr val="E2EDC3"/>
                </a:solidFill>
              </a:defRPr>
            </a:lvl1pPr>
          </a:lstStyle>
          <a:p>
            <a:pPr lvl="0"/>
            <a:r>
              <a:rPr lang="en-US" dirty="0" smtClean="0"/>
              <a:t>Phone</a:t>
            </a:r>
          </a:p>
        </p:txBody>
      </p:sp>
      <p:sp>
        <p:nvSpPr>
          <p:cNvPr id="9" name="Text Placeholder 28"/>
          <p:cNvSpPr>
            <a:spLocks noGrp="1"/>
          </p:cNvSpPr>
          <p:nvPr>
            <p:ph type="body" sz="quarter" idx="12" hasCustomPrompt="1"/>
          </p:nvPr>
        </p:nvSpPr>
        <p:spPr>
          <a:xfrm>
            <a:off x="457200" y="3804236"/>
            <a:ext cx="8229600" cy="307777"/>
          </a:xfrm>
        </p:spPr>
        <p:txBody>
          <a:bodyPr wrap="square" lIns="0" tIns="0" rIns="0" bIns="0" anchor="t" anchorCtr="0">
            <a:spAutoFit/>
          </a:bodyPr>
          <a:lstStyle>
            <a:lvl1pPr marL="0" indent="0" algn="l">
              <a:buNone/>
              <a:defRPr sz="2000" b="0" baseline="0">
                <a:solidFill>
                  <a:srgbClr val="E2EDC3"/>
                </a:solidFill>
              </a:defRPr>
            </a:lvl1pPr>
          </a:lstStyle>
          <a:p>
            <a:pPr lvl="0"/>
            <a:r>
              <a:rPr lang="en-US" dirty="0" smtClean="0"/>
              <a:t>Email</a:t>
            </a:r>
          </a:p>
        </p:txBody>
      </p:sp>
    </p:spTree>
    <p:extLst>
      <p:ext uri="{BB962C8B-B14F-4D97-AF65-F5344CB8AC3E}">
        <p14:creationId xmlns:p14="http://schemas.microsoft.com/office/powerpoint/2010/main" val="178930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5" name="Straight Connector 4"/>
          <p:cNvCxnSpPr/>
          <p:nvPr userDrawn="1"/>
        </p:nvCxnSpPr>
        <p:spPr>
          <a:xfrm>
            <a:off x="457200" y="1336341"/>
            <a:ext cx="8229600" cy="0"/>
          </a:xfrm>
          <a:prstGeom prst="line">
            <a:avLst/>
          </a:prstGeom>
          <a:ln w="31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9" name="Straight Connector 8"/>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smtClean="0"/>
              <a:t>Click to edit Master title style</a:t>
            </a:r>
            <a:endParaRPr lang="en-US" dirty="0"/>
          </a:p>
        </p:txBody>
      </p:sp>
      <p:sp>
        <p:nvSpPr>
          <p:cNvPr id="17" name="Rectangle 16"/>
          <p:cNvSpPr/>
          <p:nvPr userDrawn="1"/>
        </p:nvSpPr>
        <p:spPr>
          <a:xfrm>
            <a:off x="8545736" y="6413009"/>
            <a:ext cx="141064" cy="230832"/>
          </a:xfrm>
          <a:prstGeom prst="rect">
            <a:avLst/>
          </a:prstGeom>
        </p:spPr>
        <p:txBody>
          <a:bodyPr wrap="none" lIns="0" rIns="0" anchor="ctr">
            <a:spAutoFit/>
          </a:bodyPr>
          <a:lstStyle/>
          <a:p>
            <a:pPr algn="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310072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Divider">
    <p:bg>
      <p:bgPr>
        <a:solidFill>
          <a:schemeClr val="accent1"/>
        </a:solidFill>
        <a:effectLst/>
      </p:bgPr>
    </p:bg>
    <p:spTree>
      <p:nvGrpSpPr>
        <p:cNvPr id="1" name=""/>
        <p:cNvGrpSpPr/>
        <p:nvPr/>
      </p:nvGrpSpPr>
      <p:grpSpPr>
        <a:xfrm>
          <a:off x="0" y="0"/>
          <a:ext cx="0" cy="0"/>
          <a:chOff x="0" y="0"/>
          <a:chExt cx="0" cy="0"/>
        </a:xfrm>
      </p:grpSpPr>
      <p:pic>
        <p:nvPicPr>
          <p:cNvPr id="4" name="Picture 3" descr="yes-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3499" y="4467404"/>
            <a:ext cx="3810000" cy="2540000"/>
          </a:xfrm>
          <a:prstGeom prst="rect">
            <a:avLst/>
          </a:prstGeom>
        </p:spPr>
      </p:pic>
      <p:sp>
        <p:nvSpPr>
          <p:cNvPr id="5" name="Title 11"/>
          <p:cNvSpPr>
            <a:spLocks noGrp="1"/>
          </p:cNvSpPr>
          <p:nvPr>
            <p:ph type="title"/>
          </p:nvPr>
        </p:nvSpPr>
        <p:spPr>
          <a:xfrm>
            <a:off x="457200" y="1489588"/>
            <a:ext cx="8229600" cy="769441"/>
          </a:xfrm>
        </p:spPr>
        <p:txBody>
          <a:bodyPr anchor="b" anchorCtr="0">
            <a:spAutoFit/>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6908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76907"/>
            <a:ext cx="8229600" cy="1500187"/>
          </a:xfrm>
        </p:spPr>
        <p:txBody>
          <a:bodyPr anchor="t"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457200" y="1489588"/>
            <a:ext cx="8229600" cy="769441"/>
          </a:xfrm>
        </p:spPr>
        <p:txBody>
          <a:bodyPr anchor="b" anchorCtr="0">
            <a:spAutoFit/>
          </a:bodyPr>
          <a:lstStyle/>
          <a:p>
            <a:r>
              <a:rPr lang="en-US" dirty="0" smtClean="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0134" y="4467404"/>
            <a:ext cx="3736730" cy="2540000"/>
          </a:xfrm>
          <a:prstGeom prst="rect">
            <a:avLst/>
          </a:prstGeom>
        </p:spPr>
      </p:pic>
    </p:spTree>
    <p:extLst>
      <p:ext uri="{BB962C8B-B14F-4D97-AF65-F5344CB8AC3E}">
        <p14:creationId xmlns:p14="http://schemas.microsoft.com/office/powerpoint/2010/main" val="326639942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userDrawn="1"/>
        </p:nvCxnSpPr>
        <p:spPr>
          <a:xfrm>
            <a:off x="457200" y="1503461"/>
            <a:ext cx="8229600" cy="0"/>
          </a:xfrm>
          <a:prstGeom prst="line">
            <a:avLst/>
          </a:prstGeom>
          <a:ln w="31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10"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12" name="Straight Connector 11"/>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123220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userDrawn="1"/>
        </p:nvCxnSpPr>
        <p:spPr>
          <a:xfrm>
            <a:off x="457200" y="1503461"/>
            <a:ext cx="8229600" cy="0"/>
          </a:xfrm>
          <a:prstGeom prst="line">
            <a:avLst/>
          </a:prstGeom>
          <a:ln w="31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10"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12" name="Straight Connector 11"/>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314934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cxnSp>
        <p:nvCxnSpPr>
          <p:cNvPr id="7" name="Straight Connector 6"/>
          <p:cNvCxnSpPr/>
          <p:nvPr userDrawn="1"/>
        </p:nvCxnSpPr>
        <p:spPr>
          <a:xfrm>
            <a:off x="457200" y="1503461"/>
            <a:ext cx="8229600" cy="0"/>
          </a:xfrm>
          <a:prstGeom prst="line">
            <a:avLst/>
          </a:prstGeom>
          <a:ln w="31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10" name="Straight Connector 9"/>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169314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10" name="Straight Connector 9"/>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65322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9" name="Picture 8" descr="yes_social-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30591"/>
            <a:ext cx="395668" cy="395668"/>
          </a:xfrm>
          <a:prstGeom prst="rect">
            <a:avLst/>
          </a:prstGeom>
        </p:spPr>
      </p:pic>
      <p:cxnSp>
        <p:nvCxnSpPr>
          <p:cNvPr id="10" name="Straight Connector 9"/>
          <p:cNvCxnSpPr/>
          <p:nvPr userDrawn="1"/>
        </p:nvCxnSpPr>
        <p:spPr>
          <a:xfrm>
            <a:off x="457200" y="6227447"/>
            <a:ext cx="8229600" cy="0"/>
          </a:xfrm>
          <a:prstGeom prst="line">
            <a:avLst/>
          </a:prstGeom>
          <a:ln w="635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7301805" y="6413009"/>
            <a:ext cx="1384995" cy="230832"/>
          </a:xfrm>
          <a:prstGeom prst="rect">
            <a:avLst/>
          </a:prstGeom>
        </p:spPr>
        <p:txBody>
          <a:bodyPr wrap="none" lIns="0" rIns="0" anchor="ctr">
            <a:spAutoFit/>
          </a:bodyPr>
          <a:lstStyle/>
          <a:p>
            <a:pPr algn="r"/>
            <a:r>
              <a:rPr lang="en-US" sz="900" b="1" dirty="0">
                <a:solidFill>
                  <a:srgbClr val="949CA1"/>
                </a:solidFill>
                <a:latin typeface="Arial"/>
              </a:rPr>
              <a:t>Yesmail Confidential   </a:t>
            </a:r>
            <a:fld id="{695F88B7-84E1-CD46-BD7E-5091E4B7BE30}" type="slidenum">
              <a:rPr lang="en-US" sz="900" b="1">
                <a:solidFill>
                  <a:srgbClr val="54B948"/>
                </a:solidFill>
                <a:latin typeface="Arial"/>
              </a:rPr>
              <a:pPr algn="r"/>
              <a:t>‹#›</a:t>
            </a:fld>
            <a:endParaRPr lang="en-US" sz="900" b="1" dirty="0">
              <a:solidFill>
                <a:srgbClr val="54B948"/>
              </a:solidFill>
              <a:latin typeface="Arial"/>
            </a:endParaRPr>
          </a:p>
        </p:txBody>
      </p:sp>
    </p:spTree>
    <p:extLst>
      <p:ext uri="{BB962C8B-B14F-4D97-AF65-F5344CB8AC3E}">
        <p14:creationId xmlns:p14="http://schemas.microsoft.com/office/powerpoint/2010/main" val="445512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0" tIns="45720" rIns="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4572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 Level</a:t>
            </a:r>
            <a:endParaRPr lang="en-US" dirty="0"/>
          </a:p>
        </p:txBody>
      </p:sp>
    </p:spTree>
    <p:extLst>
      <p:ext uri="{BB962C8B-B14F-4D97-AF65-F5344CB8AC3E}">
        <p14:creationId xmlns:p14="http://schemas.microsoft.com/office/powerpoint/2010/main" val="218009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xmlns:p14="http://schemas.microsoft.com/office/powerpoint/2010/main" id="1" dur="indefinite" restart="never" nodeType="tmRoot"/>
      </p:par>
    </p:tnLst>
  </p:timing>
  <p:hf sldNum="0" hdr="0" ftr="0" dt="0"/>
  <p:txStyles>
    <p:titleStyle>
      <a:lvl1pPr algn="l" defTabSz="457200" rtl="0" eaLnBrk="1" latinLnBrk="0" hangingPunct="1">
        <a:spcBef>
          <a:spcPct val="0"/>
        </a:spcBef>
        <a:buNone/>
        <a:defRPr sz="4000" kern="1200">
          <a:solidFill>
            <a:schemeClr val="tx2"/>
          </a:solidFill>
          <a:latin typeface="Arial Rounded MT Bold"/>
          <a:ea typeface="+mj-ea"/>
          <a:cs typeface="+mj-cs"/>
        </a:defRPr>
      </a:lvl1pPr>
    </p:titleStyle>
    <p:bodyStyle>
      <a:lvl1pPr marL="234950" indent="-234950" algn="l" defTabSz="457200" rtl="0" eaLnBrk="1" latinLnBrk="0" hangingPunct="1">
        <a:spcBef>
          <a:spcPts val="1200"/>
        </a:spcBef>
        <a:buClr>
          <a:schemeClr val="tx2"/>
        </a:buClr>
        <a:buFont typeface="Arial"/>
        <a:buChar char="•"/>
        <a:tabLst/>
        <a:defRPr sz="2800" kern="1200">
          <a:solidFill>
            <a:schemeClr val="tx2"/>
          </a:solidFill>
          <a:latin typeface="Arial"/>
          <a:ea typeface="+mn-ea"/>
          <a:cs typeface="+mn-cs"/>
        </a:defRPr>
      </a:lvl1pPr>
      <a:lvl2pPr marL="687388" indent="-288925" algn="l" defTabSz="457200" rtl="0" eaLnBrk="1" latinLnBrk="0" hangingPunct="1">
        <a:spcBef>
          <a:spcPts val="1200"/>
        </a:spcBef>
        <a:buClr>
          <a:schemeClr val="tx2"/>
        </a:buClr>
        <a:buFont typeface="Arial"/>
        <a:buChar char="–"/>
        <a:defRPr sz="2600" kern="1200">
          <a:solidFill>
            <a:schemeClr val="tx2"/>
          </a:solidFill>
          <a:latin typeface="Arial"/>
          <a:ea typeface="+mn-ea"/>
          <a:cs typeface="+mn-cs"/>
        </a:defRPr>
      </a:lvl2pPr>
      <a:lvl3pPr marL="1143000" indent="-228600" algn="l" defTabSz="457200" rtl="0" eaLnBrk="1" latinLnBrk="0" hangingPunct="1">
        <a:spcBef>
          <a:spcPts val="1200"/>
        </a:spcBef>
        <a:buClr>
          <a:schemeClr val="tx2"/>
        </a:buClr>
        <a:buFont typeface="Arial"/>
        <a:buChar char="•"/>
        <a:defRPr sz="2400" kern="1200">
          <a:solidFill>
            <a:schemeClr val="tx2"/>
          </a:solidFill>
          <a:latin typeface="Arial"/>
          <a:ea typeface="+mn-ea"/>
          <a:cs typeface="+mn-cs"/>
        </a:defRPr>
      </a:lvl3pPr>
      <a:lvl4pPr marL="1600200" indent="-228600" algn="l" defTabSz="457200" rtl="0" eaLnBrk="1" latinLnBrk="0" hangingPunct="1">
        <a:spcBef>
          <a:spcPts val="1200"/>
        </a:spcBef>
        <a:buClr>
          <a:schemeClr val="tx2"/>
        </a:buClr>
        <a:buFont typeface="Arial"/>
        <a:buChar char="–"/>
        <a:defRPr sz="2000" kern="1200">
          <a:solidFill>
            <a:schemeClr val="tx2"/>
          </a:solidFill>
          <a:latin typeface="Arial"/>
          <a:ea typeface="+mn-ea"/>
          <a:cs typeface="+mn-cs"/>
        </a:defRPr>
      </a:lvl4pPr>
      <a:lvl5pPr marL="2057400" indent="-228600" algn="l" defTabSz="457200" rtl="0" eaLnBrk="1" latinLnBrk="0" hangingPunct="1">
        <a:spcBef>
          <a:spcPts val="1200"/>
        </a:spcBef>
        <a:buClr>
          <a:schemeClr val="tx2"/>
        </a:buClr>
        <a:buFont typeface="Arial"/>
        <a:buChar char="»"/>
        <a:defRPr sz="1800" kern="1200">
          <a:solidFill>
            <a:schemeClr val="tx2"/>
          </a:solidFill>
          <a:latin typeface="Arial"/>
          <a:ea typeface="+mn-ea"/>
          <a:cs typeface="+mn-cs"/>
        </a:defRPr>
      </a:lvl5pPr>
      <a:lvl6pPr marL="2511425" indent="-225425" algn="l" defTabSz="457200" rtl="0" eaLnBrk="1" latinLnBrk="0" hangingPunct="1">
        <a:spcBef>
          <a:spcPts val="1200"/>
        </a:spcBef>
        <a:buClr>
          <a:schemeClr val="tx2"/>
        </a:buClr>
        <a:buFont typeface="Arial"/>
        <a:buChar char="•"/>
        <a:defRPr sz="1600" kern="1200" baseline="0">
          <a:solidFill>
            <a:schemeClr val="tx2"/>
          </a:solidFill>
          <a:latin typeface="Arial"/>
          <a:ea typeface="+mn-ea"/>
          <a:cs typeface="+mn-cs"/>
        </a:defRPr>
      </a:lvl6pPr>
      <a:lvl7pPr marL="2911475" indent="-168275" algn="l" defTabSz="457200" rtl="0" eaLnBrk="1" latinLnBrk="0" hangingPunct="1">
        <a:spcBef>
          <a:spcPts val="1200"/>
        </a:spcBef>
        <a:buClr>
          <a:schemeClr val="tx2"/>
        </a:buClr>
        <a:buFont typeface="Arial"/>
        <a:buChar char="•"/>
        <a:defRPr sz="1400" kern="1200">
          <a:solidFill>
            <a:schemeClr val="tx2"/>
          </a:solidFill>
          <a:latin typeface="Arial"/>
          <a:ea typeface="+mn-ea"/>
          <a:cs typeface="+mn-cs"/>
        </a:defRPr>
      </a:lvl7pPr>
      <a:lvl8pPr marL="3319463" indent="-119063" algn="l" defTabSz="457200" rtl="0" eaLnBrk="1" latinLnBrk="0" hangingPunct="1">
        <a:spcBef>
          <a:spcPts val="1200"/>
        </a:spcBef>
        <a:buClr>
          <a:schemeClr val="tx2"/>
        </a:buClr>
        <a:buFont typeface="Arial"/>
        <a:buChar char="•"/>
        <a:defRPr sz="1400" kern="1200" baseline="0">
          <a:solidFill>
            <a:schemeClr val="tx2"/>
          </a:solidFill>
          <a:latin typeface="Arial"/>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63455" y="1532224"/>
            <a:ext cx="8404345" cy="2585323"/>
          </a:xfrm>
        </p:spPr>
        <p:txBody>
          <a:bodyPr/>
          <a:lstStyle/>
          <a:p>
            <a:r>
              <a:rPr lang="en-US" sz="5400" dirty="0" smtClean="0"/>
              <a:t>Members Get It</a:t>
            </a:r>
            <a:r>
              <a:rPr lang="en-US" sz="5400" baseline="0" dirty="0" smtClean="0"/>
              <a:t> </a:t>
            </a:r>
            <a:br>
              <a:rPr lang="en-US" sz="5400" baseline="0" dirty="0" smtClean="0"/>
            </a:br>
            <a:r>
              <a:rPr lang="en-US" sz="5400" dirty="0" smtClean="0"/>
              <a:t>Blue Overlay Recommendations</a:t>
            </a:r>
            <a:endParaRPr lang="en-US" sz="6000" dirty="0" smtClean="0">
              <a:solidFill>
                <a:schemeClr val="accent3">
                  <a:lumMod val="90000"/>
                </a:schemeClr>
              </a:solidFill>
              <a:latin typeface="Arial Rounded MT Bold" pitchFamily="34" charset="0"/>
              <a:ea typeface="ＭＳ Ｐゴシック" pitchFamily="34" charset="-128"/>
            </a:endParaRPr>
          </a:p>
        </p:txBody>
      </p:sp>
      <p:sp>
        <p:nvSpPr>
          <p:cNvPr id="5" name="Text Placeholder 2"/>
          <p:cNvSpPr txBox="1">
            <a:spLocks/>
          </p:cNvSpPr>
          <p:nvPr/>
        </p:nvSpPr>
        <p:spPr>
          <a:xfrm>
            <a:off x="663455" y="5419931"/>
            <a:ext cx="4801278" cy="338554"/>
          </a:xfrm>
          <a:prstGeom prst="rect">
            <a:avLst/>
          </a:prstGeom>
        </p:spPr>
        <p:txBody>
          <a:bodyPr/>
          <a:lstStyle>
            <a:lvl1pPr marL="234950" indent="-234950" algn="l" defTabSz="457200" rtl="0" eaLnBrk="1" latinLnBrk="0" hangingPunct="1">
              <a:spcBef>
                <a:spcPct val="20000"/>
              </a:spcBef>
              <a:buClr>
                <a:schemeClr val="tx2"/>
              </a:buClr>
              <a:buFont typeface="Arial"/>
              <a:buChar char="•"/>
              <a:tabLst/>
              <a:defRPr sz="2800" kern="1200">
                <a:solidFill>
                  <a:schemeClr val="tx2"/>
                </a:solidFill>
                <a:latin typeface="Arial"/>
                <a:ea typeface="+mn-ea"/>
                <a:cs typeface="+mn-cs"/>
              </a:defRPr>
            </a:lvl1pPr>
            <a:lvl2pPr marL="687388" indent="-288925" algn="l" defTabSz="457200" rtl="0" eaLnBrk="1" latinLnBrk="0" hangingPunct="1">
              <a:spcBef>
                <a:spcPct val="20000"/>
              </a:spcBef>
              <a:buClr>
                <a:schemeClr val="tx2"/>
              </a:buClr>
              <a:buFont typeface="Arial"/>
              <a:buChar char="–"/>
              <a:defRPr sz="2600" kern="1200">
                <a:solidFill>
                  <a:schemeClr val="tx2"/>
                </a:solidFill>
                <a:latin typeface="Arial"/>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Arial"/>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Arial"/>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Arial"/>
                <a:ea typeface="+mn-ea"/>
                <a:cs typeface="+mn-cs"/>
              </a:defRPr>
            </a:lvl5pPr>
            <a:lvl6pPr marL="2511425" indent="-225425" algn="l" defTabSz="457200" rtl="0" eaLnBrk="1" latinLnBrk="0" hangingPunct="1">
              <a:spcBef>
                <a:spcPct val="20000"/>
              </a:spcBef>
              <a:buClr>
                <a:schemeClr val="tx2"/>
              </a:buClr>
              <a:buFont typeface="Arial"/>
              <a:buChar char="•"/>
              <a:defRPr sz="1600" kern="1200" baseline="0">
                <a:solidFill>
                  <a:schemeClr val="tx2"/>
                </a:solidFill>
                <a:latin typeface="Arial"/>
                <a:ea typeface="+mn-ea"/>
                <a:cs typeface="+mn-cs"/>
              </a:defRPr>
            </a:lvl6pPr>
            <a:lvl7pPr marL="2911475" indent="-168275" algn="l" defTabSz="457200" rtl="0" eaLnBrk="1" latinLnBrk="0" hangingPunct="1">
              <a:spcBef>
                <a:spcPct val="20000"/>
              </a:spcBef>
              <a:buClr>
                <a:schemeClr val="tx2"/>
              </a:buClr>
              <a:buFont typeface="Arial"/>
              <a:buChar char="•"/>
              <a:defRPr sz="1400" kern="1200">
                <a:solidFill>
                  <a:schemeClr val="tx2"/>
                </a:solidFill>
                <a:latin typeface="Arial"/>
                <a:ea typeface="+mn-ea"/>
                <a:cs typeface="+mn-cs"/>
              </a:defRPr>
            </a:lvl7pPr>
            <a:lvl8pPr marL="3319463" indent="-119063" algn="l" defTabSz="457200" rtl="0" eaLnBrk="1" latinLnBrk="0" hangingPunct="1">
              <a:spcBef>
                <a:spcPct val="20000"/>
              </a:spcBef>
              <a:buClr>
                <a:schemeClr val="tx2"/>
              </a:buClr>
              <a:buFont typeface="Arial"/>
              <a:buChar char="•"/>
              <a:defRPr sz="1400" kern="1200" baseline="0">
                <a:solidFill>
                  <a:schemeClr val="tx2"/>
                </a:solidFill>
                <a:latin typeface="Arial"/>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55560"/>
              </a:buClr>
              <a:buFont typeface="Arial"/>
              <a:buNone/>
            </a:pPr>
            <a:r>
              <a:rPr lang="en-US" dirty="0" err="1" smtClean="0">
                <a:solidFill>
                  <a:srgbClr val="455560"/>
                </a:solidFill>
              </a:rPr>
              <a:t>Yesmail</a:t>
            </a:r>
            <a:r>
              <a:rPr lang="en-US" dirty="0" smtClean="0">
                <a:solidFill>
                  <a:srgbClr val="455560"/>
                </a:solidFill>
              </a:rPr>
              <a:t> Creative Team</a:t>
            </a:r>
            <a:endParaRPr lang="en-US" dirty="0">
              <a:solidFill>
                <a:srgbClr val="455560"/>
              </a:solidFill>
            </a:endParaRPr>
          </a:p>
        </p:txBody>
      </p:sp>
      <p:sp>
        <p:nvSpPr>
          <p:cNvPr id="6" name="Text Placeholder 3"/>
          <p:cNvSpPr txBox="1">
            <a:spLocks/>
          </p:cNvSpPr>
          <p:nvPr/>
        </p:nvSpPr>
        <p:spPr>
          <a:xfrm>
            <a:off x="638055" y="5771721"/>
            <a:ext cx="4801278" cy="307777"/>
          </a:xfrm>
          <a:prstGeom prst="rect">
            <a:avLst/>
          </a:prstGeom>
        </p:spPr>
        <p:txBody>
          <a:bodyPr/>
          <a:lstStyle>
            <a:lvl1pPr marL="234950" indent="-234950" algn="l" defTabSz="457200" rtl="0" eaLnBrk="1" latinLnBrk="0" hangingPunct="1">
              <a:spcBef>
                <a:spcPct val="20000"/>
              </a:spcBef>
              <a:buClr>
                <a:schemeClr val="tx2"/>
              </a:buClr>
              <a:buFont typeface="Arial"/>
              <a:buChar char="•"/>
              <a:tabLst/>
              <a:defRPr sz="2800" kern="1200">
                <a:solidFill>
                  <a:schemeClr val="tx2"/>
                </a:solidFill>
                <a:latin typeface="Arial"/>
                <a:ea typeface="+mn-ea"/>
                <a:cs typeface="+mn-cs"/>
              </a:defRPr>
            </a:lvl1pPr>
            <a:lvl2pPr marL="687388" indent="-288925" algn="l" defTabSz="457200" rtl="0" eaLnBrk="1" latinLnBrk="0" hangingPunct="1">
              <a:spcBef>
                <a:spcPct val="20000"/>
              </a:spcBef>
              <a:buClr>
                <a:schemeClr val="tx2"/>
              </a:buClr>
              <a:buFont typeface="Arial"/>
              <a:buChar char="–"/>
              <a:defRPr sz="2600" kern="1200">
                <a:solidFill>
                  <a:schemeClr val="tx2"/>
                </a:solidFill>
                <a:latin typeface="Arial"/>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Arial"/>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Arial"/>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Arial"/>
                <a:ea typeface="+mn-ea"/>
                <a:cs typeface="+mn-cs"/>
              </a:defRPr>
            </a:lvl5pPr>
            <a:lvl6pPr marL="2511425" indent="-225425" algn="l" defTabSz="457200" rtl="0" eaLnBrk="1" latinLnBrk="0" hangingPunct="1">
              <a:spcBef>
                <a:spcPct val="20000"/>
              </a:spcBef>
              <a:buClr>
                <a:schemeClr val="tx2"/>
              </a:buClr>
              <a:buFont typeface="Arial"/>
              <a:buChar char="•"/>
              <a:defRPr sz="1600" kern="1200" baseline="0">
                <a:solidFill>
                  <a:schemeClr val="tx2"/>
                </a:solidFill>
                <a:latin typeface="Arial"/>
                <a:ea typeface="+mn-ea"/>
                <a:cs typeface="+mn-cs"/>
              </a:defRPr>
            </a:lvl6pPr>
            <a:lvl7pPr marL="2911475" indent="-168275" algn="l" defTabSz="457200" rtl="0" eaLnBrk="1" latinLnBrk="0" hangingPunct="1">
              <a:spcBef>
                <a:spcPct val="20000"/>
              </a:spcBef>
              <a:buClr>
                <a:schemeClr val="tx2"/>
              </a:buClr>
              <a:buFont typeface="Arial"/>
              <a:buChar char="•"/>
              <a:defRPr sz="1400" kern="1200">
                <a:solidFill>
                  <a:schemeClr val="tx2"/>
                </a:solidFill>
                <a:latin typeface="Arial"/>
                <a:ea typeface="+mn-ea"/>
                <a:cs typeface="+mn-cs"/>
              </a:defRPr>
            </a:lvl7pPr>
            <a:lvl8pPr marL="3319463" indent="-119063" algn="l" defTabSz="457200" rtl="0" eaLnBrk="1" latinLnBrk="0" hangingPunct="1">
              <a:spcBef>
                <a:spcPct val="20000"/>
              </a:spcBef>
              <a:buClr>
                <a:schemeClr val="tx2"/>
              </a:buClr>
              <a:buFont typeface="Arial"/>
              <a:buChar char="•"/>
              <a:defRPr sz="1400" kern="1200" baseline="0">
                <a:solidFill>
                  <a:schemeClr val="tx2"/>
                </a:solidFill>
                <a:latin typeface="Arial"/>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55560"/>
              </a:buClr>
              <a:buFont typeface="Arial"/>
              <a:buNone/>
            </a:pPr>
            <a:endParaRPr lang="en-US" dirty="0">
              <a:solidFill>
                <a:srgbClr val="455560"/>
              </a:solidFill>
            </a:endParaRPr>
          </a:p>
        </p:txBody>
      </p:sp>
    </p:spTree>
    <p:extLst>
      <p:ext uri="{BB962C8B-B14F-4D97-AF65-F5344CB8AC3E}">
        <p14:creationId xmlns:p14="http://schemas.microsoft.com/office/powerpoint/2010/main" val="22320257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025542" cy="2128082"/>
          </a:xfrm>
        </p:spPr>
        <p:txBody>
          <a:bodyPr/>
          <a:lstStyle/>
          <a:p>
            <a:r>
              <a:rPr lang="en-US" sz="2000" dirty="0" smtClean="0"/>
              <a:t>Blue overlay in the background with focus on the subject through full color. This will display well in all digital concepts, regardless of size and help differentiate campaigns through photography choices.</a:t>
            </a:r>
          </a:p>
          <a:p>
            <a:endParaRPr lang="en-US" sz="2000" b="1" dirty="0" smtClean="0"/>
          </a:p>
        </p:txBody>
      </p:sp>
      <p:sp>
        <p:nvSpPr>
          <p:cNvPr id="3" name="Title 2"/>
          <p:cNvSpPr>
            <a:spLocks noGrp="1"/>
          </p:cNvSpPr>
          <p:nvPr>
            <p:ph type="title"/>
          </p:nvPr>
        </p:nvSpPr>
        <p:spPr>
          <a:xfrm>
            <a:off x="457200" y="461417"/>
            <a:ext cx="8229600" cy="769441"/>
          </a:xfrm>
        </p:spPr>
        <p:txBody>
          <a:bodyPr/>
          <a:lstStyle/>
          <a:p>
            <a:r>
              <a:rPr lang="en-US" sz="3200" dirty="0" smtClean="0"/>
              <a:t>Alt Treatment: Color  + Background Blue Overlay</a:t>
            </a:r>
            <a:endParaRPr lang="en-US" sz="3200" dirty="0"/>
          </a:p>
        </p:txBody>
      </p:sp>
      <p:pic>
        <p:nvPicPr>
          <p:cNvPr id="5" name="Picture 4" descr="summer-core-bl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49" y="3231369"/>
            <a:ext cx="2458613" cy="1618169"/>
          </a:xfrm>
          <a:prstGeom prst="rect">
            <a:avLst/>
          </a:prstGeom>
        </p:spPr>
      </p:pic>
      <p:pic>
        <p:nvPicPr>
          <p:cNvPr id="6" name="Picture 5" descr="summer-tsat-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62" y="3231369"/>
            <a:ext cx="2458613" cy="1618169"/>
          </a:xfrm>
          <a:prstGeom prst="rect">
            <a:avLst/>
          </a:prstGeom>
        </p:spPr>
      </p:pic>
      <p:pic>
        <p:nvPicPr>
          <p:cNvPr id="10" name="Picture 9" descr="summer-whph-bl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075" y="3231369"/>
            <a:ext cx="2458613" cy="1618169"/>
          </a:xfrm>
          <a:prstGeom prst="rect">
            <a:avLst/>
          </a:prstGeom>
        </p:spPr>
      </p:pic>
    </p:spTree>
    <p:extLst>
      <p:ext uri="{BB962C8B-B14F-4D97-AF65-F5344CB8AC3E}">
        <p14:creationId xmlns:p14="http://schemas.microsoft.com/office/powerpoint/2010/main" val="16782060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61417"/>
            <a:ext cx="8229600" cy="769441"/>
          </a:xfrm>
        </p:spPr>
        <p:txBody>
          <a:bodyPr/>
          <a:lstStyle/>
          <a:p>
            <a:r>
              <a:rPr lang="en-US" sz="3200" dirty="0" smtClean="0"/>
              <a:t>Alt Treatment: Color</a:t>
            </a:r>
            <a:r>
              <a:rPr lang="en-US" sz="3200" baseline="0" dirty="0" smtClean="0"/>
              <a:t> Overlay Enhancements</a:t>
            </a:r>
            <a:endParaRPr lang="en-US" sz="3200" dirty="0"/>
          </a:p>
        </p:txBody>
      </p:sp>
      <p:pic>
        <p:nvPicPr>
          <p:cNvPr id="7" name="Picture 6"/>
          <p:cNvPicPr>
            <a:picLocks noChangeAspect="1"/>
          </p:cNvPicPr>
          <p:nvPr/>
        </p:nvPicPr>
        <p:blipFill>
          <a:blip r:embed="rId2"/>
          <a:stretch>
            <a:fillRect/>
          </a:stretch>
        </p:blipFill>
        <p:spPr>
          <a:xfrm>
            <a:off x="517072" y="2275207"/>
            <a:ext cx="8121781" cy="3940657"/>
          </a:xfrm>
          <a:prstGeom prst="rect">
            <a:avLst/>
          </a:prstGeom>
        </p:spPr>
      </p:pic>
      <p:sp>
        <p:nvSpPr>
          <p:cNvPr id="8" name="Rectangle 7"/>
          <p:cNvSpPr/>
          <p:nvPr/>
        </p:nvSpPr>
        <p:spPr>
          <a:xfrm>
            <a:off x="517072" y="1905875"/>
            <a:ext cx="1621282" cy="369332"/>
          </a:xfrm>
          <a:prstGeom prst="rect">
            <a:avLst/>
          </a:prstGeom>
        </p:spPr>
        <p:txBody>
          <a:bodyPr wrap="none">
            <a:spAutoFit/>
          </a:bodyPr>
          <a:lstStyle/>
          <a:p>
            <a:r>
              <a:rPr lang="en-US" dirty="0" smtClean="0">
                <a:solidFill>
                  <a:schemeClr val="tx1">
                    <a:lumMod val="75000"/>
                    <a:lumOff val="25000"/>
                  </a:schemeClr>
                </a:solidFill>
              </a:rPr>
              <a:t>MR Examples</a:t>
            </a:r>
            <a:endParaRPr lang="en-US" dirty="0">
              <a:solidFill>
                <a:schemeClr val="tx1">
                  <a:lumMod val="75000"/>
                  <a:lumOff val="25000"/>
                </a:schemeClr>
              </a:solidFill>
            </a:endParaRPr>
          </a:p>
        </p:txBody>
      </p:sp>
      <p:sp>
        <p:nvSpPr>
          <p:cNvPr id="9" name="Rectangle 8"/>
          <p:cNvSpPr/>
          <p:nvPr/>
        </p:nvSpPr>
        <p:spPr>
          <a:xfrm>
            <a:off x="517072" y="3468885"/>
            <a:ext cx="2070661" cy="369332"/>
          </a:xfrm>
          <a:prstGeom prst="rect">
            <a:avLst/>
          </a:prstGeom>
        </p:spPr>
        <p:txBody>
          <a:bodyPr wrap="none">
            <a:spAutoFit/>
          </a:bodyPr>
          <a:lstStyle/>
          <a:p>
            <a:r>
              <a:rPr lang="en-US" dirty="0" smtClean="0">
                <a:solidFill>
                  <a:schemeClr val="tx1">
                    <a:lumMod val="75000"/>
                    <a:lumOff val="25000"/>
                  </a:schemeClr>
                </a:solidFill>
              </a:rPr>
              <a:t>Color Explorations</a:t>
            </a:r>
            <a:endParaRPr lang="en-US" dirty="0">
              <a:solidFill>
                <a:schemeClr val="tx1">
                  <a:lumMod val="75000"/>
                  <a:lumOff val="25000"/>
                </a:schemeClr>
              </a:solidFill>
            </a:endParaRPr>
          </a:p>
        </p:txBody>
      </p:sp>
    </p:spTree>
    <p:extLst>
      <p:ext uri="{BB962C8B-B14F-4D97-AF65-F5344CB8AC3E}">
        <p14:creationId xmlns:p14="http://schemas.microsoft.com/office/powerpoint/2010/main" val="18976725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a:t>
            </a:r>
            <a:endParaRPr lang="en-US" dirty="0"/>
          </a:p>
        </p:txBody>
      </p:sp>
      <p:sp>
        <p:nvSpPr>
          <p:cNvPr id="2" name="Content Placeholder 1"/>
          <p:cNvSpPr>
            <a:spLocks noGrp="1"/>
          </p:cNvSpPr>
          <p:nvPr>
            <p:ph sz="half" idx="1"/>
          </p:nvPr>
        </p:nvSpPr>
        <p:spPr>
          <a:xfrm>
            <a:off x="457200" y="1600200"/>
            <a:ext cx="8229600" cy="4525963"/>
          </a:xfrm>
        </p:spPr>
        <p:txBody>
          <a:bodyPr/>
          <a:lstStyle/>
          <a:p>
            <a:r>
              <a:rPr lang="en-US" sz="2000" dirty="0" smtClean="0"/>
              <a:t>Image testing: full color </a:t>
            </a:r>
            <a:r>
              <a:rPr lang="en-US" sz="2000" dirty="0" err="1" smtClean="0"/>
              <a:t>vs</a:t>
            </a:r>
            <a:r>
              <a:rPr lang="en-US" sz="2000" dirty="0" smtClean="0"/>
              <a:t> blue overlay</a:t>
            </a:r>
          </a:p>
          <a:p>
            <a:r>
              <a:rPr lang="en-US" sz="2000" dirty="0" smtClean="0"/>
              <a:t>Copy over image with blue overlay (hero modules)</a:t>
            </a:r>
          </a:p>
          <a:p>
            <a:r>
              <a:rPr lang="en-US" sz="2000" dirty="0" smtClean="0"/>
              <a:t>Graphic lockup over color image</a:t>
            </a:r>
          </a:p>
          <a:p>
            <a:r>
              <a:rPr lang="en-US" sz="2000" dirty="0" smtClean="0"/>
              <a:t>Text highlight color (orange, blue, green)</a:t>
            </a:r>
          </a:p>
          <a:p>
            <a:r>
              <a:rPr lang="en-US" sz="2000" dirty="0" smtClean="0"/>
              <a:t>Text module with background image</a:t>
            </a:r>
          </a:p>
          <a:p>
            <a:r>
              <a:rPr lang="en-US" sz="2000" dirty="0" smtClean="0"/>
              <a:t>Full color subject + blue overlay on background</a:t>
            </a:r>
          </a:p>
          <a:p>
            <a:r>
              <a:rPr lang="en-US" sz="2000" dirty="0" smtClean="0"/>
              <a:t>Color overlay enhancements</a:t>
            </a:r>
          </a:p>
          <a:p>
            <a:endParaRPr lang="en-US" sz="2000" dirty="0" smtClean="0"/>
          </a:p>
          <a:p>
            <a:pPr marL="0" indent="0">
              <a:buNone/>
            </a:pPr>
            <a:endParaRPr lang="en-US" sz="2000" dirty="0" smtClean="0"/>
          </a:p>
          <a:p>
            <a:endParaRPr lang="en-US" dirty="0"/>
          </a:p>
          <a:p>
            <a:endParaRPr lang="en-US" dirty="0"/>
          </a:p>
        </p:txBody>
      </p:sp>
    </p:spTree>
    <p:extLst>
      <p:ext uri="{BB962C8B-B14F-4D97-AF65-F5344CB8AC3E}">
        <p14:creationId xmlns:p14="http://schemas.microsoft.com/office/powerpoint/2010/main" val="141519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2" name="Content Placeholder 1"/>
          <p:cNvSpPr>
            <a:spLocks noGrp="1"/>
          </p:cNvSpPr>
          <p:nvPr>
            <p:ph sz="half" idx="1"/>
          </p:nvPr>
        </p:nvSpPr>
        <p:spPr>
          <a:xfrm>
            <a:off x="457200" y="1600200"/>
            <a:ext cx="8229600" cy="4525963"/>
          </a:xfrm>
        </p:spPr>
        <p:txBody>
          <a:bodyPr/>
          <a:lstStyle/>
          <a:p>
            <a:pPr marL="0" indent="0">
              <a:buNone/>
            </a:pPr>
            <a:r>
              <a:rPr lang="en-US" sz="2400" dirty="0"/>
              <a:t>We hope to improve </a:t>
            </a:r>
            <a:r>
              <a:rPr lang="en-US" sz="2400" dirty="0" smtClean="0"/>
              <a:t>user engagement and accessibility through image testing for the CORE, WHPH, and TSAT audiences in conjunction with email best practices.</a:t>
            </a:r>
          </a:p>
          <a:p>
            <a:pPr marL="0" indent="0">
              <a:buNone/>
            </a:pPr>
            <a:endParaRPr lang="en-US" sz="2000" dirty="0" smtClean="0"/>
          </a:p>
          <a:p>
            <a:endParaRPr lang="en-US" dirty="0"/>
          </a:p>
          <a:p>
            <a:endParaRPr lang="en-US" dirty="0"/>
          </a:p>
        </p:txBody>
      </p:sp>
    </p:spTree>
    <p:extLst>
      <p:ext uri="{BB962C8B-B14F-4D97-AF65-F5344CB8AC3E}">
        <p14:creationId xmlns:p14="http://schemas.microsoft.com/office/powerpoint/2010/main" val="201346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3638550" cy="4525963"/>
          </a:xfrm>
        </p:spPr>
        <p:txBody>
          <a:bodyPr/>
          <a:lstStyle/>
          <a:p>
            <a:pPr marL="0" indent="0">
              <a:lnSpc>
                <a:spcPct val="80000"/>
              </a:lnSpc>
              <a:buNone/>
            </a:pPr>
            <a:r>
              <a:rPr lang="en-US" sz="2000" b="1" dirty="0" err="1" smtClean="0"/>
              <a:t>Wylei</a:t>
            </a:r>
            <a:r>
              <a:rPr lang="en-US" sz="2000" b="1" dirty="0" smtClean="0"/>
              <a:t> Image Test #1</a:t>
            </a:r>
          </a:p>
          <a:p>
            <a:pPr>
              <a:lnSpc>
                <a:spcPct val="80000"/>
              </a:lnSpc>
            </a:pPr>
            <a:r>
              <a:rPr lang="en-US" sz="2000" dirty="0" smtClean="0"/>
              <a:t>Message: June </a:t>
            </a:r>
            <a:r>
              <a:rPr lang="en-US" sz="2000" dirty="0" err="1" smtClean="0"/>
              <a:t>eNews</a:t>
            </a:r>
            <a:r>
              <a:rPr lang="en-US" sz="2000" dirty="0" smtClean="0"/>
              <a:t> </a:t>
            </a:r>
          </a:p>
          <a:p>
            <a:pPr>
              <a:lnSpc>
                <a:spcPct val="80000"/>
              </a:lnSpc>
            </a:pPr>
            <a:r>
              <a:rPr lang="en-US" sz="2000" dirty="0" smtClean="0"/>
              <a:t>Campaigns: </a:t>
            </a:r>
          </a:p>
          <a:p>
            <a:pPr lvl="1">
              <a:lnSpc>
                <a:spcPct val="80000"/>
              </a:lnSpc>
            </a:pPr>
            <a:r>
              <a:rPr lang="en-US" sz="1800" dirty="0" smtClean="0"/>
              <a:t>Elite Benefits &amp; </a:t>
            </a:r>
          </a:p>
          <a:p>
            <a:pPr lvl="1">
              <a:lnSpc>
                <a:spcPct val="80000"/>
              </a:lnSpc>
            </a:pPr>
            <a:r>
              <a:rPr lang="en-US" sz="1800" dirty="0" smtClean="0"/>
              <a:t>Summer Sweeps </a:t>
            </a:r>
          </a:p>
          <a:p>
            <a:pPr>
              <a:lnSpc>
                <a:spcPct val="80000"/>
              </a:lnSpc>
            </a:pPr>
            <a:r>
              <a:rPr lang="en-US" sz="2000" dirty="0"/>
              <a:t>Test: Blue vs. Full </a:t>
            </a:r>
            <a:r>
              <a:rPr lang="en-US" sz="2000" dirty="0" smtClean="0"/>
              <a:t>color in </a:t>
            </a:r>
            <a:r>
              <a:rPr lang="en-US" sz="2000" dirty="0"/>
              <a:t>2 different locations</a:t>
            </a:r>
          </a:p>
          <a:p>
            <a:pPr>
              <a:lnSpc>
                <a:spcPct val="80000"/>
              </a:lnSpc>
            </a:pPr>
            <a:r>
              <a:rPr lang="en-US" sz="2000" dirty="0"/>
              <a:t>Goal: Optimize Engagement</a:t>
            </a:r>
          </a:p>
          <a:p>
            <a:pPr>
              <a:lnSpc>
                <a:spcPct val="80000"/>
              </a:lnSpc>
            </a:pPr>
            <a:r>
              <a:rPr lang="en-US" sz="2000" dirty="0" smtClean="0"/>
              <a:t>Audience: </a:t>
            </a:r>
          </a:p>
          <a:p>
            <a:pPr lvl="1">
              <a:lnSpc>
                <a:spcPct val="80000"/>
              </a:lnSpc>
            </a:pPr>
            <a:r>
              <a:rPr lang="en-US" sz="1800" dirty="0" smtClean="0"/>
              <a:t>CORE </a:t>
            </a:r>
          </a:p>
          <a:p>
            <a:pPr lvl="1">
              <a:lnSpc>
                <a:spcPct val="80000"/>
              </a:lnSpc>
            </a:pPr>
            <a:r>
              <a:rPr lang="en-US" sz="1800" dirty="0" smtClean="0"/>
              <a:t>WHPH (primary only)</a:t>
            </a:r>
          </a:p>
          <a:p>
            <a:pPr lvl="1">
              <a:lnSpc>
                <a:spcPct val="80000"/>
              </a:lnSpc>
            </a:pPr>
            <a:r>
              <a:rPr lang="en-US" sz="1800" dirty="0"/>
              <a:t>TSAT (primary only)</a:t>
            </a:r>
          </a:p>
          <a:p>
            <a:pPr lvl="1">
              <a:lnSpc>
                <a:spcPct val="80000"/>
              </a:lnSpc>
            </a:pPr>
            <a:endParaRPr lang="en-US" sz="1800" dirty="0" smtClean="0"/>
          </a:p>
        </p:txBody>
      </p:sp>
      <p:sp>
        <p:nvSpPr>
          <p:cNvPr id="3" name="Title 2"/>
          <p:cNvSpPr>
            <a:spLocks noGrp="1"/>
          </p:cNvSpPr>
          <p:nvPr>
            <p:ph type="title"/>
          </p:nvPr>
        </p:nvSpPr>
        <p:spPr>
          <a:xfrm>
            <a:off x="457200" y="461417"/>
            <a:ext cx="8229600" cy="769441"/>
          </a:xfrm>
        </p:spPr>
        <p:txBody>
          <a:bodyPr/>
          <a:lstStyle/>
          <a:p>
            <a:r>
              <a:rPr lang="en-US" sz="3200" dirty="0" smtClean="0"/>
              <a:t>Image </a:t>
            </a:r>
            <a:r>
              <a:rPr lang="en-US" sz="3200" dirty="0"/>
              <a:t>Testing: June </a:t>
            </a:r>
            <a:r>
              <a:rPr lang="en-US" sz="3200" dirty="0" err="1"/>
              <a:t>eNews</a:t>
            </a:r>
            <a:r>
              <a:rPr lang="en-US" sz="3200" dirty="0"/>
              <a:t> </a:t>
            </a:r>
          </a:p>
        </p:txBody>
      </p:sp>
      <p:pic>
        <p:nvPicPr>
          <p:cNvPr id="4" name="Picture 3" descr="elit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866" y="2549516"/>
            <a:ext cx="3045934" cy="949316"/>
          </a:xfrm>
          <a:prstGeom prst="rect">
            <a:avLst/>
          </a:prstGeom>
        </p:spPr>
      </p:pic>
      <p:pic>
        <p:nvPicPr>
          <p:cNvPr id="7" name="Picture 6" descr="elite-blue-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866" y="1484178"/>
            <a:ext cx="3045934" cy="949316"/>
          </a:xfrm>
          <a:prstGeom prst="rect">
            <a:avLst/>
          </a:prstGeom>
        </p:spPr>
      </p:pic>
      <p:pic>
        <p:nvPicPr>
          <p:cNvPr id="8" name="Picture 7" descr="summer-core-blu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0866" y="3651578"/>
            <a:ext cx="1824949" cy="1201115"/>
          </a:xfrm>
          <a:prstGeom prst="rect">
            <a:avLst/>
          </a:prstGeom>
        </p:spPr>
      </p:pic>
      <p:pic>
        <p:nvPicPr>
          <p:cNvPr id="9" name="Picture 8" descr="summer-co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0866" y="4925048"/>
            <a:ext cx="1824949" cy="1201115"/>
          </a:xfrm>
          <a:prstGeom prst="rect">
            <a:avLst/>
          </a:prstGeom>
        </p:spPr>
      </p:pic>
      <p:sp>
        <p:nvSpPr>
          <p:cNvPr id="5" name="Rectangle 4"/>
          <p:cNvSpPr/>
          <p:nvPr/>
        </p:nvSpPr>
        <p:spPr>
          <a:xfrm>
            <a:off x="3931220" y="2277386"/>
            <a:ext cx="1351564" cy="369332"/>
          </a:xfrm>
          <a:prstGeom prst="rect">
            <a:avLst/>
          </a:prstGeom>
        </p:spPr>
        <p:txBody>
          <a:bodyPr wrap="none">
            <a:spAutoFit/>
          </a:bodyPr>
          <a:lstStyle/>
          <a:p>
            <a:r>
              <a:rPr lang="en-US" dirty="0" smtClean="0"/>
              <a:t>Primary (A)</a:t>
            </a:r>
            <a:endParaRPr lang="en-US" dirty="0"/>
          </a:p>
        </p:txBody>
      </p:sp>
      <p:sp>
        <p:nvSpPr>
          <p:cNvPr id="13" name="Rectangle 12"/>
          <p:cNvSpPr/>
          <p:nvPr/>
        </p:nvSpPr>
        <p:spPr>
          <a:xfrm>
            <a:off x="3931220" y="4740382"/>
            <a:ext cx="1660055" cy="369332"/>
          </a:xfrm>
          <a:prstGeom prst="rect">
            <a:avLst/>
          </a:prstGeom>
        </p:spPr>
        <p:txBody>
          <a:bodyPr wrap="none">
            <a:spAutoFit/>
          </a:bodyPr>
          <a:lstStyle/>
          <a:p>
            <a:r>
              <a:rPr lang="en-US" dirty="0" smtClean="0"/>
              <a:t>Secondary (B)</a:t>
            </a:r>
            <a:endParaRPr lang="en-US" dirty="0"/>
          </a:p>
        </p:txBody>
      </p:sp>
      <p:sp>
        <p:nvSpPr>
          <p:cNvPr id="6" name="Rectangle 5"/>
          <p:cNvSpPr/>
          <p:nvPr/>
        </p:nvSpPr>
        <p:spPr>
          <a:xfrm>
            <a:off x="5656349" y="2042514"/>
            <a:ext cx="479831" cy="369332"/>
          </a:xfrm>
          <a:prstGeom prst="rect">
            <a:avLst/>
          </a:prstGeom>
        </p:spPr>
        <p:txBody>
          <a:bodyPr wrap="none">
            <a:spAutoFit/>
          </a:bodyPr>
          <a:lstStyle/>
          <a:p>
            <a:r>
              <a:rPr lang="en-US" dirty="0" smtClean="0">
                <a:solidFill>
                  <a:srgbClr val="FFFFFF"/>
                </a:solidFill>
                <a:effectLst>
                  <a:outerShdw blurRad="50800" dist="38100" dir="5400000" algn="t" rotWithShape="0">
                    <a:prstClr val="black">
                      <a:alpha val="40000"/>
                    </a:prstClr>
                  </a:outerShdw>
                </a:effectLst>
              </a:rPr>
              <a:t>A1</a:t>
            </a:r>
            <a:endParaRPr lang="en-US" dirty="0">
              <a:solidFill>
                <a:srgbClr val="FFFFFF"/>
              </a:solidFill>
              <a:effectLst>
                <a:outerShdw blurRad="50800" dist="38100" dir="5400000" algn="t" rotWithShape="0">
                  <a:prstClr val="black">
                    <a:alpha val="40000"/>
                  </a:prstClr>
                </a:outerShdw>
              </a:effectLst>
            </a:endParaRPr>
          </a:p>
        </p:txBody>
      </p:sp>
      <p:sp>
        <p:nvSpPr>
          <p:cNvPr id="14" name="Rectangle 13"/>
          <p:cNvSpPr/>
          <p:nvPr/>
        </p:nvSpPr>
        <p:spPr>
          <a:xfrm>
            <a:off x="5656349" y="3037281"/>
            <a:ext cx="479831" cy="369332"/>
          </a:xfrm>
          <a:prstGeom prst="rect">
            <a:avLst/>
          </a:prstGeom>
        </p:spPr>
        <p:txBody>
          <a:bodyPr wrap="none">
            <a:spAutoFit/>
          </a:bodyPr>
          <a:lstStyle/>
          <a:p>
            <a:r>
              <a:rPr lang="en-US" dirty="0" smtClean="0">
                <a:solidFill>
                  <a:srgbClr val="FFFFFF"/>
                </a:solidFill>
                <a:effectLst>
                  <a:outerShdw blurRad="50800" dist="38100" dir="5400000" algn="t" rotWithShape="0">
                    <a:prstClr val="black">
                      <a:alpha val="40000"/>
                    </a:prstClr>
                  </a:outerShdw>
                </a:effectLst>
              </a:rPr>
              <a:t>A2</a:t>
            </a:r>
            <a:endParaRPr lang="en-US" dirty="0">
              <a:solidFill>
                <a:srgbClr val="FFFFFF"/>
              </a:solidFill>
              <a:effectLst>
                <a:outerShdw blurRad="50800" dist="38100" dir="5400000" algn="t" rotWithShape="0">
                  <a:prstClr val="black">
                    <a:alpha val="40000"/>
                  </a:prstClr>
                </a:outerShdw>
              </a:effectLst>
            </a:endParaRPr>
          </a:p>
        </p:txBody>
      </p:sp>
      <p:sp>
        <p:nvSpPr>
          <p:cNvPr id="15" name="Rectangle 14"/>
          <p:cNvSpPr/>
          <p:nvPr/>
        </p:nvSpPr>
        <p:spPr>
          <a:xfrm>
            <a:off x="5697463" y="4379776"/>
            <a:ext cx="467007" cy="369332"/>
          </a:xfrm>
          <a:prstGeom prst="rect">
            <a:avLst/>
          </a:prstGeom>
        </p:spPr>
        <p:txBody>
          <a:bodyPr wrap="none">
            <a:spAutoFit/>
          </a:bodyPr>
          <a:lstStyle/>
          <a:p>
            <a:r>
              <a:rPr lang="en-US" dirty="0" smtClean="0">
                <a:solidFill>
                  <a:srgbClr val="FFFFFF"/>
                </a:solidFill>
                <a:effectLst>
                  <a:outerShdw blurRad="50800" dist="38100" dir="5400000" algn="t" rotWithShape="0">
                    <a:prstClr val="black">
                      <a:alpha val="40000"/>
                    </a:prstClr>
                  </a:outerShdw>
                </a:effectLst>
              </a:rPr>
              <a:t>B1</a:t>
            </a:r>
            <a:endParaRPr lang="en-US" dirty="0">
              <a:solidFill>
                <a:srgbClr val="FFFFFF"/>
              </a:solidFill>
              <a:effectLst>
                <a:outerShdw blurRad="50800" dist="38100" dir="5400000" algn="t" rotWithShape="0">
                  <a:prstClr val="black">
                    <a:alpha val="40000"/>
                  </a:prstClr>
                </a:outerShdw>
              </a:effectLst>
            </a:endParaRPr>
          </a:p>
        </p:txBody>
      </p:sp>
      <p:sp>
        <p:nvSpPr>
          <p:cNvPr id="16" name="Rectangle 15"/>
          <p:cNvSpPr/>
          <p:nvPr/>
        </p:nvSpPr>
        <p:spPr>
          <a:xfrm>
            <a:off x="5697463" y="5743875"/>
            <a:ext cx="467007" cy="369332"/>
          </a:xfrm>
          <a:prstGeom prst="rect">
            <a:avLst/>
          </a:prstGeom>
        </p:spPr>
        <p:txBody>
          <a:bodyPr wrap="none">
            <a:spAutoFit/>
          </a:bodyPr>
          <a:lstStyle/>
          <a:p>
            <a:r>
              <a:rPr lang="en-US" dirty="0" smtClean="0">
                <a:solidFill>
                  <a:srgbClr val="FFFFFF"/>
                </a:solidFill>
                <a:effectLst>
                  <a:outerShdw blurRad="50800" dist="38100" dir="5400000" algn="t" rotWithShape="0">
                    <a:prstClr val="black">
                      <a:alpha val="40000"/>
                    </a:prstClr>
                  </a:outerShdw>
                </a:effectLst>
              </a:rPr>
              <a:t>B2</a:t>
            </a:r>
            <a:endParaRPr lang="en-US" dirty="0">
              <a:solidFill>
                <a:srgbClr val="FFFFFF"/>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594254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5-16 at 12.0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130" y="1798112"/>
            <a:ext cx="4921252" cy="1935692"/>
          </a:xfrm>
          <a:prstGeom prst="rect">
            <a:avLst/>
          </a:prstGeom>
        </p:spPr>
      </p:pic>
      <p:sp>
        <p:nvSpPr>
          <p:cNvPr id="2" name="Content Placeholder 1"/>
          <p:cNvSpPr>
            <a:spLocks noGrp="1"/>
          </p:cNvSpPr>
          <p:nvPr>
            <p:ph idx="1"/>
          </p:nvPr>
        </p:nvSpPr>
        <p:spPr>
          <a:xfrm>
            <a:off x="457200" y="1600200"/>
            <a:ext cx="3829050" cy="4525963"/>
          </a:xfrm>
        </p:spPr>
        <p:txBody>
          <a:bodyPr/>
          <a:lstStyle/>
          <a:p>
            <a:pPr marL="0" indent="0">
              <a:lnSpc>
                <a:spcPct val="80000"/>
              </a:lnSpc>
              <a:buNone/>
            </a:pPr>
            <a:r>
              <a:rPr lang="en-US" sz="2000" b="1" dirty="0" err="1" smtClean="0"/>
              <a:t>Wylei</a:t>
            </a:r>
            <a:r>
              <a:rPr lang="en-US" sz="2000" b="1" dirty="0" smtClean="0"/>
              <a:t> Image Test #2</a:t>
            </a:r>
          </a:p>
          <a:p>
            <a:pPr>
              <a:lnSpc>
                <a:spcPct val="80000"/>
              </a:lnSpc>
            </a:pPr>
            <a:r>
              <a:rPr lang="en-US" sz="2000" dirty="0"/>
              <a:t>Message: May Hotel Specials</a:t>
            </a:r>
          </a:p>
          <a:p>
            <a:pPr>
              <a:lnSpc>
                <a:spcPct val="80000"/>
              </a:lnSpc>
            </a:pPr>
            <a:r>
              <a:rPr lang="en-US" sz="2000" dirty="0"/>
              <a:t>Campaigns: </a:t>
            </a:r>
          </a:p>
          <a:p>
            <a:pPr lvl="1">
              <a:lnSpc>
                <a:spcPct val="80000"/>
              </a:lnSpc>
            </a:pPr>
            <a:r>
              <a:rPr lang="en-US" sz="2000" dirty="0"/>
              <a:t>Summer Sweeps </a:t>
            </a:r>
          </a:p>
          <a:p>
            <a:pPr>
              <a:lnSpc>
                <a:spcPct val="80000"/>
              </a:lnSpc>
            </a:pPr>
            <a:r>
              <a:rPr lang="en-US" sz="2000" dirty="0"/>
              <a:t>Test: Blue vs. Full color </a:t>
            </a:r>
          </a:p>
          <a:p>
            <a:pPr>
              <a:lnSpc>
                <a:spcPct val="80000"/>
              </a:lnSpc>
            </a:pPr>
            <a:r>
              <a:rPr lang="en-US" sz="2000" dirty="0"/>
              <a:t>Goal: </a:t>
            </a:r>
            <a:r>
              <a:rPr lang="en-US" sz="2000" dirty="0" smtClean="0"/>
              <a:t>Optimize Engagement</a:t>
            </a:r>
            <a:endParaRPr lang="en-US" sz="2000" dirty="0"/>
          </a:p>
          <a:p>
            <a:pPr>
              <a:lnSpc>
                <a:spcPct val="80000"/>
              </a:lnSpc>
            </a:pPr>
            <a:r>
              <a:rPr lang="en-US" sz="2000" dirty="0"/>
              <a:t>Audience: </a:t>
            </a:r>
          </a:p>
          <a:p>
            <a:pPr lvl="1">
              <a:lnSpc>
                <a:spcPct val="80000"/>
              </a:lnSpc>
            </a:pPr>
            <a:r>
              <a:rPr lang="en-US" sz="2000" dirty="0"/>
              <a:t>CORE </a:t>
            </a:r>
          </a:p>
          <a:p>
            <a:pPr lvl="1">
              <a:lnSpc>
                <a:spcPct val="80000"/>
              </a:lnSpc>
            </a:pPr>
            <a:endParaRPr lang="en-US" sz="1800" dirty="0" smtClean="0">
              <a:solidFill>
                <a:srgbClr val="FF0000"/>
              </a:solidFill>
            </a:endParaRPr>
          </a:p>
        </p:txBody>
      </p:sp>
      <p:sp>
        <p:nvSpPr>
          <p:cNvPr id="3" name="Title 2"/>
          <p:cNvSpPr>
            <a:spLocks noGrp="1"/>
          </p:cNvSpPr>
          <p:nvPr>
            <p:ph type="title"/>
          </p:nvPr>
        </p:nvSpPr>
        <p:spPr>
          <a:xfrm>
            <a:off x="457200" y="461417"/>
            <a:ext cx="8229600" cy="769441"/>
          </a:xfrm>
        </p:spPr>
        <p:txBody>
          <a:bodyPr/>
          <a:lstStyle/>
          <a:p>
            <a:r>
              <a:rPr lang="en-US" sz="3200" dirty="0" smtClean="0"/>
              <a:t>Image </a:t>
            </a:r>
            <a:r>
              <a:rPr lang="en-US" sz="3200" dirty="0"/>
              <a:t>Testing: </a:t>
            </a:r>
            <a:r>
              <a:rPr lang="en-US" sz="3200" dirty="0" smtClean="0"/>
              <a:t>May Hotel Specials</a:t>
            </a:r>
            <a:endParaRPr lang="en-US" sz="3200" dirty="0"/>
          </a:p>
        </p:txBody>
      </p:sp>
      <p:pic>
        <p:nvPicPr>
          <p:cNvPr id="17" name="Picture 16" descr="Screen Shot 2016-05-13 at 2.55.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99" y="3760096"/>
            <a:ext cx="4887383" cy="1953319"/>
          </a:xfrm>
          <a:prstGeom prst="rect">
            <a:avLst/>
          </a:prstGeom>
        </p:spPr>
      </p:pic>
      <p:sp>
        <p:nvSpPr>
          <p:cNvPr id="19" name="Rectangle 18"/>
          <p:cNvSpPr/>
          <p:nvPr/>
        </p:nvSpPr>
        <p:spPr>
          <a:xfrm>
            <a:off x="7053349" y="3206681"/>
            <a:ext cx="479831" cy="369332"/>
          </a:xfrm>
          <a:prstGeom prst="rect">
            <a:avLst/>
          </a:prstGeom>
        </p:spPr>
        <p:txBody>
          <a:bodyPr wrap="none">
            <a:spAutoFit/>
          </a:bodyPr>
          <a:lstStyle/>
          <a:p>
            <a:r>
              <a:rPr lang="en-US" dirty="0" smtClean="0">
                <a:solidFill>
                  <a:srgbClr val="FFFFFF"/>
                </a:solidFill>
                <a:effectLst>
                  <a:outerShdw blurRad="50800" dist="38100" dir="5400000" algn="t" rotWithShape="0">
                    <a:prstClr val="black">
                      <a:alpha val="40000"/>
                    </a:prstClr>
                  </a:outerShdw>
                </a:effectLst>
              </a:rPr>
              <a:t>A1</a:t>
            </a:r>
            <a:endParaRPr lang="en-US" dirty="0">
              <a:solidFill>
                <a:srgbClr val="FFFFFF"/>
              </a:solidFill>
              <a:effectLst>
                <a:outerShdw blurRad="50800" dist="38100" dir="5400000" algn="t" rotWithShape="0">
                  <a:prstClr val="black">
                    <a:alpha val="40000"/>
                  </a:prstClr>
                </a:outerShdw>
              </a:effectLst>
            </a:endParaRPr>
          </a:p>
        </p:txBody>
      </p:sp>
      <p:sp>
        <p:nvSpPr>
          <p:cNvPr id="20" name="Rectangle 19"/>
          <p:cNvSpPr/>
          <p:nvPr/>
        </p:nvSpPr>
        <p:spPr>
          <a:xfrm>
            <a:off x="7053349" y="5185698"/>
            <a:ext cx="479831" cy="369332"/>
          </a:xfrm>
          <a:prstGeom prst="rect">
            <a:avLst/>
          </a:prstGeom>
        </p:spPr>
        <p:txBody>
          <a:bodyPr wrap="none">
            <a:spAutoFit/>
          </a:bodyPr>
          <a:lstStyle/>
          <a:p>
            <a:r>
              <a:rPr lang="en-US" dirty="0" smtClean="0">
                <a:solidFill>
                  <a:srgbClr val="FFFFFF"/>
                </a:solidFill>
                <a:effectLst>
                  <a:outerShdw blurRad="50800" dist="38100" dir="5400000" algn="t" rotWithShape="0">
                    <a:prstClr val="black">
                      <a:alpha val="40000"/>
                    </a:prstClr>
                  </a:outerShdw>
                </a:effectLst>
              </a:rPr>
              <a:t>A2</a:t>
            </a:r>
            <a:endParaRPr lang="en-US" dirty="0">
              <a:solidFill>
                <a:srgbClr val="FFFFFF"/>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4686635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00546"/>
            <a:ext cx="8229601" cy="2418525"/>
          </a:xfrm>
        </p:spPr>
        <p:txBody>
          <a:bodyPr/>
          <a:lstStyle/>
          <a:p>
            <a:r>
              <a:rPr lang="en-US" sz="2400" dirty="0" smtClean="0"/>
              <a:t>Overview </a:t>
            </a:r>
          </a:p>
          <a:p>
            <a:r>
              <a:rPr lang="en-US" sz="2400" dirty="0" smtClean="0"/>
              <a:t>Observations</a:t>
            </a:r>
          </a:p>
          <a:p>
            <a:r>
              <a:rPr lang="en-US" sz="2400" dirty="0" smtClean="0"/>
              <a:t>Alt Recommendations</a:t>
            </a:r>
          </a:p>
          <a:p>
            <a:r>
              <a:rPr lang="en-US" sz="2400" dirty="0" smtClean="0"/>
              <a:t>Recap / Summary</a:t>
            </a:r>
          </a:p>
          <a:p>
            <a:r>
              <a:rPr lang="en-US" sz="2400" dirty="0"/>
              <a:t>Image Testing </a:t>
            </a:r>
          </a:p>
          <a:p>
            <a:endParaRPr lang="en-US" sz="2400" dirty="0"/>
          </a:p>
          <a:p>
            <a:endParaRPr lang="en-US" sz="2000" dirty="0" smtClean="0"/>
          </a:p>
        </p:txBody>
      </p:sp>
      <p:sp>
        <p:nvSpPr>
          <p:cNvPr id="3" name="Title 2"/>
          <p:cNvSpPr>
            <a:spLocks noGrp="1"/>
          </p:cNvSpPr>
          <p:nvPr>
            <p:ph type="title"/>
          </p:nvPr>
        </p:nvSpPr>
        <p:spPr>
          <a:xfrm>
            <a:off x="457200" y="461417"/>
            <a:ext cx="8229600" cy="769441"/>
          </a:xfrm>
        </p:spPr>
        <p:txBody>
          <a:bodyPr/>
          <a:lstStyle/>
          <a:p>
            <a:r>
              <a:rPr lang="en-US" sz="3200" dirty="0" smtClean="0"/>
              <a:t>Agenda</a:t>
            </a:r>
            <a:endParaRPr lang="en-US" sz="3200" dirty="0"/>
          </a:p>
        </p:txBody>
      </p:sp>
    </p:spTree>
    <p:extLst>
      <p:ext uri="{BB962C8B-B14F-4D97-AF65-F5344CB8AC3E}">
        <p14:creationId xmlns:p14="http://schemas.microsoft.com/office/powerpoint/2010/main" val="1857066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Blue </a:t>
            </a:r>
            <a:r>
              <a:rPr lang="en-US" dirty="0"/>
              <a:t>Overlay consists of Blue </a:t>
            </a:r>
            <a:r>
              <a:rPr lang="en-US" dirty="0" smtClean="0"/>
              <a:t>gradient overlay on images </a:t>
            </a:r>
          </a:p>
          <a:p>
            <a:r>
              <a:rPr lang="en-US" dirty="0" smtClean="0"/>
              <a:t>Image Types: Lifestyle Images</a:t>
            </a:r>
          </a:p>
          <a:p>
            <a:endParaRPr lang="en-US" dirty="0"/>
          </a:p>
        </p:txBody>
      </p:sp>
      <p:sp>
        <p:nvSpPr>
          <p:cNvPr id="3" name="Title 2"/>
          <p:cNvSpPr>
            <a:spLocks noGrp="1"/>
          </p:cNvSpPr>
          <p:nvPr>
            <p:ph type="title"/>
          </p:nvPr>
        </p:nvSpPr>
        <p:spPr/>
        <p:txBody>
          <a:bodyPr/>
          <a:lstStyle/>
          <a:p>
            <a:r>
              <a:rPr lang="en-US" sz="3200" dirty="0"/>
              <a:t>Overview: </a:t>
            </a:r>
            <a:r>
              <a:rPr lang="en-US" sz="3200" dirty="0" smtClean="0">
                <a:solidFill>
                  <a:schemeClr val="accent2"/>
                </a:solidFill>
              </a:rPr>
              <a:t>Blue</a:t>
            </a:r>
            <a:r>
              <a:rPr lang="en-US" sz="3200" baseline="0" dirty="0" smtClean="0"/>
              <a:t> Treatment</a:t>
            </a:r>
            <a:endParaRPr lang="en-US" sz="3200" dirty="0"/>
          </a:p>
        </p:txBody>
      </p:sp>
      <p:pic>
        <p:nvPicPr>
          <p:cNvPr id="5" name="Picture 4"/>
          <p:cNvPicPr>
            <a:picLocks noChangeAspect="1"/>
          </p:cNvPicPr>
          <p:nvPr/>
        </p:nvPicPr>
        <p:blipFill>
          <a:blip r:embed="rId2"/>
          <a:stretch>
            <a:fillRect/>
          </a:stretch>
        </p:blipFill>
        <p:spPr>
          <a:xfrm>
            <a:off x="5995844" y="3630083"/>
            <a:ext cx="2690956" cy="2009246"/>
          </a:xfrm>
          <a:prstGeom prst="rect">
            <a:avLst/>
          </a:prstGeom>
        </p:spPr>
      </p:pic>
      <p:pic>
        <p:nvPicPr>
          <p:cNvPr id="9" name="Picture 8"/>
          <p:cNvPicPr>
            <a:picLocks noChangeAspect="1"/>
          </p:cNvPicPr>
          <p:nvPr/>
        </p:nvPicPr>
        <p:blipFill>
          <a:blip r:embed="rId3"/>
          <a:stretch>
            <a:fillRect/>
          </a:stretch>
        </p:blipFill>
        <p:spPr>
          <a:xfrm>
            <a:off x="3230808" y="3630083"/>
            <a:ext cx="2690956" cy="2009246"/>
          </a:xfrm>
          <a:prstGeom prst="rect">
            <a:avLst/>
          </a:prstGeom>
        </p:spPr>
      </p:pic>
      <p:pic>
        <p:nvPicPr>
          <p:cNvPr id="15" name="Picture 14"/>
          <p:cNvPicPr>
            <a:picLocks noChangeAspect="1"/>
          </p:cNvPicPr>
          <p:nvPr/>
        </p:nvPicPr>
        <p:blipFill>
          <a:blip r:embed="rId4"/>
          <a:stretch>
            <a:fillRect/>
          </a:stretch>
        </p:blipFill>
        <p:spPr>
          <a:xfrm>
            <a:off x="465771" y="3630083"/>
            <a:ext cx="2690956" cy="2009246"/>
          </a:xfrm>
          <a:prstGeom prst="rect">
            <a:avLst/>
          </a:prstGeom>
        </p:spPr>
      </p:pic>
    </p:spTree>
    <p:extLst>
      <p:ext uri="{BB962C8B-B14F-4D97-AF65-F5344CB8AC3E}">
        <p14:creationId xmlns:p14="http://schemas.microsoft.com/office/powerpoint/2010/main" val="41829292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00546"/>
            <a:ext cx="3597367" cy="4589621"/>
          </a:xfrm>
        </p:spPr>
        <p:txBody>
          <a:bodyPr/>
          <a:lstStyle/>
          <a:p>
            <a:pPr rtl="0" eaLnBrk="1" latinLnBrk="0" hangingPunct="1"/>
            <a:r>
              <a:rPr lang="en-US" sz="2800" kern="1200" dirty="0" smtClean="0">
                <a:solidFill>
                  <a:schemeClr val="tx2"/>
                </a:solidFill>
                <a:effectLst/>
                <a:latin typeface="Arial"/>
                <a:ea typeface="+mn-ea"/>
                <a:cs typeface="+mn-cs"/>
              </a:rPr>
              <a:t>Treatment covers all “Members Get It” campaigns including:</a:t>
            </a:r>
            <a:endParaRPr lang="en-US" sz="2800" dirty="0" smtClean="0">
              <a:effectLst/>
            </a:endParaRPr>
          </a:p>
          <a:p>
            <a:pPr lvl="1"/>
            <a:r>
              <a:rPr lang="en-US" sz="2600" kern="1200" dirty="0" smtClean="0">
                <a:solidFill>
                  <a:schemeClr val="tx2"/>
                </a:solidFill>
                <a:effectLst/>
                <a:latin typeface="Arial"/>
                <a:ea typeface="+mn-ea"/>
                <a:cs typeface="+mn-cs"/>
              </a:rPr>
              <a:t>MR Member Rates</a:t>
            </a:r>
            <a:endParaRPr lang="en-US" sz="2200" dirty="0" smtClean="0">
              <a:effectLst/>
            </a:endParaRPr>
          </a:p>
          <a:p>
            <a:pPr lvl="1"/>
            <a:r>
              <a:rPr lang="en-US" sz="2600" kern="1200" dirty="0" smtClean="0">
                <a:solidFill>
                  <a:schemeClr val="tx2"/>
                </a:solidFill>
                <a:effectLst/>
                <a:latin typeface="Arial"/>
                <a:ea typeface="+mn-ea"/>
                <a:cs typeface="+mn-cs"/>
              </a:rPr>
              <a:t>Summer Sweepstakes</a:t>
            </a:r>
            <a:endParaRPr lang="en-US" sz="2200" dirty="0" smtClean="0">
              <a:effectLst/>
            </a:endParaRPr>
          </a:p>
          <a:p>
            <a:pPr lvl="1"/>
            <a:r>
              <a:rPr lang="en-US" sz="2600" kern="1200" dirty="0" smtClean="0">
                <a:solidFill>
                  <a:schemeClr val="tx2"/>
                </a:solidFill>
                <a:effectLst/>
                <a:latin typeface="Arial"/>
                <a:ea typeface="+mn-ea"/>
                <a:cs typeface="+mn-cs"/>
              </a:rPr>
              <a:t>Elite Benefits</a:t>
            </a:r>
            <a:endParaRPr lang="en-US" sz="2200" dirty="0" smtClean="0">
              <a:effectLst/>
            </a:endParaRPr>
          </a:p>
          <a:p>
            <a:pPr lvl="1"/>
            <a:r>
              <a:rPr lang="en-US" sz="2600" kern="1200" dirty="0" smtClean="0">
                <a:solidFill>
                  <a:schemeClr val="tx2"/>
                </a:solidFill>
                <a:effectLst/>
                <a:latin typeface="Arial"/>
                <a:ea typeface="+mn-ea"/>
                <a:cs typeface="+mn-cs"/>
              </a:rPr>
              <a:t>Future Campaigns</a:t>
            </a:r>
            <a:endParaRPr lang="en-US" sz="2200" dirty="0">
              <a:effectLst/>
            </a:endParaRPr>
          </a:p>
        </p:txBody>
      </p:sp>
      <p:sp>
        <p:nvSpPr>
          <p:cNvPr id="3" name="Title 2"/>
          <p:cNvSpPr>
            <a:spLocks noGrp="1"/>
          </p:cNvSpPr>
          <p:nvPr>
            <p:ph type="title"/>
          </p:nvPr>
        </p:nvSpPr>
        <p:spPr>
          <a:xfrm>
            <a:off x="457200" y="461417"/>
            <a:ext cx="8229600" cy="769441"/>
          </a:xfrm>
        </p:spPr>
        <p:txBody>
          <a:bodyPr/>
          <a:lstStyle/>
          <a:p>
            <a:r>
              <a:rPr lang="en-US" sz="3200" dirty="0"/>
              <a:t>Overview: </a:t>
            </a:r>
            <a:r>
              <a:rPr lang="en-US" sz="3200" dirty="0">
                <a:solidFill>
                  <a:schemeClr val="accent2"/>
                </a:solidFill>
              </a:rPr>
              <a:t>Blue</a:t>
            </a:r>
            <a:r>
              <a:rPr lang="en-US" sz="3200" dirty="0"/>
              <a:t> Treatment</a:t>
            </a:r>
          </a:p>
        </p:txBody>
      </p:sp>
      <p:pic>
        <p:nvPicPr>
          <p:cNvPr id="13" name="Picture 12" descr="Screen Shot 2016-05-13 at 1.26.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578266"/>
            <a:ext cx="4584700" cy="1489568"/>
          </a:xfrm>
          <a:prstGeom prst="rect">
            <a:avLst/>
          </a:prstGeom>
        </p:spPr>
      </p:pic>
      <p:pic>
        <p:nvPicPr>
          <p:cNvPr id="14" name="Picture 13" descr="Screen Shot 2016-05-13 at 1.24.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920" y="1894597"/>
            <a:ext cx="3211816" cy="1490626"/>
          </a:xfrm>
          <a:prstGeom prst="rect">
            <a:avLst/>
          </a:prstGeom>
        </p:spPr>
      </p:pic>
      <p:pic>
        <p:nvPicPr>
          <p:cNvPr id="15" name="Picture 14" descr="Screen Shot 2016-05-13 at 1.25.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656432"/>
            <a:ext cx="4584700" cy="2528404"/>
          </a:xfrm>
          <a:prstGeom prst="rect">
            <a:avLst/>
          </a:prstGeom>
        </p:spPr>
      </p:pic>
      <p:sp>
        <p:nvSpPr>
          <p:cNvPr id="4" name="TextBox 3"/>
          <p:cNvSpPr txBox="1"/>
          <p:nvPr/>
        </p:nvSpPr>
        <p:spPr>
          <a:xfrm>
            <a:off x="353786" y="4472214"/>
            <a:ext cx="308428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9127379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457200" y="1600200"/>
            <a:ext cx="3797300" cy="4525963"/>
          </a:xfrm>
        </p:spPr>
        <p:txBody>
          <a:bodyPr/>
          <a:lstStyle/>
          <a:p>
            <a:pPr>
              <a:lnSpc>
                <a:spcPct val="80000"/>
              </a:lnSpc>
            </a:pPr>
            <a:r>
              <a:rPr lang="en-US" sz="2000" dirty="0" smtClean="0"/>
              <a:t>Observations</a:t>
            </a:r>
          </a:p>
          <a:p>
            <a:pPr lvl="1">
              <a:lnSpc>
                <a:spcPct val="80000"/>
              </a:lnSpc>
            </a:pPr>
            <a:r>
              <a:rPr lang="en-US" sz="2000" dirty="0" smtClean="0"/>
              <a:t>Difficult </a:t>
            </a:r>
            <a:r>
              <a:rPr lang="en-US" sz="2000" dirty="0"/>
              <a:t>to </a:t>
            </a:r>
            <a:r>
              <a:rPr lang="en-US" sz="2000" dirty="0" smtClean="0"/>
              <a:t>differentiate campaigns – when all the same, nothing is special</a:t>
            </a:r>
            <a:endParaRPr lang="en-US" sz="2000" dirty="0"/>
          </a:p>
          <a:p>
            <a:pPr lvl="1">
              <a:lnSpc>
                <a:spcPct val="80000"/>
              </a:lnSpc>
            </a:pPr>
            <a:r>
              <a:rPr lang="en-US" sz="2000" dirty="0"/>
              <a:t>Smaller image harder to </a:t>
            </a:r>
            <a:r>
              <a:rPr lang="en-US" sz="2000" dirty="0" smtClean="0"/>
              <a:t>visually identify</a:t>
            </a:r>
            <a:endParaRPr lang="en-US" sz="2000" dirty="0"/>
          </a:p>
          <a:p>
            <a:pPr>
              <a:lnSpc>
                <a:spcPct val="80000"/>
              </a:lnSpc>
            </a:pPr>
            <a:r>
              <a:rPr lang="en-US" sz="2000" dirty="0" smtClean="0"/>
              <a:t>Recommendations</a:t>
            </a:r>
            <a:endParaRPr lang="en-US" sz="2000" dirty="0"/>
          </a:p>
          <a:p>
            <a:pPr lvl="1">
              <a:lnSpc>
                <a:spcPct val="80000"/>
              </a:lnSpc>
            </a:pPr>
            <a:r>
              <a:rPr lang="en-US" sz="2000" dirty="0" smtClean="0"/>
              <a:t>testing</a:t>
            </a:r>
          </a:p>
          <a:p>
            <a:pPr lvl="1">
              <a:lnSpc>
                <a:spcPct val="80000"/>
              </a:lnSpc>
            </a:pPr>
            <a:r>
              <a:rPr lang="en-US" sz="2000" dirty="0" smtClean="0"/>
              <a:t>differentiate </a:t>
            </a:r>
            <a:r>
              <a:rPr lang="en-US" sz="2000" dirty="0"/>
              <a:t>the two</a:t>
            </a:r>
          </a:p>
          <a:p>
            <a:pPr lvl="1">
              <a:lnSpc>
                <a:spcPct val="80000"/>
              </a:lnSpc>
            </a:pPr>
            <a:r>
              <a:rPr lang="en-US" sz="2000" dirty="0"/>
              <a:t>text overlay</a:t>
            </a:r>
          </a:p>
          <a:p>
            <a:pPr lvl="1">
              <a:lnSpc>
                <a:spcPct val="80000"/>
              </a:lnSpc>
            </a:pPr>
            <a:r>
              <a:rPr lang="en-US" sz="2000" dirty="0"/>
              <a:t>remove </a:t>
            </a:r>
            <a:r>
              <a:rPr lang="en-US" sz="2000" dirty="0" smtClean="0"/>
              <a:t>blue treatment </a:t>
            </a:r>
            <a:r>
              <a:rPr lang="en-US" sz="2000" dirty="0"/>
              <a:t>on </a:t>
            </a:r>
            <a:r>
              <a:rPr lang="en-US" sz="2000" dirty="0" smtClean="0"/>
              <a:t/>
            </a:r>
            <a:br>
              <a:rPr lang="en-US" sz="2000" dirty="0" smtClean="0"/>
            </a:br>
            <a:r>
              <a:rPr lang="en-US" sz="2000" dirty="0" smtClean="0"/>
              <a:t>non</a:t>
            </a:r>
            <a:r>
              <a:rPr lang="en-US" sz="2000" dirty="0"/>
              <a:t>-</a:t>
            </a:r>
            <a:r>
              <a:rPr lang="en-US" sz="2000" dirty="0" smtClean="0"/>
              <a:t>heroes</a:t>
            </a:r>
          </a:p>
          <a:p>
            <a:pPr lvl="1">
              <a:lnSpc>
                <a:spcPct val="80000"/>
              </a:lnSpc>
            </a:pPr>
            <a:r>
              <a:rPr lang="en-US" sz="2000" dirty="0" smtClean="0"/>
              <a:t>improve image clarity</a:t>
            </a:r>
          </a:p>
          <a:p>
            <a:pPr lvl="1">
              <a:lnSpc>
                <a:spcPct val="80000"/>
              </a:lnSpc>
            </a:pPr>
            <a:r>
              <a:rPr lang="en-US" sz="2000" dirty="0" smtClean="0"/>
              <a:t>provide alt enhancements</a:t>
            </a:r>
            <a:endParaRPr lang="en-US" sz="2000" dirty="0"/>
          </a:p>
        </p:txBody>
      </p:sp>
      <p:sp>
        <p:nvSpPr>
          <p:cNvPr id="3" name="Title 2"/>
          <p:cNvSpPr>
            <a:spLocks noGrp="1"/>
          </p:cNvSpPr>
          <p:nvPr>
            <p:ph type="title"/>
          </p:nvPr>
        </p:nvSpPr>
        <p:spPr/>
        <p:txBody>
          <a:bodyPr/>
          <a:lstStyle/>
          <a:p>
            <a:r>
              <a:rPr lang="en-US" sz="3200" dirty="0" smtClean="0"/>
              <a:t>Observations: June </a:t>
            </a:r>
            <a:r>
              <a:rPr lang="en-US" sz="3200" dirty="0" err="1" smtClean="0"/>
              <a:t>eNews</a:t>
            </a:r>
            <a:endParaRPr lang="en-US" sz="3200" dirty="0"/>
          </a:p>
        </p:txBody>
      </p:sp>
      <p:grpSp>
        <p:nvGrpSpPr>
          <p:cNvPr id="5" name="Group 4"/>
          <p:cNvGrpSpPr/>
          <p:nvPr/>
        </p:nvGrpSpPr>
        <p:grpSpPr>
          <a:xfrm>
            <a:off x="4433011" y="1504949"/>
            <a:ext cx="3080261" cy="4546768"/>
            <a:chOff x="4404736" y="586565"/>
            <a:chExt cx="3556323" cy="5249483"/>
          </a:xfrm>
        </p:grpSpPr>
        <p:pic>
          <p:nvPicPr>
            <p:cNvPr id="4" name="Picture 3" descr="Screen Shot 2016-05-17 at 8.49.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736" y="586565"/>
              <a:ext cx="3556323" cy="1282796"/>
            </a:xfrm>
            <a:prstGeom prst="rect">
              <a:avLst/>
            </a:prstGeom>
          </p:spPr>
        </p:pic>
        <p:pic>
          <p:nvPicPr>
            <p:cNvPr id="6" name="Picture 5" descr="Screen Shot 2016-05-13 at 1.40.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36" y="1858278"/>
              <a:ext cx="3556323" cy="3977770"/>
            </a:xfrm>
            <a:prstGeom prst="rect">
              <a:avLst/>
            </a:prstGeom>
          </p:spPr>
        </p:pic>
      </p:grpSp>
      <p:sp>
        <p:nvSpPr>
          <p:cNvPr id="8" name="Rectangle 7"/>
          <p:cNvSpPr/>
          <p:nvPr/>
        </p:nvSpPr>
        <p:spPr>
          <a:xfrm>
            <a:off x="7661434" y="5328580"/>
            <a:ext cx="1108334" cy="646331"/>
          </a:xfrm>
          <a:prstGeom prst="rect">
            <a:avLst/>
          </a:prstGeom>
        </p:spPr>
        <p:txBody>
          <a:bodyPr wrap="none">
            <a:spAutoFit/>
          </a:bodyPr>
          <a:lstStyle/>
          <a:p>
            <a:r>
              <a:rPr lang="en-US" b="1" dirty="0" smtClean="0">
                <a:solidFill>
                  <a:srgbClr val="0069AA"/>
                </a:solidFill>
              </a:rPr>
              <a:t>Summer </a:t>
            </a:r>
            <a:br>
              <a:rPr lang="en-US" b="1" dirty="0" smtClean="0">
                <a:solidFill>
                  <a:srgbClr val="0069AA"/>
                </a:solidFill>
              </a:rPr>
            </a:br>
            <a:r>
              <a:rPr lang="en-US" b="1" dirty="0" smtClean="0">
                <a:solidFill>
                  <a:srgbClr val="0069AA"/>
                </a:solidFill>
              </a:rPr>
              <a:t>Sweeps </a:t>
            </a:r>
            <a:endParaRPr lang="en-US" b="1" dirty="0">
              <a:solidFill>
                <a:srgbClr val="0069AA"/>
              </a:solidFill>
            </a:endParaRPr>
          </a:p>
        </p:txBody>
      </p:sp>
      <p:sp>
        <p:nvSpPr>
          <p:cNvPr id="9" name="Rectangle 8"/>
          <p:cNvSpPr/>
          <p:nvPr/>
        </p:nvSpPr>
        <p:spPr>
          <a:xfrm>
            <a:off x="7661434" y="2742168"/>
            <a:ext cx="1095372" cy="646331"/>
          </a:xfrm>
          <a:prstGeom prst="rect">
            <a:avLst/>
          </a:prstGeom>
        </p:spPr>
        <p:txBody>
          <a:bodyPr wrap="none">
            <a:spAutoFit/>
          </a:bodyPr>
          <a:lstStyle/>
          <a:p>
            <a:r>
              <a:rPr lang="en-US" b="1" dirty="0" smtClean="0">
                <a:solidFill>
                  <a:srgbClr val="0069AA"/>
                </a:solidFill>
              </a:rPr>
              <a:t>Elite </a:t>
            </a:r>
            <a:br>
              <a:rPr lang="en-US" b="1" dirty="0" smtClean="0">
                <a:solidFill>
                  <a:srgbClr val="0069AA"/>
                </a:solidFill>
              </a:rPr>
            </a:br>
            <a:r>
              <a:rPr lang="en-US" b="1" dirty="0" smtClean="0">
                <a:solidFill>
                  <a:srgbClr val="0069AA"/>
                </a:solidFill>
              </a:rPr>
              <a:t>Benefits</a:t>
            </a:r>
            <a:endParaRPr lang="en-US" b="1" dirty="0">
              <a:solidFill>
                <a:srgbClr val="0069AA"/>
              </a:solidFill>
            </a:endParaRPr>
          </a:p>
        </p:txBody>
      </p:sp>
    </p:spTree>
    <p:extLst>
      <p:ext uri="{BB962C8B-B14F-4D97-AF65-F5344CB8AC3E}">
        <p14:creationId xmlns:p14="http://schemas.microsoft.com/office/powerpoint/2010/main" val="38422624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3736789" cy="4525963"/>
          </a:xfrm>
        </p:spPr>
        <p:txBody>
          <a:bodyPr/>
          <a:lstStyle/>
          <a:p>
            <a:pPr>
              <a:lnSpc>
                <a:spcPct val="90000"/>
              </a:lnSpc>
            </a:pPr>
            <a:r>
              <a:rPr lang="en-US" sz="2400" dirty="0" smtClean="0"/>
              <a:t>Where it works</a:t>
            </a:r>
          </a:p>
          <a:p>
            <a:pPr lvl="1">
              <a:lnSpc>
                <a:spcPct val="90000"/>
              </a:lnSpc>
            </a:pPr>
            <a:r>
              <a:rPr lang="en-US" sz="2400" dirty="0" smtClean="0"/>
              <a:t>Best used in hero</a:t>
            </a:r>
          </a:p>
          <a:p>
            <a:pPr lvl="1">
              <a:lnSpc>
                <a:spcPct val="90000"/>
              </a:lnSpc>
            </a:pPr>
            <a:r>
              <a:rPr lang="en-US" sz="2400" dirty="0" smtClean="0"/>
              <a:t>Copy in image should be reinforced in HTML text in headline or prominent location</a:t>
            </a:r>
          </a:p>
          <a:p>
            <a:pPr>
              <a:lnSpc>
                <a:spcPct val="90000"/>
              </a:lnSpc>
            </a:pPr>
            <a:r>
              <a:rPr lang="en-US" sz="2400" dirty="0" smtClean="0"/>
              <a:t>Where it doesn’t work</a:t>
            </a:r>
          </a:p>
          <a:p>
            <a:pPr lvl="1">
              <a:lnSpc>
                <a:spcPct val="90000"/>
              </a:lnSpc>
            </a:pPr>
            <a:r>
              <a:rPr lang="en-US" sz="2400" dirty="0" smtClean="0"/>
              <a:t>Smaller sections, articles as the reduction in clarity due to size negates accessibility</a:t>
            </a:r>
          </a:p>
          <a:p>
            <a:pPr lvl="1">
              <a:lnSpc>
                <a:spcPct val="90000"/>
              </a:lnSpc>
            </a:pPr>
            <a:endParaRPr lang="en-US" sz="2400" dirty="0"/>
          </a:p>
        </p:txBody>
      </p:sp>
      <p:sp>
        <p:nvSpPr>
          <p:cNvPr id="3" name="Title 2"/>
          <p:cNvSpPr>
            <a:spLocks noGrp="1"/>
          </p:cNvSpPr>
          <p:nvPr>
            <p:ph type="title"/>
          </p:nvPr>
        </p:nvSpPr>
        <p:spPr/>
        <p:txBody>
          <a:bodyPr/>
          <a:lstStyle/>
          <a:p>
            <a:r>
              <a:rPr lang="en-US" sz="3200" dirty="0" smtClean="0"/>
              <a:t>Alt Treatment</a:t>
            </a:r>
            <a:r>
              <a:rPr lang="en-US" sz="3200" dirty="0"/>
              <a:t>: Copy Over Images</a:t>
            </a:r>
          </a:p>
        </p:txBody>
      </p:sp>
      <p:pic>
        <p:nvPicPr>
          <p:cNvPr id="4" name="Picture 3" descr="approv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989" y="2088443"/>
            <a:ext cx="2170573" cy="3866445"/>
          </a:xfrm>
          <a:prstGeom prst="rect">
            <a:avLst/>
          </a:prstGeom>
        </p:spPr>
      </p:pic>
      <p:pic>
        <p:nvPicPr>
          <p:cNvPr id="5" name="Picture 4" descr="notapprov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27" y="2089051"/>
            <a:ext cx="2170573" cy="3873694"/>
          </a:xfrm>
          <a:prstGeom prst="rect">
            <a:avLst/>
          </a:prstGeom>
        </p:spPr>
      </p:pic>
      <p:sp>
        <p:nvSpPr>
          <p:cNvPr id="6" name="TextBox 5"/>
          <p:cNvSpPr txBox="1"/>
          <p:nvPr/>
        </p:nvSpPr>
        <p:spPr>
          <a:xfrm>
            <a:off x="4193989" y="1614311"/>
            <a:ext cx="2170573" cy="369332"/>
          </a:xfrm>
          <a:prstGeom prst="rect">
            <a:avLst/>
          </a:prstGeom>
          <a:noFill/>
        </p:spPr>
        <p:txBody>
          <a:bodyPr wrap="square" rtlCol="0">
            <a:spAutoFit/>
          </a:bodyPr>
          <a:lstStyle/>
          <a:p>
            <a:pPr algn="ctr"/>
            <a:r>
              <a:rPr lang="en-US" b="1" dirty="0" smtClean="0">
                <a:solidFill>
                  <a:schemeClr val="tx2"/>
                </a:solidFill>
              </a:rPr>
              <a:t>Approved</a:t>
            </a:r>
            <a:endParaRPr lang="en-US" b="1" dirty="0">
              <a:solidFill>
                <a:schemeClr val="tx2"/>
              </a:solidFill>
            </a:endParaRPr>
          </a:p>
        </p:txBody>
      </p:sp>
      <p:sp>
        <p:nvSpPr>
          <p:cNvPr id="7" name="TextBox 6"/>
          <p:cNvSpPr txBox="1"/>
          <p:nvPr/>
        </p:nvSpPr>
        <p:spPr>
          <a:xfrm>
            <a:off x="6516227" y="1600200"/>
            <a:ext cx="2170573" cy="383443"/>
          </a:xfrm>
          <a:prstGeom prst="rect">
            <a:avLst/>
          </a:prstGeom>
          <a:noFill/>
        </p:spPr>
        <p:txBody>
          <a:bodyPr wrap="square" rtlCol="0">
            <a:spAutoFit/>
          </a:bodyPr>
          <a:lstStyle/>
          <a:p>
            <a:pPr algn="ctr"/>
            <a:r>
              <a:rPr lang="en-US" b="1" dirty="0" smtClean="0">
                <a:solidFill>
                  <a:srgbClr val="455560"/>
                </a:solidFill>
              </a:rPr>
              <a:t>Alternative</a:t>
            </a:r>
            <a:endParaRPr lang="en-US" b="1" dirty="0">
              <a:solidFill>
                <a:srgbClr val="455560"/>
              </a:solidFill>
            </a:endParaRPr>
          </a:p>
        </p:txBody>
      </p:sp>
    </p:spTree>
    <p:extLst>
      <p:ext uri="{BB962C8B-B14F-4D97-AF65-F5344CB8AC3E}">
        <p14:creationId xmlns:p14="http://schemas.microsoft.com/office/powerpoint/2010/main" val="3129004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3537424" cy="4525963"/>
          </a:xfrm>
        </p:spPr>
        <p:txBody>
          <a:bodyPr/>
          <a:lstStyle/>
          <a:p>
            <a:r>
              <a:rPr lang="en-US" sz="2400" dirty="0" smtClean="0"/>
              <a:t>PO April Landing Pages utilized the MR MR lock-up with orange bar to still signify Member Rates and also test imagery to gather useful data</a:t>
            </a:r>
          </a:p>
          <a:p>
            <a:r>
              <a:rPr lang="en-US" sz="2400" dirty="0" smtClean="0"/>
              <a:t>Blue overlay may not be necessary on imagery when font and orange color are present to signify campaign</a:t>
            </a:r>
          </a:p>
          <a:p>
            <a:endParaRPr lang="en-US" sz="2400" dirty="0" smtClean="0"/>
          </a:p>
          <a:p>
            <a:endParaRPr lang="en-US" sz="2400" dirty="0"/>
          </a:p>
        </p:txBody>
      </p:sp>
      <p:sp>
        <p:nvSpPr>
          <p:cNvPr id="3" name="Title 2"/>
          <p:cNvSpPr>
            <a:spLocks noGrp="1"/>
          </p:cNvSpPr>
          <p:nvPr>
            <p:ph type="title"/>
          </p:nvPr>
        </p:nvSpPr>
        <p:spPr>
          <a:xfrm>
            <a:off x="457200" y="461417"/>
            <a:ext cx="8229600" cy="769441"/>
          </a:xfrm>
        </p:spPr>
        <p:txBody>
          <a:bodyPr/>
          <a:lstStyle/>
          <a:p>
            <a:r>
              <a:rPr lang="en-US" sz="3200" dirty="0" smtClean="0"/>
              <a:t>Alt Treatment: </a:t>
            </a:r>
            <a:r>
              <a:rPr lang="en-US" sz="3200" dirty="0"/>
              <a:t>Graphic </a:t>
            </a:r>
            <a:r>
              <a:rPr lang="en-US" sz="3200" dirty="0" smtClean="0"/>
              <a:t>Over Color Image</a:t>
            </a:r>
            <a:endParaRPr lang="en-US" sz="3200" dirty="0"/>
          </a:p>
        </p:txBody>
      </p:sp>
      <p:pic>
        <p:nvPicPr>
          <p:cNvPr id="6" name="Picture 5" descr="WHPH-po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1559560"/>
            <a:ext cx="4622800" cy="1849120"/>
          </a:xfrm>
          <a:prstGeom prst="rect">
            <a:avLst/>
          </a:prstGeom>
        </p:spPr>
      </p:pic>
      <p:pic>
        <p:nvPicPr>
          <p:cNvPr id="4" name="Picture 3"/>
          <p:cNvPicPr>
            <a:picLocks noChangeAspect="1"/>
          </p:cNvPicPr>
          <p:nvPr/>
        </p:nvPicPr>
        <p:blipFill>
          <a:blip r:embed="rId3"/>
          <a:stretch>
            <a:fillRect/>
          </a:stretch>
        </p:blipFill>
        <p:spPr>
          <a:xfrm>
            <a:off x="4063999" y="3504825"/>
            <a:ext cx="4629351" cy="1851740"/>
          </a:xfrm>
          <a:prstGeom prst="rect">
            <a:avLst/>
          </a:prstGeom>
        </p:spPr>
      </p:pic>
    </p:spTree>
    <p:extLst>
      <p:ext uri="{BB962C8B-B14F-4D97-AF65-F5344CB8AC3E}">
        <p14:creationId xmlns:p14="http://schemas.microsoft.com/office/powerpoint/2010/main" val="26851443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3441700" cy="4525963"/>
          </a:xfrm>
        </p:spPr>
        <p:txBody>
          <a:bodyPr/>
          <a:lstStyle/>
          <a:p>
            <a:r>
              <a:rPr lang="en-US" sz="2000" dirty="0"/>
              <a:t>Consider </a:t>
            </a:r>
            <a:r>
              <a:rPr lang="en-US" sz="2000" dirty="0" smtClean="0"/>
              <a:t>similar </a:t>
            </a:r>
            <a:r>
              <a:rPr lang="en-US" sz="2000" dirty="0"/>
              <a:t>treatment, but different color for other </a:t>
            </a:r>
            <a:r>
              <a:rPr lang="en-US" sz="2000" dirty="0" smtClean="0"/>
              <a:t>promotions: </a:t>
            </a:r>
          </a:p>
          <a:p>
            <a:endParaRPr lang="en-US" sz="2000" dirty="0"/>
          </a:p>
          <a:p>
            <a:r>
              <a:rPr lang="en-US" sz="2000" dirty="0" smtClean="0"/>
              <a:t>Orange = MR</a:t>
            </a:r>
          </a:p>
          <a:p>
            <a:r>
              <a:rPr lang="en-US" sz="2000" dirty="0" smtClean="0"/>
              <a:t>Blue = Elite Benefits</a:t>
            </a:r>
          </a:p>
          <a:p>
            <a:r>
              <a:rPr lang="en-US" sz="2000" dirty="0" smtClean="0"/>
              <a:t>Green = Summer Sweeps </a:t>
            </a:r>
          </a:p>
        </p:txBody>
      </p:sp>
      <p:sp>
        <p:nvSpPr>
          <p:cNvPr id="3" name="Title 2"/>
          <p:cNvSpPr>
            <a:spLocks noGrp="1"/>
          </p:cNvSpPr>
          <p:nvPr>
            <p:ph type="title"/>
          </p:nvPr>
        </p:nvSpPr>
        <p:spPr>
          <a:xfrm>
            <a:off x="457200" y="461417"/>
            <a:ext cx="8229600" cy="769441"/>
          </a:xfrm>
        </p:spPr>
        <p:txBody>
          <a:bodyPr/>
          <a:lstStyle/>
          <a:p>
            <a:r>
              <a:rPr lang="en-US" sz="3200" dirty="0" smtClean="0"/>
              <a:t>Alt Treatment: Text Highlight Color</a:t>
            </a:r>
            <a:endParaRPr lang="en-US" sz="3200" dirty="0"/>
          </a:p>
        </p:txBody>
      </p:sp>
      <p:pic>
        <p:nvPicPr>
          <p:cNvPr id="6" name="Picture 5" descr="WHPH-po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1559560"/>
            <a:ext cx="4622800" cy="1849120"/>
          </a:xfrm>
          <a:prstGeom prst="rect">
            <a:avLst/>
          </a:prstGeom>
        </p:spPr>
      </p:pic>
      <p:pic>
        <p:nvPicPr>
          <p:cNvPr id="4" name="Picture 3" descr="Screen Shot 2016-05-17 at 9.15.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783" y="3447317"/>
            <a:ext cx="3573050" cy="2419724"/>
          </a:xfrm>
          <a:prstGeom prst="rect">
            <a:avLst/>
          </a:prstGeom>
        </p:spPr>
      </p:pic>
    </p:spTree>
    <p:extLst>
      <p:ext uri="{BB962C8B-B14F-4D97-AF65-F5344CB8AC3E}">
        <p14:creationId xmlns:p14="http://schemas.microsoft.com/office/powerpoint/2010/main" val="32367784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2000" dirty="0">
                <a:solidFill>
                  <a:srgbClr val="666666"/>
                </a:solidFill>
              </a:rPr>
              <a:t>Develop module with background image and text block.</a:t>
            </a:r>
          </a:p>
          <a:p>
            <a:r>
              <a:rPr lang="en-US" sz="2000" dirty="0">
                <a:solidFill>
                  <a:srgbClr val="666666"/>
                </a:solidFill>
              </a:rPr>
              <a:t>Whole Image might not be clickable (Example from Visa, 5-16-2016)</a:t>
            </a:r>
          </a:p>
          <a:p>
            <a:endParaRPr lang="en-US" sz="2000" dirty="0">
              <a:solidFill>
                <a:srgbClr val="666666"/>
              </a:solidFill>
            </a:endParaRPr>
          </a:p>
          <a:p>
            <a:endParaRPr lang="en-US" sz="2000" dirty="0"/>
          </a:p>
        </p:txBody>
      </p:sp>
      <p:sp>
        <p:nvSpPr>
          <p:cNvPr id="3" name="Title 2"/>
          <p:cNvSpPr>
            <a:spLocks noGrp="1"/>
          </p:cNvSpPr>
          <p:nvPr>
            <p:ph type="title"/>
          </p:nvPr>
        </p:nvSpPr>
        <p:spPr/>
        <p:txBody>
          <a:bodyPr/>
          <a:lstStyle/>
          <a:p>
            <a:r>
              <a:rPr lang="en-US" sz="3200" dirty="0" smtClean="0"/>
              <a:t>Alt Treatment: Text Module w/ Background Image</a:t>
            </a:r>
            <a:endParaRPr lang="en-US" sz="3200" dirty="0"/>
          </a:p>
        </p:txBody>
      </p:sp>
      <p:pic>
        <p:nvPicPr>
          <p:cNvPr id="2" name="Picture 1"/>
          <p:cNvPicPr>
            <a:picLocks noChangeAspect="1"/>
          </p:cNvPicPr>
          <p:nvPr/>
        </p:nvPicPr>
        <p:blipFill rotWithShape="1">
          <a:blip r:embed="rId2"/>
          <a:srcRect t="2937" b="2388"/>
          <a:stretch/>
        </p:blipFill>
        <p:spPr>
          <a:xfrm>
            <a:off x="1756788" y="2650786"/>
            <a:ext cx="5047553" cy="3262910"/>
          </a:xfrm>
          <a:prstGeom prst="rect">
            <a:avLst/>
          </a:prstGeom>
        </p:spPr>
      </p:pic>
    </p:spTree>
    <p:extLst>
      <p:ext uri="{BB962C8B-B14F-4D97-AF65-F5344CB8AC3E}">
        <p14:creationId xmlns:p14="http://schemas.microsoft.com/office/powerpoint/2010/main" val="3397273515"/>
      </p:ext>
    </p:extLst>
  </p:cSld>
  <p:clrMapOvr>
    <a:masterClrMapping/>
  </p:clrMapOvr>
</p:sld>
</file>

<file path=ppt/theme/theme1.xml><?xml version="1.0" encoding="utf-8"?>
<a:theme xmlns:a="http://schemas.openxmlformats.org/drawingml/2006/main" name="yesmail-template">
  <a:themeElements>
    <a:clrScheme name="Yesmail2">
      <a:dk1>
        <a:srgbClr val="000000"/>
      </a:dk1>
      <a:lt1>
        <a:srgbClr val="F0F0F0"/>
      </a:lt1>
      <a:dk2>
        <a:srgbClr val="455560"/>
      </a:dk2>
      <a:lt2>
        <a:srgbClr val="EFEFF0"/>
      </a:lt2>
      <a:accent1>
        <a:srgbClr val="54B948"/>
      </a:accent1>
      <a:accent2>
        <a:srgbClr val="0069AA"/>
      </a:accent2>
      <a:accent3>
        <a:srgbClr val="E2EDC3"/>
      </a:accent3>
      <a:accent4>
        <a:srgbClr val="949CA1"/>
      </a:accent4>
      <a:accent5>
        <a:srgbClr val="000000"/>
      </a:accent5>
      <a:accent6>
        <a:srgbClr val="000000"/>
      </a:accent6>
      <a:hlink>
        <a:srgbClr val="54B948"/>
      </a:hlink>
      <a:folHlink>
        <a:srgbClr val="54B9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TotalTime>
  <Words>487</Words>
  <Application>Microsoft Macintosh PowerPoint</Application>
  <PresentationFormat>On-screen Show (4:3)</PresentationFormat>
  <Paragraphs>100</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yesmail-template</vt:lpstr>
      <vt:lpstr>Members Get It  Blue Overlay Recommendations</vt:lpstr>
      <vt:lpstr>Agenda</vt:lpstr>
      <vt:lpstr>Overview: Blue Treatment</vt:lpstr>
      <vt:lpstr>Overview: Blue Treatment</vt:lpstr>
      <vt:lpstr>Observations: June eNews</vt:lpstr>
      <vt:lpstr>Alt Treatment: Copy Over Images</vt:lpstr>
      <vt:lpstr>Alt Treatment: Graphic Over Color Image</vt:lpstr>
      <vt:lpstr>Alt Treatment: Text Highlight Color</vt:lpstr>
      <vt:lpstr>Alt Treatment: Text Module w/ Background Image</vt:lpstr>
      <vt:lpstr>Alt Treatment: Color  + Background Blue Overlay</vt:lpstr>
      <vt:lpstr>Alt Treatment: Color Overlay Enhancements</vt:lpstr>
      <vt:lpstr>Recap</vt:lpstr>
      <vt:lpstr>Summary</vt:lpstr>
      <vt:lpstr>Image Testing: June eNews </vt:lpstr>
      <vt:lpstr>Image Testing: May Hotel Specials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Members Get It Blue Overlay Recommendations </dc:title>
  <dc:creator>Michael Parapetti</dc:creator>
  <cp:lastModifiedBy>Michael Parapetti</cp:lastModifiedBy>
  <cp:revision>19</cp:revision>
  <dcterms:created xsi:type="dcterms:W3CDTF">2016-05-17T15:26:37Z</dcterms:created>
  <dcterms:modified xsi:type="dcterms:W3CDTF">2016-05-17T19:49:46Z</dcterms:modified>
</cp:coreProperties>
</file>