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73" r:id="rId2"/>
    <p:sldId id="270" r:id="rId3"/>
    <p:sldId id="272" r:id="rId4"/>
    <p:sldId id="271" r:id="rId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5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696" autoAdjust="0"/>
    <p:restoredTop sz="94660" autoAdjust="0"/>
  </p:normalViewPr>
  <p:slideViewPr>
    <p:cSldViewPr>
      <p:cViewPr>
        <p:scale>
          <a:sx n="125" d="100"/>
          <a:sy n="125" d="100"/>
        </p:scale>
        <p:origin x="630" y="654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A01F8A-86B7-42F9-A2C2-0CD7BA48714E}" type="datetimeFigureOut">
              <a:rPr lang="en-US" smtClean="0"/>
              <a:pPr/>
              <a:t>5/1/2013</a:t>
            </a:fld>
            <a:endParaRPr lang="en-US"/>
          </a:p>
        </p:txBody>
      </p:sp>
      <p:sp>
        <p:nvSpPr>
          <p:cNvPr id="4" name="Slide Image Placeholder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A5A355-28ED-4A12-AC08-ADFF9B50A274}" type="slidenum">
              <a:rPr lang="en-US" smtClean="0"/>
              <a:pPr/>
              <a:t>‹#›</a:t>
            </a:fld>
            <a:endParaRPr lang="en-US"/>
          </a:p>
        </p:txBody>
      </p:sp>
    </p:spTree>
    <p:extLst>
      <p:ext uri="{BB962C8B-B14F-4D97-AF65-F5344CB8AC3E}">
        <p14:creationId xmlns:p14="http://schemas.microsoft.com/office/powerpoint/2010/main" val="3027352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A5A355-28ED-4A12-AC08-ADFF9B50A274}" type="slidenum">
              <a:rPr lang="en-US" smtClean="0"/>
              <a:pPr/>
              <a:t>4</a:t>
            </a:fld>
            <a:endParaRPr lang="en-US"/>
          </a:p>
        </p:txBody>
      </p:sp>
    </p:spTree>
    <p:extLst>
      <p:ext uri="{BB962C8B-B14F-4D97-AF65-F5344CB8AC3E}">
        <p14:creationId xmlns:p14="http://schemas.microsoft.com/office/powerpoint/2010/main" val="33211087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556B27A-50E5-4B83-A97D-1DBE9AE01722}"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5185E-947E-4447-BF7E-A24EA7E88D05}" type="slidenum">
              <a:rPr lang="en-US" smtClean="0"/>
              <a:pPr/>
              <a:t>‹#›</a:t>
            </a:fld>
            <a:endParaRPr lang="en-US"/>
          </a:p>
        </p:txBody>
      </p:sp>
    </p:spTree>
    <p:extLst>
      <p:ext uri="{BB962C8B-B14F-4D97-AF65-F5344CB8AC3E}">
        <p14:creationId xmlns:p14="http://schemas.microsoft.com/office/powerpoint/2010/main" val="2647763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6B27A-50E5-4B83-A97D-1DBE9AE01722}"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5185E-947E-4447-BF7E-A24EA7E88D05}" type="slidenum">
              <a:rPr lang="en-US" smtClean="0"/>
              <a:pPr/>
              <a:t>‹#›</a:t>
            </a:fld>
            <a:endParaRPr lang="en-US"/>
          </a:p>
        </p:txBody>
      </p:sp>
    </p:spTree>
    <p:extLst>
      <p:ext uri="{BB962C8B-B14F-4D97-AF65-F5344CB8AC3E}">
        <p14:creationId xmlns:p14="http://schemas.microsoft.com/office/powerpoint/2010/main" val="400247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6B27A-50E5-4B83-A97D-1DBE9AE01722}"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5185E-947E-4447-BF7E-A24EA7E88D05}" type="slidenum">
              <a:rPr lang="en-US" smtClean="0"/>
              <a:pPr/>
              <a:t>‹#›</a:t>
            </a:fld>
            <a:endParaRPr lang="en-US"/>
          </a:p>
        </p:txBody>
      </p:sp>
    </p:spTree>
    <p:extLst>
      <p:ext uri="{BB962C8B-B14F-4D97-AF65-F5344CB8AC3E}">
        <p14:creationId xmlns:p14="http://schemas.microsoft.com/office/powerpoint/2010/main" val="2041602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56B27A-50E5-4B83-A97D-1DBE9AE01722}"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5185E-947E-4447-BF7E-A24EA7E88D05}" type="slidenum">
              <a:rPr lang="en-US" smtClean="0"/>
              <a:pPr/>
              <a:t>‹#›</a:t>
            </a:fld>
            <a:endParaRPr lang="en-US"/>
          </a:p>
        </p:txBody>
      </p:sp>
    </p:spTree>
    <p:extLst>
      <p:ext uri="{BB962C8B-B14F-4D97-AF65-F5344CB8AC3E}">
        <p14:creationId xmlns:p14="http://schemas.microsoft.com/office/powerpoint/2010/main" val="4064123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556B27A-50E5-4B83-A97D-1DBE9AE01722}" type="datetimeFigureOut">
              <a:rPr lang="en-US" smtClean="0"/>
              <a:pPr/>
              <a:t>5/1/2013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15185E-947E-4447-BF7E-A24EA7E88D05}" type="slidenum">
              <a:rPr lang="en-US" smtClean="0"/>
              <a:pPr/>
              <a:t>‹#›</a:t>
            </a:fld>
            <a:endParaRPr lang="en-US"/>
          </a:p>
        </p:txBody>
      </p:sp>
    </p:spTree>
    <p:extLst>
      <p:ext uri="{BB962C8B-B14F-4D97-AF65-F5344CB8AC3E}">
        <p14:creationId xmlns:p14="http://schemas.microsoft.com/office/powerpoint/2010/main" val="320019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556B27A-50E5-4B83-A97D-1DBE9AE01722}"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5185E-947E-4447-BF7E-A24EA7E88D05}" type="slidenum">
              <a:rPr lang="en-US" smtClean="0"/>
              <a:pPr/>
              <a:t>‹#›</a:t>
            </a:fld>
            <a:endParaRPr lang="en-US"/>
          </a:p>
        </p:txBody>
      </p:sp>
    </p:spTree>
    <p:extLst>
      <p:ext uri="{BB962C8B-B14F-4D97-AF65-F5344CB8AC3E}">
        <p14:creationId xmlns:p14="http://schemas.microsoft.com/office/powerpoint/2010/main" val="1106632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556B27A-50E5-4B83-A97D-1DBE9AE01722}" type="datetimeFigureOut">
              <a:rPr lang="en-US" smtClean="0"/>
              <a:pPr/>
              <a:t>5/1/2013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15185E-947E-4447-BF7E-A24EA7E88D05}" type="slidenum">
              <a:rPr lang="en-US" smtClean="0"/>
              <a:pPr/>
              <a:t>‹#›</a:t>
            </a:fld>
            <a:endParaRPr lang="en-US"/>
          </a:p>
        </p:txBody>
      </p:sp>
    </p:spTree>
    <p:extLst>
      <p:ext uri="{BB962C8B-B14F-4D97-AF65-F5344CB8AC3E}">
        <p14:creationId xmlns:p14="http://schemas.microsoft.com/office/powerpoint/2010/main" val="73200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556B27A-50E5-4B83-A97D-1DBE9AE01722}" type="datetimeFigureOut">
              <a:rPr lang="en-US" smtClean="0"/>
              <a:pPr/>
              <a:t>5/1/2013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15185E-947E-4447-BF7E-A24EA7E88D05}" type="slidenum">
              <a:rPr lang="en-US" smtClean="0"/>
              <a:pPr/>
              <a:t>‹#›</a:t>
            </a:fld>
            <a:endParaRPr lang="en-US"/>
          </a:p>
        </p:txBody>
      </p:sp>
    </p:spTree>
    <p:extLst>
      <p:ext uri="{BB962C8B-B14F-4D97-AF65-F5344CB8AC3E}">
        <p14:creationId xmlns:p14="http://schemas.microsoft.com/office/powerpoint/2010/main" val="1044081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56B27A-50E5-4B83-A97D-1DBE9AE01722}" type="datetimeFigureOut">
              <a:rPr lang="en-US" smtClean="0"/>
              <a:pPr/>
              <a:t>5/1/2013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15185E-947E-4447-BF7E-A24EA7E88D05}" type="slidenum">
              <a:rPr lang="en-US" smtClean="0"/>
              <a:pPr/>
              <a:t>‹#›</a:t>
            </a:fld>
            <a:endParaRPr lang="en-US"/>
          </a:p>
        </p:txBody>
      </p:sp>
    </p:spTree>
    <p:extLst>
      <p:ext uri="{BB962C8B-B14F-4D97-AF65-F5344CB8AC3E}">
        <p14:creationId xmlns:p14="http://schemas.microsoft.com/office/powerpoint/2010/main" val="824765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6B27A-50E5-4B83-A97D-1DBE9AE01722}"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5185E-947E-4447-BF7E-A24EA7E88D05}" type="slidenum">
              <a:rPr lang="en-US" smtClean="0"/>
              <a:pPr/>
              <a:t>‹#›</a:t>
            </a:fld>
            <a:endParaRPr lang="en-US"/>
          </a:p>
        </p:txBody>
      </p:sp>
    </p:spTree>
    <p:extLst>
      <p:ext uri="{BB962C8B-B14F-4D97-AF65-F5344CB8AC3E}">
        <p14:creationId xmlns:p14="http://schemas.microsoft.com/office/powerpoint/2010/main" val="962839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56B27A-50E5-4B83-A97D-1DBE9AE01722}" type="datetimeFigureOut">
              <a:rPr lang="en-US" smtClean="0"/>
              <a:pPr/>
              <a:t>5/1/2013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15185E-947E-4447-BF7E-A24EA7E88D05}" type="slidenum">
              <a:rPr lang="en-US" smtClean="0"/>
              <a:pPr/>
              <a:t>‹#›</a:t>
            </a:fld>
            <a:endParaRPr lang="en-US"/>
          </a:p>
        </p:txBody>
      </p:sp>
    </p:spTree>
    <p:extLst>
      <p:ext uri="{BB962C8B-B14F-4D97-AF65-F5344CB8AC3E}">
        <p14:creationId xmlns:p14="http://schemas.microsoft.com/office/powerpoint/2010/main" val="817095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556B27A-50E5-4B83-A97D-1DBE9AE01722}" type="datetimeFigureOut">
              <a:rPr lang="en-US" smtClean="0"/>
              <a:pPr/>
              <a:t>5/1/2013</a:t>
            </a:fld>
            <a:endParaRPr lang="en-US"/>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F15185E-947E-4447-BF7E-A24EA7E88D05}" type="slidenum">
              <a:rPr lang="en-US" smtClean="0"/>
              <a:pPr/>
              <a:t>‹#›</a:t>
            </a:fld>
            <a:endParaRPr lang="en-US"/>
          </a:p>
        </p:txBody>
      </p:sp>
    </p:spTree>
    <p:extLst>
      <p:ext uri="{BB962C8B-B14F-4D97-AF65-F5344CB8AC3E}">
        <p14:creationId xmlns:p14="http://schemas.microsoft.com/office/powerpoint/2010/main" val="17165910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hyperlink" Target="http://photos.walmart.com/walmart/storepage/storePageId=Photo+Books" TargetMode="External"/><Relationship Id="rId13" Type="http://schemas.openxmlformats.org/officeDocument/2006/relationships/hyperlink" Target="http://www.snapfish.com/meijer/fe/photo-books/campaignName=meijer.com_photobooks/partner=MEIJER/channel=OLX" TargetMode="External"/><Relationship Id="rId18" Type="http://schemas.openxmlformats.org/officeDocument/2006/relationships/image" Target="../media/image12.png"/><Relationship Id="rId3" Type="http://schemas.openxmlformats.org/officeDocument/2006/relationships/image" Target="../media/image11.png"/><Relationship Id="rId21" Type="http://schemas.openxmlformats.org/officeDocument/2006/relationships/image" Target="../media/image15.png"/><Relationship Id="rId7" Type="http://schemas.openxmlformats.org/officeDocument/2006/relationships/hyperlink" Target="http://photos.walmart.com/walmart/storepage/storePageId=Posters/" TargetMode="External"/><Relationship Id="rId12" Type="http://schemas.openxmlformats.org/officeDocument/2006/relationships/hyperlink" Target="http://www1.snapfish.com/meijer/home-decor/photo-poster-prints" TargetMode="External"/><Relationship Id="rId17" Type="http://schemas.openxmlformats.org/officeDocument/2006/relationships/hyperlink" Target="http://pinterest.com/hpcreate" TargetMode="External"/><Relationship Id="rId2" Type="http://schemas.openxmlformats.org/officeDocument/2006/relationships/notesSlide" Target="../notesSlides/notesSlide1.xml"/><Relationship Id="rId16" Type="http://schemas.openxmlformats.org/officeDocument/2006/relationships/hyperlink" Target="https://twitter.com/HPPrint" TargetMode="External"/><Relationship Id="rId20"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photos.walmart.com/walmart/storepage/storePageId=Wall+Art/" TargetMode="External"/><Relationship Id="rId11" Type="http://schemas.openxmlformats.org/officeDocument/2006/relationships/hyperlink" Target="http://www2.snapfish.com/meijer/home-decor/personalized-photo-canvases" TargetMode="External"/><Relationship Id="rId5" Type="http://schemas.openxmlformats.org/officeDocument/2006/relationships/hyperlink" Target="http://walmart.com/photopickuptoday" TargetMode="External"/><Relationship Id="rId15" Type="http://schemas.openxmlformats.org/officeDocument/2006/relationships/hyperlink" Target="https://www.facebook.com/HPhome?ref=ts&amp;fref=ts" TargetMode="External"/><Relationship Id="rId10" Type="http://schemas.openxmlformats.org/officeDocument/2006/relationships/hyperlink" Target="http://meijerphoto.com/" TargetMode="External"/><Relationship Id="rId19" Type="http://schemas.openxmlformats.org/officeDocument/2006/relationships/image" Target="../media/image13.png"/><Relationship Id="rId4" Type="http://schemas.openxmlformats.org/officeDocument/2006/relationships/hyperlink" Target="http://hp.com/go/wakeupyourwalls" TargetMode="External"/><Relationship Id="rId9" Type="http://schemas.openxmlformats.org/officeDocument/2006/relationships/hyperlink" Target="http://photos.walmart.com/walmart/storepage/storePageId=Special+Offers" TargetMode="External"/><Relationship Id="rId14" Type="http://schemas.openxmlformats.org/officeDocument/2006/relationships/hyperlink" Target="http://www2.snapfish.com/meijer/photo-gifts/coupon-cod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May 2013 email blast</a:t>
            </a:r>
            <a:br>
              <a:rPr lang="en-US" dirty="0" smtClean="0"/>
            </a:br>
            <a:r>
              <a:rPr lang="en-US" dirty="0" smtClean="0"/>
              <a:t>to HP RPS subscribers</a:t>
            </a:r>
            <a:br>
              <a:rPr lang="en-US" dirty="0" smtClean="0"/>
            </a:br>
            <a:endParaRPr lang="en-US" dirty="0">
              <a:solidFill>
                <a:schemeClr val="accent1"/>
              </a:solidFill>
            </a:endParaRPr>
          </a:p>
        </p:txBody>
      </p:sp>
      <p:sp>
        <p:nvSpPr>
          <p:cNvPr id="3" name="Text Placeholder 2"/>
          <p:cNvSpPr>
            <a:spLocks noGrp="1"/>
          </p:cNvSpPr>
          <p:nvPr>
            <p:ph type="body" idx="1"/>
          </p:nvPr>
        </p:nvSpPr>
        <p:spPr/>
        <p:txBody>
          <a:bodyPr/>
          <a:lstStyle/>
          <a:p>
            <a:r>
              <a:rPr lang="en-US" dirty="0" smtClean="0"/>
              <a:t>Launch goal: week of 5/14 or 5/16/13</a:t>
            </a:r>
            <a:endParaRPr lang="en-US" dirty="0"/>
          </a:p>
        </p:txBody>
      </p:sp>
    </p:spTree>
    <p:extLst>
      <p:ext uri="{BB962C8B-B14F-4D97-AF65-F5344CB8AC3E}">
        <p14:creationId xmlns:p14="http://schemas.microsoft.com/office/powerpoint/2010/main" val="23567824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235624"/>
            <a:ext cx="4724400" cy="923330"/>
          </a:xfrm>
          <a:prstGeom prst="rect">
            <a:avLst/>
          </a:prstGeom>
          <a:solidFill>
            <a:schemeClr val="bg1"/>
          </a:solidFill>
        </p:spPr>
        <p:txBody>
          <a:bodyPr wrap="square" rtlCol="0">
            <a:spAutoFit/>
          </a:bodyPr>
          <a:lstStyle/>
          <a:p>
            <a:r>
              <a:rPr lang="en-US" sz="3600" b="1" dirty="0" smtClean="0"/>
              <a:t>Retail Photo Services</a:t>
            </a:r>
          </a:p>
          <a:p>
            <a:r>
              <a:rPr lang="en-US" dirty="0"/>
              <a:t>Easy, </a:t>
            </a:r>
            <a:r>
              <a:rPr lang="en-US" dirty="0" smtClean="0"/>
              <a:t>fun, and </a:t>
            </a:r>
            <a:r>
              <a:rPr lang="en-US" dirty="0"/>
              <a:t>made while you shop</a:t>
            </a:r>
          </a:p>
        </p:txBody>
      </p:sp>
      <p:sp>
        <p:nvSpPr>
          <p:cNvPr id="11" name="TextBox 10"/>
          <p:cNvSpPr txBox="1"/>
          <p:nvPr/>
        </p:nvSpPr>
        <p:spPr>
          <a:xfrm>
            <a:off x="2006755" y="1219200"/>
            <a:ext cx="3784445" cy="276999"/>
          </a:xfrm>
          <a:prstGeom prst="rect">
            <a:avLst/>
          </a:prstGeom>
          <a:solidFill>
            <a:schemeClr val="bg1"/>
          </a:solidFill>
        </p:spPr>
        <p:txBody>
          <a:bodyPr wrap="square" rtlCol="0">
            <a:spAutoFit/>
          </a:bodyPr>
          <a:lstStyle/>
          <a:p>
            <a:r>
              <a:rPr lang="en-US" sz="1200" b="1" dirty="0" smtClean="0">
                <a:solidFill>
                  <a:schemeClr val="bg1">
                    <a:lumMod val="50000"/>
                  </a:schemeClr>
                </a:solidFill>
              </a:rPr>
              <a:t>Coupons     Décor Tips    Videos      </a:t>
            </a:r>
            <a:r>
              <a:rPr lang="en-US" sz="1200" b="1" dirty="0" err="1" smtClean="0">
                <a:solidFill>
                  <a:schemeClr val="bg1">
                    <a:lumMod val="50000"/>
                  </a:schemeClr>
                </a:solidFill>
              </a:rPr>
              <a:t>Ezine</a:t>
            </a:r>
            <a:r>
              <a:rPr lang="en-US" sz="1200" b="1" dirty="0" smtClean="0">
                <a:solidFill>
                  <a:schemeClr val="bg1">
                    <a:lumMod val="50000"/>
                  </a:schemeClr>
                </a:solidFill>
              </a:rPr>
              <a:t>       </a:t>
            </a:r>
            <a:endParaRPr lang="en-US" sz="1200" b="1" dirty="0">
              <a:solidFill>
                <a:schemeClr val="bg1">
                  <a:lumMod val="50000"/>
                </a:schemeClr>
              </a:solidFill>
            </a:endParaRPr>
          </a:p>
        </p:txBody>
      </p:sp>
      <p:sp>
        <p:nvSpPr>
          <p:cNvPr id="40" name="TextBox 39"/>
          <p:cNvSpPr txBox="1"/>
          <p:nvPr/>
        </p:nvSpPr>
        <p:spPr>
          <a:xfrm>
            <a:off x="1091710" y="5389047"/>
            <a:ext cx="5005719" cy="1785104"/>
          </a:xfrm>
          <a:prstGeom prst="rect">
            <a:avLst/>
          </a:prstGeom>
          <a:solidFill>
            <a:schemeClr val="bg1"/>
          </a:solidFill>
        </p:spPr>
        <p:txBody>
          <a:bodyPr wrap="square" rtlCol="0">
            <a:spAutoFit/>
          </a:bodyPr>
          <a:lstStyle/>
          <a:p>
            <a:r>
              <a:rPr lang="en-US" b="1" dirty="0" smtClean="0">
                <a:latin typeface="HP Simplified" pitchFamily="34" charset="0"/>
              </a:rPr>
              <a:t>Best Dad and Grad gift ever</a:t>
            </a:r>
          </a:p>
          <a:p>
            <a:r>
              <a:rPr lang="en-US" sz="1600" dirty="0">
                <a:latin typeface="HP Simplified" pitchFamily="34" charset="0"/>
              </a:rPr>
              <a:t>N</a:t>
            </a:r>
            <a:r>
              <a:rPr lang="en-US" sz="1600" dirty="0" smtClean="0">
                <a:latin typeface="HP Simplified" pitchFamily="34" charset="0"/>
              </a:rPr>
              <a:t>ow with NEW HP coupons that are combinable with retailer offers.</a:t>
            </a:r>
          </a:p>
          <a:p>
            <a:endParaRPr lang="en-US" sz="1200" dirty="0">
              <a:latin typeface="HP Simplified" pitchFamily="34" charset="0"/>
            </a:endParaRPr>
          </a:p>
          <a:p>
            <a:endParaRPr lang="en-US" sz="1200" dirty="0" smtClean="0">
              <a:latin typeface="HP Simplified" pitchFamily="34" charset="0"/>
            </a:endParaRPr>
          </a:p>
          <a:p>
            <a:r>
              <a:rPr lang="en-US" sz="1200" dirty="0" smtClean="0">
                <a:latin typeface="HP Simplified" pitchFamily="34" charset="0"/>
              </a:rPr>
              <a:t>Mounted </a:t>
            </a:r>
            <a:r>
              <a:rPr lang="en-US" sz="1200" dirty="0">
                <a:latin typeface="HP Simplified" pitchFamily="34" charset="0"/>
              </a:rPr>
              <a:t>p</a:t>
            </a:r>
            <a:r>
              <a:rPr lang="en-US" sz="1200" dirty="0" smtClean="0">
                <a:latin typeface="HP Simplified" pitchFamily="34" charset="0"/>
              </a:rPr>
              <a:t>hotos </a:t>
            </a:r>
            <a:r>
              <a:rPr lang="en-US" sz="1200" dirty="0" smtClean="0">
                <a:latin typeface="HP Simplified" pitchFamily="34" charset="0"/>
              </a:rPr>
              <a:t>and </a:t>
            </a:r>
            <a:r>
              <a:rPr lang="en-US" sz="1200" dirty="0" smtClean="0">
                <a:latin typeface="HP Simplified" pitchFamily="34" charset="0"/>
              </a:rPr>
              <a:t>photo </a:t>
            </a:r>
            <a:r>
              <a:rPr lang="en-US" sz="1200" dirty="0">
                <a:latin typeface="HP Simplified" pitchFamily="34" charset="0"/>
              </a:rPr>
              <a:t>c</a:t>
            </a:r>
            <a:r>
              <a:rPr lang="en-US" sz="1200" dirty="0" smtClean="0">
                <a:latin typeface="HP Simplified" pitchFamily="34" charset="0"/>
              </a:rPr>
              <a:t>anvas </a:t>
            </a:r>
            <a:r>
              <a:rPr lang="en-US" sz="1200" dirty="0" smtClean="0">
                <a:latin typeface="HP Simplified" pitchFamily="34" charset="0"/>
              </a:rPr>
              <a:t>shown</a:t>
            </a:r>
            <a:endParaRPr lang="en-US" sz="1200" dirty="0">
              <a:latin typeface="HP Simplified" pitchFamily="34" charset="0"/>
            </a:endParaRPr>
          </a:p>
          <a:p>
            <a:r>
              <a:rPr lang="en-US" sz="1200" b="1" dirty="0" smtClean="0">
                <a:latin typeface="HP Simplified" pitchFamily="34" charset="0"/>
              </a:rPr>
              <a:t>Available with $5 HP coupons</a:t>
            </a:r>
            <a:endParaRPr lang="en-US" sz="1200" dirty="0">
              <a:latin typeface="HP Simplified" pitchFamily="34" charset="0"/>
            </a:endParaRPr>
          </a:p>
          <a:p>
            <a:endParaRPr lang="en-US" sz="1200" dirty="0">
              <a:latin typeface="HP Simplified" pitchFamily="34" charset="0"/>
            </a:endParaRPr>
          </a:p>
        </p:txBody>
      </p:sp>
      <p:cxnSp>
        <p:nvCxnSpPr>
          <p:cNvPr id="67" name="Straight Connector 66"/>
          <p:cNvCxnSpPr/>
          <p:nvPr/>
        </p:nvCxnSpPr>
        <p:spPr>
          <a:xfrm flipV="1">
            <a:off x="1167541" y="235624"/>
            <a:ext cx="5100452" cy="906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4261683" y="-9191"/>
            <a:ext cx="1758117" cy="415498"/>
          </a:xfrm>
          <a:prstGeom prst="rect">
            <a:avLst/>
          </a:prstGeom>
          <a:noFill/>
        </p:spPr>
        <p:txBody>
          <a:bodyPr wrap="square" rtlCol="0">
            <a:spAutoFit/>
          </a:bodyPr>
          <a:lstStyle/>
          <a:p>
            <a:r>
              <a:rPr lang="en-US" sz="1050" dirty="0" smtClean="0">
                <a:solidFill>
                  <a:schemeClr val="bg1">
                    <a:lumMod val="50000"/>
                  </a:schemeClr>
                </a:solidFill>
                <a:latin typeface="HP Simplified" pitchFamily="34" charset="0"/>
              </a:rPr>
              <a:t>Special Dads &amp; Grads Edition I </a:t>
            </a:r>
            <a:endParaRPr lang="en-US" sz="1050" dirty="0">
              <a:solidFill>
                <a:schemeClr val="bg1">
                  <a:lumMod val="50000"/>
                </a:schemeClr>
              </a:solidFill>
              <a:latin typeface="HP Simplified" pitchFamily="34" charset="0"/>
            </a:endParaRPr>
          </a:p>
        </p:txBody>
      </p:sp>
      <p:cxnSp>
        <p:nvCxnSpPr>
          <p:cNvPr id="45" name="Straight Connector 44"/>
          <p:cNvCxnSpPr/>
          <p:nvPr/>
        </p:nvCxnSpPr>
        <p:spPr>
          <a:xfrm>
            <a:off x="1215486" y="1484821"/>
            <a:ext cx="5052507" cy="113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3147" y="374935"/>
            <a:ext cx="771525"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7315200" y="835788"/>
            <a:ext cx="4800600" cy="646331"/>
          </a:xfrm>
          <a:prstGeom prst="rect">
            <a:avLst/>
          </a:prstGeom>
          <a:noFill/>
        </p:spPr>
        <p:txBody>
          <a:bodyPr wrap="square" rtlCol="0">
            <a:spAutoFit/>
          </a:bodyPr>
          <a:lstStyle/>
          <a:p>
            <a:r>
              <a:rPr lang="en-US" dirty="0" smtClean="0"/>
              <a:t>All 4 topics will link to: http://hp.com/go/wakeupyourwalls</a:t>
            </a:r>
            <a:endParaRPr lang="en-US" dirty="0"/>
          </a:p>
        </p:txBody>
      </p:sp>
      <p:sp>
        <p:nvSpPr>
          <p:cNvPr id="37" name="TextBox 36"/>
          <p:cNvSpPr txBox="1"/>
          <p:nvPr/>
        </p:nvSpPr>
        <p:spPr>
          <a:xfrm>
            <a:off x="7010400" y="6023468"/>
            <a:ext cx="4800600" cy="646331"/>
          </a:xfrm>
          <a:prstGeom prst="rect">
            <a:avLst/>
          </a:prstGeom>
          <a:noFill/>
        </p:spPr>
        <p:txBody>
          <a:bodyPr wrap="square" rtlCol="0">
            <a:spAutoFit/>
          </a:bodyPr>
          <a:lstStyle/>
          <a:p>
            <a:r>
              <a:rPr lang="en-US" dirty="0" smtClean="0"/>
              <a:t>Get coupons – links to </a:t>
            </a:r>
            <a:r>
              <a:rPr lang="en-US" dirty="0"/>
              <a:t>http://hp.com/go/wakeupyourwalls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858" y="1536020"/>
            <a:ext cx="3780591" cy="3780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ounded Rectangle 31"/>
          <p:cNvSpPr/>
          <p:nvPr/>
        </p:nvSpPr>
        <p:spPr>
          <a:xfrm>
            <a:off x="1199775" y="6281599"/>
            <a:ext cx="1638255" cy="258828"/>
          </a:xfrm>
          <a:prstGeom prst="roundRect">
            <a:avLst/>
          </a:prstGeom>
          <a:solidFill>
            <a:srgbClr val="FA5A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Get All Coupons</a:t>
            </a:r>
            <a:endParaRPr lang="en-US" sz="1200" dirty="0"/>
          </a:p>
        </p:txBody>
      </p:sp>
      <p:cxnSp>
        <p:nvCxnSpPr>
          <p:cNvPr id="34" name="Straight Connector 33"/>
          <p:cNvCxnSpPr/>
          <p:nvPr/>
        </p:nvCxnSpPr>
        <p:spPr>
          <a:xfrm>
            <a:off x="1163147" y="16749037"/>
            <a:ext cx="472072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10236" y="9024029"/>
            <a:ext cx="6868236" cy="14194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p:cNvGrpSpPr/>
          <p:nvPr/>
        </p:nvGrpSpPr>
        <p:grpSpPr>
          <a:xfrm>
            <a:off x="3878562" y="9078913"/>
            <a:ext cx="2879923" cy="2139047"/>
            <a:chOff x="7066270" y="5770377"/>
            <a:chExt cx="2879923" cy="2139047"/>
          </a:xfrm>
          <a:solidFill>
            <a:schemeClr val="bg1"/>
          </a:solidFill>
        </p:grpSpPr>
        <p:sp>
          <p:nvSpPr>
            <p:cNvPr id="42" name="TextBox 41"/>
            <p:cNvSpPr txBox="1"/>
            <p:nvPr/>
          </p:nvSpPr>
          <p:spPr>
            <a:xfrm>
              <a:off x="7066270" y="5770377"/>
              <a:ext cx="2879923" cy="2139047"/>
            </a:xfrm>
            <a:prstGeom prst="rect">
              <a:avLst/>
            </a:prstGeom>
            <a:grpFill/>
          </p:spPr>
          <p:txBody>
            <a:bodyPr wrap="square" rtlCol="0">
              <a:spAutoFit/>
            </a:bodyPr>
            <a:lstStyle/>
            <a:p>
              <a:r>
                <a:rPr lang="en-US" sz="1400" b="1" dirty="0" smtClean="0">
                  <a:latin typeface="HP Simplified" pitchFamily="34" charset="0"/>
                </a:rPr>
                <a:t>Save up to </a:t>
              </a:r>
              <a:r>
                <a:rPr lang="en-US" sz="1400" b="1" dirty="0" smtClean="0">
                  <a:latin typeface="HP Simplified" pitchFamily="34" charset="0"/>
                </a:rPr>
                <a:t>50%—for </a:t>
              </a:r>
              <a:r>
                <a:rPr lang="en-US" sz="1400" b="1" dirty="0" smtClean="0">
                  <a:latin typeface="HP Simplified" pitchFamily="34" charset="0"/>
                </a:rPr>
                <a:t>a limited time</a:t>
              </a:r>
            </a:p>
            <a:p>
              <a:r>
                <a:rPr lang="en-US" sz="1100" dirty="0" smtClean="0">
                  <a:latin typeface="HP Simplified" pitchFamily="34" charset="0"/>
                </a:rPr>
                <a:t>on 1-Hour photo posters, canvas and Mounted Photos. Offer combinable with applicable HP coupons.</a:t>
              </a:r>
              <a:endParaRPr lang="en-US" sz="1100" dirty="0">
                <a:latin typeface="HP Simplified" pitchFamily="34" charset="0"/>
              </a:endParaRPr>
            </a:p>
            <a:p>
              <a:endParaRPr lang="en-US" dirty="0" smtClean="0">
                <a:latin typeface="HP Simplified" pitchFamily="34" charset="0"/>
              </a:endParaRPr>
            </a:p>
            <a:p>
              <a:endParaRPr lang="en-US" dirty="0">
                <a:latin typeface="HP Simplified" pitchFamily="34" charset="0"/>
              </a:endParaRPr>
            </a:p>
            <a:p>
              <a:r>
                <a:rPr lang="en-US" sz="1200" dirty="0" smtClean="0">
                  <a:latin typeface="HP Simplified" pitchFamily="34" charset="0"/>
                </a:rPr>
                <a:t>Create posters online with 1-Hour pickup</a:t>
              </a:r>
            </a:p>
            <a:p>
              <a:r>
                <a:rPr lang="en-US" sz="1200" b="1" dirty="0" smtClean="0">
                  <a:latin typeface="HP Simplified" pitchFamily="34" charset="0"/>
                </a:rPr>
                <a:t>Regular </a:t>
              </a:r>
              <a:r>
                <a:rPr lang="en-US" sz="1200" b="1" dirty="0" smtClean="0">
                  <a:latin typeface="HP Simplified" pitchFamily="34" charset="0"/>
                </a:rPr>
                <a:t>retail price from $3.96</a:t>
              </a:r>
              <a:endParaRPr lang="en-US" sz="1200" b="1" dirty="0">
                <a:latin typeface="HP Simplified" pitchFamily="34" charset="0"/>
              </a:endParaRPr>
            </a:p>
          </p:txBody>
        </p:sp>
        <p:pic>
          <p:nvPicPr>
            <p:cNvPr id="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34658" y="6576146"/>
              <a:ext cx="895350" cy="333375"/>
            </a:xfrm>
            <a:prstGeom prst="rect">
              <a:avLst/>
            </a:prstGeom>
            <a:grpFill/>
            <a:ln>
              <a:noFill/>
            </a:ln>
            <a:extLst>
              <a:ext uri="{91240B29-F687-4F45-9708-019B960494DF}">
                <a14:hiddenLine xmlns:a14="http://schemas.microsoft.com/office/drawing/2010/main" w="9525">
                  <a:solidFill>
                    <a:schemeClr val="tx1"/>
                  </a:solidFill>
                  <a:miter lim="800000"/>
                  <a:headEnd/>
                  <a:tailEnd/>
                </a14:hiddenLine>
              </a:ext>
            </a:extLst>
          </p:spPr>
        </p:pic>
        <p:sp>
          <p:nvSpPr>
            <p:cNvPr id="44" name="Rounded Rectangle 43"/>
            <p:cNvSpPr/>
            <p:nvPr/>
          </p:nvSpPr>
          <p:spPr>
            <a:xfrm>
              <a:off x="7145088" y="6538475"/>
              <a:ext cx="1219200" cy="360382"/>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HP Simplified" pitchFamily="34" charset="0"/>
                </a:rPr>
                <a:t>Meijer Photo</a:t>
              </a:r>
              <a:endParaRPr lang="en-US" sz="1200" dirty="0">
                <a:latin typeface="HP Simplified" pitchFamily="34" charset="0"/>
              </a:endParaRPr>
            </a:p>
          </p:txBody>
        </p:sp>
      </p:grpSp>
      <p:grpSp>
        <p:nvGrpSpPr>
          <p:cNvPr id="46" name="Group 45"/>
          <p:cNvGrpSpPr/>
          <p:nvPr/>
        </p:nvGrpSpPr>
        <p:grpSpPr>
          <a:xfrm>
            <a:off x="1145982" y="9074002"/>
            <a:ext cx="2816417" cy="1715854"/>
            <a:chOff x="8478271" y="3995763"/>
            <a:chExt cx="2816417" cy="1715854"/>
          </a:xfrm>
        </p:grpSpPr>
        <p:grpSp>
          <p:nvGrpSpPr>
            <p:cNvPr id="47" name="Group 46"/>
            <p:cNvGrpSpPr/>
            <p:nvPr/>
          </p:nvGrpSpPr>
          <p:grpSpPr>
            <a:xfrm>
              <a:off x="8478271" y="3995763"/>
              <a:ext cx="2816417" cy="1715854"/>
              <a:chOff x="-3313716" y="7333015"/>
              <a:chExt cx="2658432" cy="1715854"/>
            </a:xfrm>
          </p:grpSpPr>
          <p:sp>
            <p:nvSpPr>
              <p:cNvPr id="50" name="Rounded Rectangle 49"/>
              <p:cNvSpPr/>
              <p:nvPr/>
            </p:nvSpPr>
            <p:spPr>
              <a:xfrm>
                <a:off x="-3216463" y="8071960"/>
                <a:ext cx="1219200" cy="3603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latin typeface="HP Simplified" pitchFamily="34" charset="0"/>
                  </a:rPr>
                  <a:t>Walmart Photo</a:t>
                </a:r>
                <a:endParaRPr lang="en-US" sz="1200" dirty="0">
                  <a:latin typeface="HP Simplified" pitchFamily="34" charset="0"/>
                </a:endParaRPr>
              </a:p>
            </p:txBody>
          </p:sp>
          <p:pic>
            <p:nvPicPr>
              <p:cNvPr id="5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0831" y="8196186"/>
                <a:ext cx="890587" cy="16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0" name="TextBox 59"/>
              <p:cNvSpPr txBox="1"/>
              <p:nvPr/>
            </p:nvSpPr>
            <p:spPr>
              <a:xfrm>
                <a:off x="-3313716" y="7333015"/>
                <a:ext cx="2658432" cy="1715854"/>
              </a:xfrm>
              <a:prstGeom prst="rect">
                <a:avLst/>
              </a:prstGeom>
              <a:solidFill>
                <a:schemeClr val="bg1"/>
              </a:solidFill>
            </p:spPr>
            <p:txBody>
              <a:bodyPr wrap="square" rtlCol="0">
                <a:spAutoFit/>
              </a:bodyPr>
              <a:lstStyle/>
              <a:p>
                <a:r>
                  <a:rPr lang="en-US" sz="1400" b="1" dirty="0" smtClean="0">
                    <a:latin typeface="HP Simplified" pitchFamily="34" charset="0"/>
                  </a:rPr>
                  <a:t>Rollbacks—up to  50% savings</a:t>
                </a:r>
              </a:p>
              <a:p>
                <a:r>
                  <a:rPr lang="en-US" sz="1050" dirty="0" smtClean="0">
                    <a:latin typeface="HP Simplified" pitchFamily="34" charset="0"/>
                  </a:rPr>
                  <a:t>on Same-Day photo posters and canvas. Offer combinable with applicable HP </a:t>
                </a:r>
                <a:r>
                  <a:rPr lang="en-US" sz="1050" dirty="0">
                    <a:latin typeface="HP Simplified" pitchFamily="34" charset="0"/>
                  </a:rPr>
                  <a:t>coupons</a:t>
                </a:r>
                <a:r>
                  <a:rPr lang="en-US" sz="1050" dirty="0" smtClean="0">
                    <a:latin typeface="HP Simplified" pitchFamily="34" charset="0"/>
                  </a:rPr>
                  <a:t>.</a:t>
                </a:r>
                <a:endParaRPr lang="en-US" sz="1050" dirty="0">
                  <a:latin typeface="HP Simplified" pitchFamily="34" charset="0"/>
                </a:endParaRPr>
              </a:p>
              <a:p>
                <a:endParaRPr lang="en-US" dirty="0" smtClean="0">
                  <a:latin typeface="HP Simplified" pitchFamily="34" charset="0"/>
                </a:endParaRPr>
              </a:p>
              <a:p>
                <a:endParaRPr lang="en-US" dirty="0" smtClean="0">
                  <a:latin typeface="HP Simplified" pitchFamily="34" charset="0"/>
                </a:endParaRPr>
              </a:p>
              <a:p>
                <a:r>
                  <a:rPr lang="en-US" sz="1200" dirty="0" smtClean="0">
                    <a:latin typeface="HP Simplified" pitchFamily="34" charset="0"/>
                  </a:rPr>
                  <a:t>Create online, pickup same-day</a:t>
                </a:r>
              </a:p>
              <a:p>
                <a:r>
                  <a:rPr lang="en-US" sz="1200" b="1" dirty="0" smtClean="0">
                    <a:latin typeface="HP Simplified" pitchFamily="34" charset="0"/>
                  </a:rPr>
                  <a:t>Regular </a:t>
                </a:r>
                <a:r>
                  <a:rPr lang="en-US" sz="1200" b="1" dirty="0" smtClean="0">
                    <a:latin typeface="HP Simplified" pitchFamily="34" charset="0"/>
                  </a:rPr>
                  <a:t>retail price from $5.86</a:t>
                </a:r>
              </a:p>
            </p:txBody>
          </p:sp>
        </p:grpSp>
        <p:sp>
          <p:nvSpPr>
            <p:cNvPr id="48" name="Rounded Rectangle 47"/>
            <p:cNvSpPr/>
            <p:nvPr/>
          </p:nvSpPr>
          <p:spPr>
            <a:xfrm>
              <a:off x="8561802" y="4699330"/>
              <a:ext cx="1219200" cy="36038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HP Simplified" pitchFamily="34" charset="0"/>
                </a:rPr>
                <a:t>Walmart Photo</a:t>
              </a:r>
              <a:endParaRPr lang="en-US" sz="1050" dirty="0">
                <a:latin typeface="HP Simplified" pitchFamily="34" charset="0"/>
              </a:endParaRPr>
            </a:p>
          </p:txBody>
        </p:sp>
        <p:pic>
          <p:nvPicPr>
            <p:cNvPr id="4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72959" y="4858934"/>
              <a:ext cx="943513" cy="16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61" name="Straight Connector 60"/>
          <p:cNvCxnSpPr/>
          <p:nvPr/>
        </p:nvCxnSpPr>
        <p:spPr>
          <a:xfrm flipV="1">
            <a:off x="1145983" y="7010400"/>
            <a:ext cx="5121314" cy="5095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267200" y="9797126"/>
            <a:ext cx="4267200" cy="646331"/>
          </a:xfrm>
          <a:prstGeom prst="rect">
            <a:avLst/>
          </a:prstGeom>
          <a:noFill/>
        </p:spPr>
        <p:txBody>
          <a:bodyPr wrap="square" rtlCol="0">
            <a:spAutoFit/>
          </a:bodyPr>
          <a:lstStyle/>
          <a:p>
            <a:r>
              <a:rPr lang="en-US" dirty="0" smtClean="0"/>
              <a:t>Walmart Photo button– links to </a:t>
            </a:r>
            <a:r>
              <a:rPr lang="en-US" dirty="0"/>
              <a:t>http</a:t>
            </a:r>
            <a:r>
              <a:rPr lang="en-US" dirty="0" smtClean="0"/>
              <a:t>://walmart.com/photopickuptoday</a:t>
            </a:r>
            <a:endParaRPr lang="en-US" dirty="0"/>
          </a:p>
        </p:txBody>
      </p:sp>
      <p:sp>
        <p:nvSpPr>
          <p:cNvPr id="63" name="TextBox 62"/>
          <p:cNvSpPr txBox="1"/>
          <p:nvPr/>
        </p:nvSpPr>
        <p:spPr>
          <a:xfrm>
            <a:off x="7017587" y="9758805"/>
            <a:ext cx="4800600" cy="646331"/>
          </a:xfrm>
          <a:prstGeom prst="rect">
            <a:avLst/>
          </a:prstGeom>
          <a:noFill/>
        </p:spPr>
        <p:txBody>
          <a:bodyPr wrap="square" rtlCol="0">
            <a:spAutoFit/>
          </a:bodyPr>
          <a:lstStyle/>
          <a:p>
            <a:r>
              <a:rPr lang="en-US" dirty="0" smtClean="0"/>
              <a:t>Meijer Photo button– links to </a:t>
            </a:r>
            <a:r>
              <a:rPr lang="en-US" dirty="0"/>
              <a:t>http</a:t>
            </a:r>
            <a:r>
              <a:rPr lang="en-US" dirty="0" smtClean="0"/>
              <a:t>://meijerphoto.com</a:t>
            </a:r>
            <a:endParaRPr lang="en-US" dirty="0"/>
          </a:p>
        </p:txBody>
      </p:sp>
      <p:pic>
        <p:nvPicPr>
          <p:cNvPr id="4" name="Picture 2" descr="C:\Users\dickers\AppData\Local\Microsoft\Windows\Temporary Internet Files\Content.Outlook\8JCREPZR\032 WM DAD v2 260x200.jpg"/>
          <p:cNvPicPr>
            <a:picLocks noChangeAspect="1" noChangeArrowheads="1"/>
          </p:cNvPicPr>
          <p:nvPr/>
        </p:nvPicPr>
        <p:blipFill>
          <a:blip r:embed="rId6" cstate="print"/>
          <a:srcRect/>
          <a:stretch>
            <a:fillRect/>
          </a:stretch>
        </p:blipFill>
        <p:spPr bwMode="auto">
          <a:xfrm>
            <a:off x="1219200" y="7238999"/>
            <a:ext cx="2362200" cy="1817077"/>
          </a:xfrm>
          <a:prstGeom prst="rect">
            <a:avLst/>
          </a:prstGeom>
          <a:noFill/>
        </p:spPr>
      </p:pic>
      <p:pic>
        <p:nvPicPr>
          <p:cNvPr id="5" name="Picture 3" descr="C:\Users\dickers\AppData\Local\Microsoft\Windows\Temporary Internet Files\Content.Outlook\8JCREPZR\032 Meijer GRAD v1 260x200.jpg"/>
          <p:cNvPicPr>
            <a:picLocks noChangeAspect="1" noChangeArrowheads="1"/>
          </p:cNvPicPr>
          <p:nvPr/>
        </p:nvPicPr>
        <p:blipFill>
          <a:blip r:embed="rId7" cstate="print"/>
          <a:srcRect/>
          <a:stretch>
            <a:fillRect/>
          </a:stretch>
        </p:blipFill>
        <p:spPr bwMode="auto">
          <a:xfrm>
            <a:off x="4038600" y="7162800"/>
            <a:ext cx="2476500" cy="1905000"/>
          </a:xfrm>
          <a:prstGeom prst="rect">
            <a:avLst/>
          </a:prstGeom>
          <a:noFill/>
        </p:spPr>
      </p:pic>
    </p:spTree>
    <p:extLst>
      <p:ext uri="{BB962C8B-B14F-4D97-AF65-F5344CB8AC3E}">
        <p14:creationId xmlns:p14="http://schemas.microsoft.com/office/powerpoint/2010/main" val="9290708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932812" y="4836680"/>
            <a:ext cx="3611670" cy="1106920"/>
            <a:chOff x="1389784" y="7773532"/>
            <a:chExt cx="3071614" cy="1106920"/>
          </a:xfrm>
        </p:grpSpPr>
        <p:grpSp>
          <p:nvGrpSpPr>
            <p:cNvPr id="17" name="Group 16"/>
            <p:cNvGrpSpPr/>
            <p:nvPr/>
          </p:nvGrpSpPr>
          <p:grpSpPr>
            <a:xfrm>
              <a:off x="1389784" y="7773532"/>
              <a:ext cx="2486957" cy="1004198"/>
              <a:chOff x="1288578" y="6179386"/>
              <a:chExt cx="2372023" cy="1004198"/>
            </a:xfrm>
          </p:grpSpPr>
          <p:sp>
            <p:nvSpPr>
              <p:cNvPr id="19" name="TextBox 18"/>
              <p:cNvSpPr txBox="1"/>
              <p:nvPr/>
            </p:nvSpPr>
            <p:spPr>
              <a:xfrm>
                <a:off x="1288578" y="6179386"/>
                <a:ext cx="2372023" cy="707886"/>
              </a:xfrm>
              <a:prstGeom prst="rect">
                <a:avLst/>
              </a:prstGeom>
              <a:solidFill>
                <a:schemeClr val="bg1"/>
              </a:solidFill>
            </p:spPr>
            <p:txBody>
              <a:bodyPr wrap="square" rtlCol="0">
                <a:spAutoFit/>
              </a:bodyPr>
              <a:lstStyle/>
              <a:p>
                <a:r>
                  <a:rPr lang="en-US" b="1" dirty="0" smtClean="0"/>
                  <a:t>Meet Genevieve </a:t>
                </a:r>
              </a:p>
              <a:p>
                <a:r>
                  <a:rPr lang="en-US" sz="1100" dirty="0"/>
                  <a:t>N</a:t>
                </a:r>
                <a:r>
                  <a:rPr lang="en-US" sz="1100" dirty="0" smtClean="0"/>
                  <a:t>oted interior designer shares her photo wall décor tips and tricks.</a:t>
                </a:r>
                <a:endParaRPr lang="en-US" sz="1100" dirty="0"/>
              </a:p>
            </p:txBody>
          </p:sp>
          <p:sp>
            <p:nvSpPr>
              <p:cNvPr id="20" name="Rounded Rectangle 19"/>
              <p:cNvSpPr/>
              <p:nvPr/>
            </p:nvSpPr>
            <p:spPr>
              <a:xfrm>
                <a:off x="1343912" y="6905306"/>
                <a:ext cx="1289567" cy="27827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View Tips and Video</a:t>
                </a:r>
                <a:endParaRPr lang="en-US" sz="1200" dirty="0"/>
              </a:p>
            </p:txBody>
          </p:sp>
        </p:grpSp>
        <p:sp>
          <p:nvSpPr>
            <p:cNvPr id="18" name="Rectangle 17"/>
            <p:cNvSpPr/>
            <p:nvPr/>
          </p:nvSpPr>
          <p:spPr>
            <a:xfrm>
              <a:off x="3231060" y="8547039"/>
              <a:ext cx="1230338" cy="3334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618" y="0"/>
            <a:ext cx="4858581" cy="4834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31"/>
          <p:cNvSpPr txBox="1"/>
          <p:nvPr/>
        </p:nvSpPr>
        <p:spPr>
          <a:xfrm>
            <a:off x="6976428" y="5359900"/>
            <a:ext cx="4648200" cy="369332"/>
          </a:xfrm>
          <a:prstGeom prst="rect">
            <a:avLst/>
          </a:prstGeom>
          <a:noFill/>
        </p:spPr>
        <p:txBody>
          <a:bodyPr wrap="square" rtlCol="0">
            <a:spAutoFit/>
          </a:bodyPr>
          <a:lstStyle/>
          <a:p>
            <a:r>
              <a:rPr lang="en-US" dirty="0" smtClean="0"/>
              <a:t>Link to: hp.com/go/</a:t>
            </a:r>
            <a:r>
              <a:rPr lang="en-US" dirty="0" err="1" smtClean="0"/>
              <a:t>wakeupyourwalls</a:t>
            </a:r>
            <a:endParaRPr lang="en-US" dirty="0"/>
          </a:p>
        </p:txBody>
      </p:sp>
      <p:pic>
        <p:nvPicPr>
          <p:cNvPr id="3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5699" y="5840878"/>
            <a:ext cx="381952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TextBox 39"/>
          <p:cNvSpPr txBox="1"/>
          <p:nvPr/>
        </p:nvSpPr>
        <p:spPr>
          <a:xfrm>
            <a:off x="3008010" y="7677090"/>
            <a:ext cx="3849990" cy="1077218"/>
          </a:xfrm>
          <a:prstGeom prst="rect">
            <a:avLst/>
          </a:prstGeom>
          <a:noFill/>
        </p:spPr>
        <p:txBody>
          <a:bodyPr wrap="square" rtlCol="0">
            <a:spAutoFit/>
          </a:bodyPr>
          <a:lstStyle/>
          <a:p>
            <a:r>
              <a:rPr lang="en-US" sz="1600" b="1" dirty="0" smtClean="0">
                <a:latin typeface="HP Simplified" pitchFamily="34" charset="0"/>
              </a:rPr>
              <a:t>$5 </a:t>
            </a:r>
            <a:r>
              <a:rPr lang="en-US" sz="1600" b="1" dirty="0" smtClean="0">
                <a:latin typeface="HP Simplified" pitchFamily="34" charset="0"/>
              </a:rPr>
              <a:t>off </a:t>
            </a:r>
            <a:r>
              <a:rPr lang="en-US" sz="1600" b="1" dirty="0" smtClean="0">
                <a:latin typeface="HP Simplified" pitchFamily="34" charset="0"/>
              </a:rPr>
              <a:t>our most popular photo gifts</a:t>
            </a:r>
          </a:p>
          <a:p>
            <a:r>
              <a:rPr lang="en-US" sz="1600" dirty="0" smtClean="0">
                <a:latin typeface="HP Simplified" pitchFamily="34" charset="0"/>
              </a:rPr>
              <a:t>Save up to 50% off with coupon + retailer promotions for a limited time.</a:t>
            </a:r>
          </a:p>
          <a:p>
            <a:endParaRPr lang="en-US" sz="1600" b="1" dirty="0">
              <a:latin typeface="HP Simplified" pitchFamily="34" charset="0"/>
            </a:endParaRPr>
          </a:p>
        </p:txBody>
      </p:sp>
      <p:sp>
        <p:nvSpPr>
          <p:cNvPr id="15" name="TextBox 14"/>
          <p:cNvSpPr txBox="1"/>
          <p:nvPr/>
        </p:nvSpPr>
        <p:spPr>
          <a:xfrm>
            <a:off x="2980332" y="6251875"/>
            <a:ext cx="3649068" cy="830997"/>
          </a:xfrm>
          <a:prstGeom prst="rect">
            <a:avLst/>
          </a:prstGeom>
          <a:noFill/>
        </p:spPr>
        <p:txBody>
          <a:bodyPr wrap="square" rtlCol="0">
            <a:spAutoFit/>
          </a:bodyPr>
          <a:lstStyle/>
          <a:p>
            <a:r>
              <a:rPr lang="en-US" sz="1600" b="1" dirty="0" smtClean="0">
                <a:latin typeface="HP Simplified" pitchFamily="34" charset="0"/>
              </a:rPr>
              <a:t>Two 5x7 </a:t>
            </a:r>
            <a:r>
              <a:rPr lang="en-US" sz="1600" b="1" dirty="0" smtClean="0">
                <a:latin typeface="HP Simplified" pitchFamily="34" charset="0"/>
              </a:rPr>
              <a:t>mounted </a:t>
            </a:r>
            <a:r>
              <a:rPr lang="en-US" sz="1600" b="1" dirty="0">
                <a:latin typeface="HP Simplified" pitchFamily="34" charset="0"/>
              </a:rPr>
              <a:t>p</a:t>
            </a:r>
            <a:r>
              <a:rPr lang="en-US" sz="1600" b="1" dirty="0" smtClean="0">
                <a:latin typeface="HP Simplified" pitchFamily="34" charset="0"/>
              </a:rPr>
              <a:t>hotos </a:t>
            </a:r>
            <a:r>
              <a:rPr lang="en-US" sz="1600" b="1" dirty="0" smtClean="0">
                <a:latin typeface="HP Simplified" pitchFamily="34" charset="0"/>
              </a:rPr>
              <a:t>for $11.92</a:t>
            </a:r>
          </a:p>
          <a:p>
            <a:r>
              <a:rPr lang="en-US" sz="1600" dirty="0" smtClean="0">
                <a:latin typeface="HP Simplified" pitchFamily="34" charset="0"/>
              </a:rPr>
              <a:t>$6 in savings when you buy 2. </a:t>
            </a:r>
          </a:p>
          <a:p>
            <a:r>
              <a:rPr lang="en-US" sz="1600" dirty="0" smtClean="0">
                <a:latin typeface="HP Simplified" pitchFamily="34" charset="0"/>
              </a:rPr>
              <a:t>Regular </a:t>
            </a:r>
            <a:r>
              <a:rPr lang="en-US" sz="1600" dirty="0" smtClean="0">
                <a:latin typeface="HP Simplified" pitchFamily="34" charset="0"/>
              </a:rPr>
              <a:t>retail price $17.92</a:t>
            </a:r>
            <a:endParaRPr lang="en-US" sz="1600" dirty="0">
              <a:latin typeface="HP Simplified" pitchFamily="34" charset="0"/>
            </a:endParaRPr>
          </a:p>
        </p:txBody>
      </p:sp>
      <p:sp>
        <p:nvSpPr>
          <p:cNvPr id="21" name="Rounded Rectangle 20"/>
          <p:cNvSpPr/>
          <p:nvPr/>
        </p:nvSpPr>
        <p:spPr>
          <a:xfrm>
            <a:off x="3097824" y="8558601"/>
            <a:ext cx="1589772" cy="27827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Get Coupons</a:t>
            </a:r>
            <a:endParaRPr lang="en-US" sz="1200" dirty="0"/>
          </a:p>
        </p:txBody>
      </p:sp>
      <p:sp>
        <p:nvSpPr>
          <p:cNvPr id="23" name="Rounded Rectangle 22"/>
          <p:cNvSpPr/>
          <p:nvPr/>
        </p:nvSpPr>
        <p:spPr>
          <a:xfrm>
            <a:off x="3097824" y="7119480"/>
            <a:ext cx="1589772" cy="27827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Get Coupon</a:t>
            </a:r>
            <a:endParaRPr lang="en-US" sz="1200" dirty="0"/>
          </a:p>
        </p:txBody>
      </p:sp>
      <p:sp>
        <p:nvSpPr>
          <p:cNvPr id="24" name="TextBox 23"/>
          <p:cNvSpPr txBox="1"/>
          <p:nvPr/>
        </p:nvSpPr>
        <p:spPr>
          <a:xfrm>
            <a:off x="6976428" y="7073953"/>
            <a:ext cx="4648200" cy="369332"/>
          </a:xfrm>
          <a:prstGeom prst="rect">
            <a:avLst/>
          </a:prstGeom>
          <a:noFill/>
        </p:spPr>
        <p:txBody>
          <a:bodyPr wrap="square" rtlCol="0">
            <a:spAutoFit/>
          </a:bodyPr>
          <a:lstStyle/>
          <a:p>
            <a:r>
              <a:rPr lang="en-US" dirty="0" smtClean="0"/>
              <a:t>Link to: hp.com/go/</a:t>
            </a:r>
            <a:r>
              <a:rPr lang="en-US" dirty="0" err="1" smtClean="0"/>
              <a:t>wakeupyourwalls</a:t>
            </a:r>
            <a:endParaRPr lang="en-US" dirty="0"/>
          </a:p>
        </p:txBody>
      </p:sp>
      <p:sp>
        <p:nvSpPr>
          <p:cNvPr id="25" name="TextBox 24"/>
          <p:cNvSpPr txBox="1"/>
          <p:nvPr/>
        </p:nvSpPr>
        <p:spPr>
          <a:xfrm>
            <a:off x="7123912" y="8513074"/>
            <a:ext cx="4648200" cy="369332"/>
          </a:xfrm>
          <a:prstGeom prst="rect">
            <a:avLst/>
          </a:prstGeom>
          <a:noFill/>
        </p:spPr>
        <p:txBody>
          <a:bodyPr wrap="square" rtlCol="0">
            <a:spAutoFit/>
          </a:bodyPr>
          <a:lstStyle/>
          <a:p>
            <a:r>
              <a:rPr lang="en-US" dirty="0" smtClean="0"/>
              <a:t>Link to: hp.com/go/</a:t>
            </a:r>
            <a:r>
              <a:rPr lang="en-US" dirty="0" err="1" smtClean="0"/>
              <a:t>wakeupyourwalls</a:t>
            </a:r>
            <a:endParaRPr lang="en-US" dirty="0"/>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4377" y="7661374"/>
            <a:ext cx="1879024" cy="1443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4377" y="6153494"/>
            <a:ext cx="1820783" cy="141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67996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059507" y="2696737"/>
            <a:ext cx="2944078" cy="954107"/>
          </a:xfrm>
          <a:prstGeom prst="rect">
            <a:avLst/>
          </a:prstGeom>
          <a:solidFill>
            <a:schemeClr val="bg1"/>
          </a:solidFill>
        </p:spPr>
        <p:txBody>
          <a:bodyPr wrap="square" rtlCol="0">
            <a:spAutoFit/>
          </a:bodyPr>
          <a:lstStyle/>
          <a:p>
            <a:r>
              <a:rPr lang="en-US" sz="1600" b="1" dirty="0" smtClean="0"/>
              <a:t>NEW:  Photo Wall Décor </a:t>
            </a:r>
          </a:p>
          <a:p>
            <a:r>
              <a:rPr lang="en-US" sz="1600" b="1" dirty="0" smtClean="0"/>
              <a:t>Digital Magazine</a:t>
            </a:r>
          </a:p>
          <a:p>
            <a:r>
              <a:rPr lang="en-US" sz="1200" dirty="0" smtClean="0"/>
              <a:t>Get inspired with the new spring edition.</a:t>
            </a:r>
          </a:p>
          <a:p>
            <a:r>
              <a:rPr lang="en-US" sz="1200" dirty="0" smtClean="0"/>
              <a:t>Available for PCs, tablets and smartphones.</a:t>
            </a:r>
            <a:endParaRPr lang="en-US" sz="1050" dirty="0" smtClean="0"/>
          </a:p>
        </p:txBody>
      </p:sp>
      <p:sp>
        <p:nvSpPr>
          <p:cNvPr id="38" name="Rounded Rectangle 37"/>
          <p:cNvSpPr/>
          <p:nvPr/>
        </p:nvSpPr>
        <p:spPr>
          <a:xfrm>
            <a:off x="804144" y="4439460"/>
            <a:ext cx="1676400" cy="381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Walmart Photo </a:t>
            </a:r>
            <a:r>
              <a:rPr lang="en-US" sz="1200" dirty="0" err="1" smtClean="0"/>
              <a:t>Ezine</a:t>
            </a:r>
            <a:endParaRPr lang="en-US" sz="1200" dirty="0"/>
          </a:p>
        </p:txBody>
      </p:sp>
      <p:sp>
        <p:nvSpPr>
          <p:cNvPr id="39" name="Rounded Rectangle 38"/>
          <p:cNvSpPr/>
          <p:nvPr/>
        </p:nvSpPr>
        <p:spPr>
          <a:xfrm>
            <a:off x="2594742" y="4439460"/>
            <a:ext cx="1676400" cy="381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Meijer  Photo </a:t>
            </a:r>
            <a:r>
              <a:rPr lang="en-US" sz="1200" dirty="0" err="1" smtClean="0"/>
              <a:t>Ezine</a:t>
            </a:r>
            <a:endParaRPr lang="en-US" sz="1200" dirty="0"/>
          </a:p>
        </p:txBody>
      </p:sp>
      <p:pic>
        <p:nvPicPr>
          <p:cNvPr id="4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32489" y="2582085"/>
            <a:ext cx="2047875" cy="2047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7" name="Straight Connector 46"/>
          <p:cNvCxnSpPr/>
          <p:nvPr/>
        </p:nvCxnSpPr>
        <p:spPr>
          <a:xfrm>
            <a:off x="622640" y="5105400"/>
            <a:ext cx="526659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54783" y="7009152"/>
            <a:ext cx="5377181" cy="553998"/>
          </a:xfrm>
          <a:prstGeom prst="rect">
            <a:avLst/>
          </a:prstGeom>
          <a:solidFill>
            <a:schemeClr val="bg1"/>
          </a:solidFill>
        </p:spPr>
        <p:txBody>
          <a:bodyPr wrap="square" rtlCol="0">
            <a:spAutoFit/>
          </a:bodyPr>
          <a:lstStyle/>
          <a:p>
            <a:r>
              <a:rPr lang="en-US" sz="1000" dirty="0" smtClean="0">
                <a:solidFill>
                  <a:schemeClr val="bg1">
                    <a:lumMod val="65000"/>
                  </a:schemeClr>
                </a:solidFill>
                <a:latin typeface="HP Simplified" pitchFamily="34" charset="0"/>
              </a:rPr>
              <a:t>You are receiving this email because you signed up with House Party or the Wake Up Your Walls sweepstakes. If you no longer want to receive emails from HP Retail Photo Services, you may opt-out via the link at the bottom of this email. </a:t>
            </a:r>
            <a:endParaRPr lang="en-US" sz="1000" dirty="0">
              <a:solidFill>
                <a:schemeClr val="bg1">
                  <a:lumMod val="65000"/>
                </a:schemeClr>
              </a:solidFill>
              <a:latin typeface="HP Simplified" pitchFamily="34" charset="0"/>
            </a:endParaRPr>
          </a:p>
        </p:txBody>
      </p:sp>
      <p:sp>
        <p:nvSpPr>
          <p:cNvPr id="4" name="TextBox 3"/>
          <p:cNvSpPr txBox="1"/>
          <p:nvPr/>
        </p:nvSpPr>
        <p:spPr>
          <a:xfrm>
            <a:off x="-7620000" y="2239866"/>
            <a:ext cx="7497550" cy="6771084"/>
          </a:xfrm>
          <a:prstGeom prst="rect">
            <a:avLst/>
          </a:prstGeom>
          <a:noFill/>
        </p:spPr>
        <p:txBody>
          <a:bodyPr wrap="square" rtlCol="0">
            <a:spAutoFit/>
          </a:bodyPr>
          <a:lstStyle/>
          <a:p>
            <a:r>
              <a:rPr lang="en-US" sz="1400" b="1" dirty="0" smtClean="0"/>
              <a:t>LINKS</a:t>
            </a:r>
          </a:p>
          <a:p>
            <a:endParaRPr lang="en-US" sz="1400" b="1" dirty="0"/>
          </a:p>
          <a:p>
            <a:r>
              <a:rPr lang="en-US" sz="1400" b="1" dirty="0" smtClean="0"/>
              <a:t>HP Retail Photo Services</a:t>
            </a:r>
          </a:p>
          <a:p>
            <a:r>
              <a:rPr lang="en-US" sz="1400" dirty="0" smtClean="0"/>
              <a:t>Videos– </a:t>
            </a:r>
            <a:r>
              <a:rPr lang="en-US" sz="1400" dirty="0" smtClean="0">
                <a:hlinkClick r:id="rId4"/>
              </a:rPr>
              <a:t>http://hp.com/go/wakeupyourwalls</a:t>
            </a:r>
            <a:endParaRPr lang="en-US" sz="1400" dirty="0" smtClean="0"/>
          </a:p>
          <a:p>
            <a:r>
              <a:rPr lang="en-US" sz="1400" dirty="0" smtClean="0"/>
              <a:t>Décor Tips – </a:t>
            </a:r>
            <a:r>
              <a:rPr lang="en-US" sz="1400" dirty="0">
                <a:hlinkClick r:id="rId4"/>
              </a:rPr>
              <a:t>http://</a:t>
            </a:r>
            <a:r>
              <a:rPr lang="en-US" sz="1400" dirty="0" smtClean="0">
                <a:hlinkClick r:id="rId4"/>
              </a:rPr>
              <a:t>hp.com/go/wakeupyourwalls</a:t>
            </a:r>
            <a:endParaRPr lang="en-US" sz="1400" dirty="0" smtClean="0"/>
          </a:p>
          <a:p>
            <a:r>
              <a:rPr lang="en-US" sz="1400" dirty="0" err="1" smtClean="0"/>
              <a:t>Ezine</a:t>
            </a:r>
            <a:r>
              <a:rPr lang="en-US" sz="1400" dirty="0" smtClean="0"/>
              <a:t> -</a:t>
            </a:r>
            <a:r>
              <a:rPr lang="en-US" sz="1400" dirty="0">
                <a:hlinkClick r:id="rId4"/>
              </a:rPr>
              <a:t>http://</a:t>
            </a:r>
            <a:r>
              <a:rPr lang="en-US" sz="1400" dirty="0" smtClean="0">
                <a:hlinkClick r:id="rId4"/>
              </a:rPr>
              <a:t>hp.com/go/</a:t>
            </a:r>
            <a:r>
              <a:rPr lang="en-US" sz="1400" dirty="0" err="1" smtClean="0">
                <a:hlinkClick r:id="rId4"/>
              </a:rPr>
              <a:t>wakeupyourwalls</a:t>
            </a:r>
            <a:endParaRPr lang="en-US" sz="1400" dirty="0" smtClean="0"/>
          </a:p>
          <a:p>
            <a:r>
              <a:rPr lang="en-US" sz="1400" dirty="0" smtClean="0"/>
              <a:t>Coupons - </a:t>
            </a:r>
            <a:r>
              <a:rPr lang="en-US" sz="1400" dirty="0">
                <a:hlinkClick r:id="rId4"/>
              </a:rPr>
              <a:t>http://hp.com/go/wakeupyourwalls</a:t>
            </a:r>
            <a:endParaRPr lang="en-US" sz="1400" dirty="0"/>
          </a:p>
          <a:p>
            <a:endParaRPr lang="en-US" sz="1400" dirty="0" smtClean="0"/>
          </a:p>
          <a:p>
            <a:endParaRPr lang="en-US" sz="1400" dirty="0"/>
          </a:p>
          <a:p>
            <a:r>
              <a:rPr lang="en-US" sz="1400" b="1" dirty="0" smtClean="0"/>
              <a:t>Walmart Photo</a:t>
            </a:r>
          </a:p>
          <a:p>
            <a:r>
              <a:rPr lang="en-US" sz="1400" dirty="0" smtClean="0"/>
              <a:t>Same-Day Creations–    </a:t>
            </a:r>
            <a:r>
              <a:rPr lang="en-US" sz="1400" dirty="0" smtClean="0">
                <a:hlinkClick r:id="rId5"/>
              </a:rPr>
              <a:t>http://walmart.com/photopickuptoday</a:t>
            </a:r>
            <a:endParaRPr lang="en-US" sz="1400" dirty="0" smtClean="0"/>
          </a:p>
          <a:p>
            <a:r>
              <a:rPr lang="en-US" sz="1400" dirty="0" smtClean="0"/>
              <a:t>Photo Wall Décor </a:t>
            </a:r>
            <a:r>
              <a:rPr lang="en-US" sz="1400" dirty="0"/>
              <a:t>– </a:t>
            </a:r>
            <a:r>
              <a:rPr lang="en-US" sz="1400" dirty="0">
                <a:hlinkClick r:id="rId6"/>
              </a:rPr>
              <a:t>http://photos.walmart.com/walmart/storepage/storePageId=Wall+Art</a:t>
            </a:r>
            <a:r>
              <a:rPr lang="en-US" sz="1400" dirty="0" smtClean="0">
                <a:hlinkClick r:id="rId6"/>
              </a:rPr>
              <a:t>/</a:t>
            </a:r>
            <a:endParaRPr lang="en-US" sz="1400" dirty="0"/>
          </a:p>
          <a:p>
            <a:r>
              <a:rPr lang="en-US" sz="1400" dirty="0" smtClean="0"/>
              <a:t>Posters &amp; </a:t>
            </a:r>
            <a:r>
              <a:rPr lang="en-US" sz="1400" dirty="0"/>
              <a:t>Banners </a:t>
            </a:r>
            <a:r>
              <a:rPr lang="en-US" sz="1400" dirty="0" smtClean="0"/>
              <a:t>- </a:t>
            </a:r>
            <a:r>
              <a:rPr lang="en-US" sz="1400" dirty="0" smtClean="0">
                <a:hlinkClick r:id="rId7"/>
              </a:rPr>
              <a:t>http</a:t>
            </a:r>
            <a:r>
              <a:rPr lang="en-US" sz="1400" dirty="0">
                <a:hlinkClick r:id="rId7"/>
              </a:rPr>
              <a:t>://photos.walmart.com/walmart/storepage/storePageId=Posters</a:t>
            </a:r>
            <a:r>
              <a:rPr lang="en-US" sz="1400" dirty="0" smtClean="0">
                <a:hlinkClick r:id="rId7"/>
              </a:rPr>
              <a:t>/</a:t>
            </a:r>
            <a:endParaRPr lang="en-US" sz="1400" dirty="0" smtClean="0"/>
          </a:p>
          <a:p>
            <a:r>
              <a:rPr lang="en-US" sz="1400" dirty="0" smtClean="0"/>
              <a:t>Photo </a:t>
            </a:r>
            <a:r>
              <a:rPr lang="en-US" sz="1400" dirty="0"/>
              <a:t>Books - </a:t>
            </a:r>
            <a:r>
              <a:rPr lang="en-US" sz="1400" dirty="0">
                <a:hlinkClick r:id="rId8"/>
              </a:rPr>
              <a:t>http://photos.walmart.com/walmart/storepage/storePageId=Photo+Books</a:t>
            </a:r>
            <a:endParaRPr lang="en-US" sz="1400" dirty="0"/>
          </a:p>
          <a:p>
            <a:r>
              <a:rPr lang="en-US" sz="1400" dirty="0"/>
              <a:t>Special  Offers – </a:t>
            </a:r>
            <a:r>
              <a:rPr lang="en-US" sz="1400" dirty="0">
                <a:hlinkClick r:id="rId9"/>
              </a:rPr>
              <a:t>http://photos.walmart.com/walmart/storepage/storePageId=Special+Offers</a:t>
            </a:r>
            <a:endParaRPr lang="en-US" sz="1400" dirty="0"/>
          </a:p>
          <a:p>
            <a:endParaRPr lang="en-US" sz="1400" dirty="0" smtClean="0"/>
          </a:p>
          <a:p>
            <a:endParaRPr lang="en-US" sz="1400" dirty="0"/>
          </a:p>
          <a:p>
            <a:r>
              <a:rPr lang="en-US" sz="1400" b="1" dirty="0" smtClean="0"/>
              <a:t>Meijer Photo</a:t>
            </a:r>
          </a:p>
          <a:p>
            <a:r>
              <a:rPr lang="en-US" sz="1400" dirty="0" smtClean="0"/>
              <a:t>1-Hour Creations – </a:t>
            </a:r>
            <a:r>
              <a:rPr lang="en-US" sz="1400" dirty="0" smtClean="0">
                <a:hlinkClick r:id="rId10"/>
              </a:rPr>
              <a:t>http://meijerphoto.com</a:t>
            </a:r>
            <a:endParaRPr lang="en-US" sz="1400" dirty="0" smtClean="0"/>
          </a:p>
          <a:p>
            <a:r>
              <a:rPr lang="en-US" sz="1400" dirty="0" smtClean="0"/>
              <a:t>Next-Day Canvas- </a:t>
            </a:r>
            <a:r>
              <a:rPr lang="en-US" sz="1400" dirty="0">
                <a:hlinkClick r:id="rId11"/>
              </a:rPr>
              <a:t>http://</a:t>
            </a:r>
            <a:r>
              <a:rPr lang="en-US" sz="1400" dirty="0" smtClean="0">
                <a:hlinkClick r:id="rId11"/>
              </a:rPr>
              <a:t>www2.snapfish.com/meijer/home-decor/personalized-photo-canvases</a:t>
            </a:r>
            <a:endParaRPr lang="en-US" sz="1400" dirty="0" smtClean="0"/>
          </a:p>
          <a:p>
            <a:r>
              <a:rPr lang="en-US" sz="1400" dirty="0"/>
              <a:t>Posters – </a:t>
            </a:r>
            <a:r>
              <a:rPr lang="en-US" sz="1400" dirty="0">
                <a:hlinkClick r:id="rId12"/>
              </a:rPr>
              <a:t>http://</a:t>
            </a:r>
            <a:r>
              <a:rPr lang="en-US" sz="1400" dirty="0" smtClean="0">
                <a:hlinkClick r:id="rId12"/>
              </a:rPr>
              <a:t>www1.snapfish.com/meijer/home-decor/photo-poster-prints</a:t>
            </a:r>
            <a:endParaRPr lang="en-US" sz="1400" dirty="0" smtClean="0"/>
          </a:p>
          <a:p>
            <a:r>
              <a:rPr lang="en-US" sz="1400" dirty="0" smtClean="0"/>
              <a:t>Photo </a:t>
            </a:r>
            <a:r>
              <a:rPr lang="en-US" sz="1400" dirty="0"/>
              <a:t>Books - </a:t>
            </a:r>
            <a:r>
              <a:rPr lang="en-US" sz="1400" dirty="0">
                <a:hlinkClick r:id="rId13"/>
              </a:rPr>
              <a:t>http://</a:t>
            </a:r>
            <a:r>
              <a:rPr lang="en-US" sz="1400" dirty="0" smtClean="0">
                <a:hlinkClick r:id="rId13"/>
              </a:rPr>
              <a:t>www.snapfish.com/meijer/fe/photo-books/campaignName=meijer.com_photobooks/partner=MEIJER/channel=OLX</a:t>
            </a:r>
            <a:endParaRPr lang="en-US" sz="1400" dirty="0" smtClean="0"/>
          </a:p>
          <a:p>
            <a:r>
              <a:rPr lang="en-US" sz="1400" dirty="0"/>
              <a:t>Special  Offers - </a:t>
            </a:r>
            <a:r>
              <a:rPr lang="en-US" sz="1400" dirty="0">
                <a:hlinkClick r:id="rId14"/>
              </a:rPr>
              <a:t>http://www2.snapfish.com/meijer/photo-gifts/coupon-codes</a:t>
            </a:r>
            <a:endParaRPr lang="en-US" sz="1400" dirty="0"/>
          </a:p>
          <a:p>
            <a:endParaRPr lang="en-US" sz="1400" dirty="0"/>
          </a:p>
          <a:p>
            <a:r>
              <a:rPr lang="en-US" sz="1400" b="1" dirty="0" smtClean="0"/>
              <a:t>Connect with HP </a:t>
            </a:r>
          </a:p>
          <a:p>
            <a:r>
              <a:rPr lang="en-US" sz="1400" dirty="0"/>
              <a:t>FB </a:t>
            </a:r>
            <a:r>
              <a:rPr lang="en-US" sz="1400" dirty="0" smtClean="0"/>
              <a:t>– (HP for Home) </a:t>
            </a:r>
            <a:r>
              <a:rPr lang="en-US" sz="1400" dirty="0" smtClean="0">
                <a:hlinkClick r:id="rId15"/>
              </a:rPr>
              <a:t>https</a:t>
            </a:r>
            <a:r>
              <a:rPr lang="en-US" sz="1400" dirty="0">
                <a:hlinkClick r:id="rId15"/>
              </a:rPr>
              <a:t>://</a:t>
            </a:r>
            <a:r>
              <a:rPr lang="en-US" sz="1400" dirty="0" smtClean="0">
                <a:hlinkClick r:id="rId15"/>
              </a:rPr>
              <a:t>www.facebook.com/HPhome?ref=ts&amp;fref=ts</a:t>
            </a:r>
            <a:endParaRPr lang="en-US" sz="1400" dirty="0" smtClean="0"/>
          </a:p>
          <a:p>
            <a:r>
              <a:rPr lang="en-US" sz="1400" dirty="0" smtClean="0"/>
              <a:t>Twitter – (</a:t>
            </a:r>
            <a:r>
              <a:rPr lang="en-US" sz="1400" dirty="0"/>
              <a:t>HP Print) </a:t>
            </a:r>
            <a:r>
              <a:rPr lang="en-US" sz="1400" dirty="0">
                <a:hlinkClick r:id="rId16"/>
              </a:rPr>
              <a:t>https://</a:t>
            </a:r>
            <a:r>
              <a:rPr lang="en-US" sz="1400" dirty="0" smtClean="0">
                <a:hlinkClick r:id="rId16"/>
              </a:rPr>
              <a:t>twitter.com/HPPrint</a:t>
            </a:r>
            <a:endParaRPr lang="en-US" sz="1400" dirty="0" smtClean="0"/>
          </a:p>
          <a:p>
            <a:r>
              <a:rPr lang="en-US" sz="1400" dirty="0" smtClean="0"/>
              <a:t>Pinterest – </a:t>
            </a:r>
            <a:r>
              <a:rPr lang="en-US" sz="1400" dirty="0" smtClean="0">
                <a:hlinkClick r:id="rId17"/>
              </a:rPr>
              <a:t>http://pinterest.com/hpcreate</a:t>
            </a:r>
            <a:endParaRPr lang="en-US" sz="1400" dirty="0" smtClean="0"/>
          </a:p>
          <a:p>
            <a:endParaRPr lang="en-US" sz="1400" dirty="0"/>
          </a:p>
        </p:txBody>
      </p:sp>
      <p:grpSp>
        <p:nvGrpSpPr>
          <p:cNvPr id="6" name="Group 5"/>
          <p:cNvGrpSpPr/>
          <p:nvPr/>
        </p:nvGrpSpPr>
        <p:grpSpPr>
          <a:xfrm>
            <a:off x="880434" y="5260550"/>
            <a:ext cx="5596565" cy="3750400"/>
            <a:chOff x="880434" y="3412400"/>
            <a:chExt cx="5596565" cy="3750400"/>
          </a:xfrm>
        </p:grpSpPr>
        <p:grpSp>
          <p:nvGrpSpPr>
            <p:cNvPr id="3" name="Group 2"/>
            <p:cNvGrpSpPr/>
            <p:nvPr/>
          </p:nvGrpSpPr>
          <p:grpSpPr>
            <a:xfrm>
              <a:off x="880434" y="3412400"/>
              <a:ext cx="5596565" cy="3750400"/>
              <a:chOff x="811957" y="3505198"/>
              <a:chExt cx="5031008" cy="2795830"/>
            </a:xfrm>
          </p:grpSpPr>
          <p:grpSp>
            <p:nvGrpSpPr>
              <p:cNvPr id="2" name="Group 1"/>
              <p:cNvGrpSpPr/>
              <p:nvPr/>
            </p:nvGrpSpPr>
            <p:grpSpPr>
              <a:xfrm>
                <a:off x="811957" y="3505198"/>
                <a:ext cx="5031008" cy="2795830"/>
                <a:chOff x="994635" y="6719390"/>
                <a:chExt cx="5257800" cy="3004367"/>
              </a:xfrm>
            </p:grpSpPr>
            <p:pic>
              <p:nvPicPr>
                <p:cNvPr id="19" name="Picture 6"/>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994635" y="8628382"/>
                  <a:ext cx="5257800" cy="1095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1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b="34677"/>
                <a:stretch/>
              </p:blipFill>
              <p:spPr bwMode="auto">
                <a:xfrm>
                  <a:off x="4831608" y="6719390"/>
                  <a:ext cx="1190625" cy="802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11"/>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994635" y="6719390"/>
                  <a:ext cx="3128963" cy="122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35" name="TextBox 34"/>
              <p:cNvSpPr txBox="1"/>
              <p:nvPr/>
            </p:nvSpPr>
            <p:spPr>
              <a:xfrm>
                <a:off x="814586" y="3543548"/>
                <a:ext cx="952500" cy="952175"/>
              </a:xfrm>
              <a:prstGeom prst="rect">
                <a:avLst/>
              </a:prstGeom>
              <a:solidFill>
                <a:schemeClr val="bg1"/>
              </a:solidFill>
            </p:spPr>
            <p:txBody>
              <a:bodyPr wrap="square" rtlCol="0">
                <a:spAutoFit/>
              </a:bodyPr>
              <a:lstStyle/>
              <a:p>
                <a:r>
                  <a:rPr lang="en-US" sz="1050" b="1" dirty="0" smtClean="0"/>
                  <a:t>HP Retail Photo Services</a:t>
                </a:r>
              </a:p>
              <a:p>
                <a:r>
                  <a:rPr lang="en-US" sz="800" dirty="0" smtClean="0"/>
                  <a:t>Videos</a:t>
                </a:r>
              </a:p>
              <a:p>
                <a:r>
                  <a:rPr lang="en-US" sz="800" dirty="0" smtClean="0"/>
                  <a:t>Décor Tips</a:t>
                </a:r>
              </a:p>
              <a:p>
                <a:r>
                  <a:rPr lang="en-US" sz="800" dirty="0" err="1" smtClean="0"/>
                  <a:t>Ezine</a:t>
                </a:r>
                <a:endParaRPr lang="en-US" sz="800" dirty="0" smtClean="0"/>
              </a:p>
              <a:p>
                <a:r>
                  <a:rPr lang="en-US" sz="800" dirty="0"/>
                  <a:t>Coupons</a:t>
                </a:r>
              </a:p>
              <a:p>
                <a:endParaRPr lang="en-US" sz="800" dirty="0" smtClean="0"/>
              </a:p>
              <a:p>
                <a:endParaRPr lang="en-US" sz="800" dirty="0"/>
              </a:p>
              <a:p>
                <a:endParaRPr lang="en-US" sz="800" dirty="0" smtClean="0"/>
              </a:p>
            </p:txBody>
          </p:sp>
          <p:sp>
            <p:nvSpPr>
              <p:cNvPr id="36" name="TextBox 35"/>
              <p:cNvSpPr txBox="1"/>
              <p:nvPr/>
            </p:nvSpPr>
            <p:spPr>
              <a:xfrm>
                <a:off x="1732927" y="3551139"/>
                <a:ext cx="1315073" cy="1129991"/>
              </a:xfrm>
              <a:prstGeom prst="rect">
                <a:avLst/>
              </a:prstGeom>
              <a:solidFill>
                <a:schemeClr val="bg1"/>
              </a:solidFill>
            </p:spPr>
            <p:txBody>
              <a:bodyPr wrap="square" rtlCol="0">
                <a:spAutoFit/>
              </a:bodyPr>
              <a:lstStyle/>
              <a:p>
                <a:r>
                  <a:rPr lang="en-US" sz="1050" b="1" dirty="0" smtClean="0"/>
                  <a:t>Walmart Photo</a:t>
                </a:r>
              </a:p>
              <a:p>
                <a:r>
                  <a:rPr lang="en-US" sz="800" dirty="0" smtClean="0"/>
                  <a:t>Same-Day Creations</a:t>
                </a:r>
              </a:p>
              <a:p>
                <a:r>
                  <a:rPr lang="en-US" sz="800" dirty="0" smtClean="0"/>
                  <a:t>Photo Wall Décor </a:t>
                </a:r>
              </a:p>
              <a:p>
                <a:r>
                  <a:rPr lang="en-US" sz="800" dirty="0" smtClean="0"/>
                  <a:t>Posters &amp; Banners</a:t>
                </a:r>
              </a:p>
              <a:p>
                <a:r>
                  <a:rPr lang="en-US" sz="800" dirty="0" smtClean="0"/>
                  <a:t>Photo Books</a:t>
                </a:r>
              </a:p>
              <a:p>
                <a:r>
                  <a:rPr lang="en-US" sz="800" dirty="0"/>
                  <a:t>Special Offers </a:t>
                </a:r>
              </a:p>
              <a:p>
                <a:endParaRPr lang="en-US" sz="1050" dirty="0"/>
              </a:p>
              <a:p>
                <a:endParaRPr lang="en-US" sz="1050" dirty="0" smtClean="0"/>
              </a:p>
              <a:p>
                <a:endParaRPr lang="en-US" sz="1050" dirty="0" smtClean="0"/>
              </a:p>
              <a:p>
                <a:endParaRPr lang="en-US" sz="1050" dirty="0" smtClean="0"/>
              </a:p>
            </p:txBody>
          </p:sp>
          <p:sp>
            <p:nvSpPr>
              <p:cNvPr id="37" name="TextBox 36"/>
              <p:cNvSpPr txBox="1"/>
              <p:nvPr/>
            </p:nvSpPr>
            <p:spPr>
              <a:xfrm>
                <a:off x="3048001" y="3551139"/>
                <a:ext cx="1143000" cy="1216031"/>
              </a:xfrm>
              <a:prstGeom prst="rect">
                <a:avLst/>
              </a:prstGeom>
              <a:solidFill>
                <a:schemeClr val="bg1"/>
              </a:solidFill>
            </p:spPr>
            <p:txBody>
              <a:bodyPr wrap="square" rtlCol="0">
                <a:spAutoFit/>
              </a:bodyPr>
              <a:lstStyle/>
              <a:p>
                <a:r>
                  <a:rPr lang="en-US" sz="1000" b="1" dirty="0" smtClean="0"/>
                  <a:t>Meijer Photo</a:t>
                </a:r>
              </a:p>
              <a:p>
                <a:r>
                  <a:rPr lang="en-US" sz="800" dirty="0" smtClean="0"/>
                  <a:t>1-Hour  Creations</a:t>
                </a:r>
              </a:p>
              <a:p>
                <a:r>
                  <a:rPr lang="en-US" sz="800" dirty="0" smtClean="0"/>
                  <a:t>Next-Day Canvas</a:t>
                </a:r>
              </a:p>
              <a:p>
                <a:r>
                  <a:rPr lang="en-US" sz="800" dirty="0" smtClean="0"/>
                  <a:t>Posters </a:t>
                </a:r>
              </a:p>
              <a:p>
                <a:r>
                  <a:rPr lang="en-US" sz="800" dirty="0" smtClean="0"/>
                  <a:t>Photo Books</a:t>
                </a:r>
              </a:p>
              <a:p>
                <a:r>
                  <a:rPr lang="en-US" sz="800" dirty="0"/>
                  <a:t>Special Offers</a:t>
                </a:r>
              </a:p>
              <a:p>
                <a:endParaRPr lang="en-US" sz="1000" dirty="0"/>
              </a:p>
              <a:p>
                <a:endParaRPr lang="en-US" sz="1000" dirty="0" smtClean="0"/>
              </a:p>
              <a:p>
                <a:endParaRPr lang="en-US" sz="1000" dirty="0" smtClean="0"/>
              </a:p>
              <a:p>
                <a:endParaRPr lang="en-US" sz="1000" dirty="0" smtClean="0"/>
              </a:p>
              <a:p>
                <a:endParaRPr lang="en-US" sz="1000" dirty="0" smtClean="0"/>
              </a:p>
            </p:txBody>
          </p:sp>
        </p:grpSp>
        <p:pic>
          <p:nvPicPr>
            <p:cNvPr id="5" name="Picture 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4976524" y="4414346"/>
              <a:ext cx="1118303" cy="367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5" name="TextBox 24"/>
          <p:cNvSpPr txBox="1"/>
          <p:nvPr/>
        </p:nvSpPr>
        <p:spPr>
          <a:xfrm>
            <a:off x="7389401" y="7304544"/>
            <a:ext cx="5377181" cy="2677656"/>
          </a:xfrm>
          <a:prstGeom prst="rect">
            <a:avLst/>
          </a:prstGeom>
          <a:solidFill>
            <a:schemeClr val="bg1"/>
          </a:solidFill>
        </p:spPr>
        <p:txBody>
          <a:bodyPr wrap="square" rtlCol="0">
            <a:spAutoFit/>
          </a:bodyPr>
          <a:lstStyle/>
          <a:p>
            <a:r>
              <a:rPr lang="en-US" sz="2400" dirty="0" smtClean="0">
                <a:solidFill>
                  <a:schemeClr val="bg1">
                    <a:lumMod val="65000"/>
                  </a:schemeClr>
                </a:solidFill>
                <a:latin typeface="HP Simplified" pitchFamily="34" charset="0"/>
              </a:rPr>
              <a:t>You are receiving this email because you signed up with House Party (add register mark) or the HP Wake Up Your Walls sweepstakes. If you no longer want to receive emails from HP Retail Photo Services, you may opt-out via the link at the bottom of this email. </a:t>
            </a:r>
            <a:endParaRPr lang="en-US" sz="2400" dirty="0">
              <a:solidFill>
                <a:schemeClr val="bg1">
                  <a:lumMod val="65000"/>
                </a:schemeClr>
              </a:solidFill>
              <a:latin typeface="HP Simplified" pitchFamily="34" charset="0"/>
            </a:endParaRPr>
          </a:p>
        </p:txBody>
      </p:sp>
      <p:cxnSp>
        <p:nvCxnSpPr>
          <p:cNvPr id="11" name="Straight Arrow Connector 10"/>
          <p:cNvCxnSpPr/>
          <p:nvPr/>
        </p:nvCxnSpPr>
        <p:spPr>
          <a:xfrm flipH="1">
            <a:off x="6476999" y="7286151"/>
            <a:ext cx="91240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a:xfrm>
            <a:off x="716426" y="2514600"/>
            <a:ext cx="517280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7348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7297</TotalTime>
  <Words>540</Words>
  <Application>Microsoft Office PowerPoint</Application>
  <PresentationFormat>On-screen Show (4:3)</PresentationFormat>
  <Paragraphs>105</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May 2013 email blast to HP RPS subscribers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Contractor</dc:creator>
  <cp:lastModifiedBy>Win764bit</cp:lastModifiedBy>
  <cp:revision>452</cp:revision>
  <dcterms:created xsi:type="dcterms:W3CDTF">2013-04-10T22:54:21Z</dcterms:created>
  <dcterms:modified xsi:type="dcterms:W3CDTF">2013-05-01T18:16:39Z</dcterms:modified>
</cp:coreProperties>
</file>