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55" r:id="rId4"/>
    <p:sldMasterId id="2147493495" r:id="rId5"/>
    <p:sldMasterId id="2147493477" r:id="rId6"/>
  </p:sldMasterIdLst>
  <p:notesMasterIdLst>
    <p:notesMasterId r:id="rId17"/>
  </p:notesMasterIdLst>
  <p:handoutMasterIdLst>
    <p:handoutMasterId r:id="rId18"/>
  </p:handoutMasterIdLst>
  <p:sldIdLst>
    <p:sldId id="278" r:id="rId7"/>
    <p:sldId id="279" r:id="rId8"/>
    <p:sldId id="286" r:id="rId9"/>
    <p:sldId id="281" r:id="rId10"/>
    <p:sldId id="277" r:id="rId11"/>
    <p:sldId id="275" r:id="rId12"/>
    <p:sldId id="284" r:id="rId13"/>
    <p:sldId id="285" r:id="rId14"/>
    <p:sldId id="283" r:id="rId15"/>
    <p:sldId id="282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93634F66-0C57-4CEC-81C5-D5A2CDAAA117}">
          <p14:sldIdLst>
            <p14:sldId id="278"/>
            <p14:sldId id="279"/>
            <p14:sldId id="286"/>
            <p14:sldId id="281"/>
            <p14:sldId id="277"/>
            <p14:sldId id="275"/>
            <p14:sldId id="284"/>
            <p14:sldId id="285"/>
            <p14:sldId id="283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5">
          <p15:clr>
            <a:srgbClr val="A4A3A4"/>
          </p15:clr>
        </p15:guide>
        <p15:guide id="2" pos="277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isum, Laura" initials="C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9B283E"/>
    <a:srgbClr val="00614D"/>
    <a:srgbClr val="E6E8E7"/>
    <a:srgbClr val="818181"/>
    <a:srgbClr val="2196E1"/>
    <a:srgbClr val="E7E9E8"/>
    <a:srgbClr val="2C4250"/>
    <a:srgbClr val="B3B300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17" autoAdjust="0"/>
    <p:restoredTop sz="50000" autoAdjust="0"/>
  </p:normalViewPr>
  <p:slideViewPr>
    <p:cSldViewPr snapToGrid="0" snapToObjects="1">
      <p:cViewPr>
        <p:scale>
          <a:sx n="114" d="100"/>
          <a:sy n="114" d="100"/>
        </p:scale>
        <p:origin x="752" y="1056"/>
      </p:cViewPr>
      <p:guideLst>
        <p:guide orient="horz" pos="1625"/>
        <p:guide pos="2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AA78B-8919-7946-8B0D-27D5AE9F0601}" type="datetimeFigureOut">
              <a:t>9/13/17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5B09E-FE5A-EA4B-9D97-B9EF60AB3A02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6331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76AE5-1D67-234D-B941-6E48315919A2}" type="datetimeFigureOut">
              <a:t>9/13/17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E933A-E25A-B641-BB99-C761B9AE9828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63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R + YLM Title 2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38783" y="133041"/>
            <a:ext cx="8868289" cy="4883329"/>
          </a:xfrm>
          <a:prstGeom prst="rect">
            <a:avLst/>
          </a:prstGeom>
          <a:noFill/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38782" y="1384613"/>
            <a:ext cx="8871867" cy="65157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3600" b="0" i="0" cap="all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1146043" y="2286501"/>
            <a:ext cx="6840537" cy="40921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Open Sans Light"/>
                <a:cs typeface="Open Sans Light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 descr="YES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541" y="4599774"/>
            <a:ext cx="705543" cy="4537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57" y="349250"/>
            <a:ext cx="300794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884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226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572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248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530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763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23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238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26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851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: MR + Y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-1259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>
          <a:xfrm>
            <a:off x="385763" y="572408"/>
            <a:ext cx="8242847" cy="561457"/>
          </a:xfrm>
        </p:spPr>
        <p:txBody>
          <a:bodyPr/>
          <a:lstStyle>
            <a:lvl1pPr marL="0" indent="0">
              <a:buNone/>
              <a:defRPr b="0" i="0" cap="all">
                <a:solidFill>
                  <a:schemeClr val="tx1"/>
                </a:solidFill>
                <a:latin typeface="Open Sans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385762" y="1156384"/>
            <a:ext cx="8242847" cy="3175000"/>
          </a:xfrm>
        </p:spPr>
        <p:txBody>
          <a:bodyPr/>
          <a:lstStyle>
            <a:lvl1pPr marL="342900" indent="-342900">
              <a:buClr>
                <a:srgbClr val="FF0000"/>
              </a:buClr>
              <a:buSzPct val="120000"/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Open Sans Light"/>
                <a:cs typeface="Open Sans Light"/>
              </a:defRPr>
            </a:lvl1pPr>
            <a:lvl2pPr marL="742950" indent="-285750">
              <a:buClr>
                <a:srgbClr val="2196E1"/>
              </a:buClr>
              <a:buSzPct val="80000"/>
              <a:buFont typeface="Courier New"/>
              <a:buChar char="o"/>
              <a:defRPr sz="1800" baseline="0">
                <a:latin typeface="Open Sans Light"/>
                <a:cs typeface="Open Sans Light"/>
              </a:defRPr>
            </a:lvl2pPr>
            <a:lvl3pPr marL="1143000" indent="-228600">
              <a:buClr>
                <a:srgbClr val="B3B300"/>
              </a:buClr>
              <a:buFont typeface="Wingdings" charset="2"/>
              <a:buChar char="§"/>
              <a:defRPr sz="1800" baseline="0">
                <a:latin typeface="Open Sans Light"/>
                <a:cs typeface="Open Sans Light"/>
              </a:defRPr>
            </a:lvl3pPr>
            <a:lvl4pPr marL="1600200" indent="-228600">
              <a:buClr>
                <a:srgbClr val="B3B300"/>
              </a:buClr>
              <a:buFont typeface="Arial"/>
              <a:buChar char="•"/>
              <a:defRPr sz="1400" baseline="0">
                <a:latin typeface="Open Sans Light"/>
                <a:cs typeface="Open Sans Light"/>
              </a:defRPr>
            </a:lvl4pPr>
            <a:lvl5pPr>
              <a:defRPr sz="1800" baseline="0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8519322" y="4731667"/>
            <a:ext cx="0" cy="324617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yes_logo_grey.pn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45" y="4788263"/>
            <a:ext cx="1143777" cy="268021"/>
          </a:xfrm>
          <a:prstGeom prst="rect">
            <a:avLst/>
          </a:prstGeom>
        </p:spPr>
      </p:pic>
      <p:pic>
        <p:nvPicPr>
          <p:cNvPr id="1026" name="Picture 2" descr="C:\Users\nessaf\AppData\Local\Microsoft\Windows\Temporary Internet Files\Content.Outlook\4JQV9EG8\HW page number ico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12" cy="4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6353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88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Content: MR + Y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470697" y="322219"/>
            <a:ext cx="8464937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85547" y="-5879"/>
            <a:ext cx="6996348" cy="316760"/>
          </a:xfrm>
        </p:spPr>
        <p:txBody>
          <a:bodyPr>
            <a:normAutofit/>
          </a:bodyPr>
          <a:lstStyle>
            <a:lvl1pPr marL="0" indent="0">
              <a:buNone/>
              <a:defRPr sz="1400" cap="all"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-136081" y="-45355"/>
            <a:ext cx="544304" cy="35149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fld id="{E0A67975-8775-DF44-8226-965E8C4F30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>
          <a:xfrm>
            <a:off x="385763" y="572408"/>
            <a:ext cx="8549871" cy="561457"/>
          </a:xfrm>
        </p:spPr>
        <p:txBody>
          <a:bodyPr>
            <a:noAutofit/>
          </a:bodyPr>
          <a:lstStyle>
            <a:lvl1pPr marL="0" indent="0">
              <a:buNone/>
              <a:defRPr lang="en-US" sz="3200" b="0" i="0" kern="1200" cap="all" dirty="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385763" y="1156384"/>
            <a:ext cx="8550275" cy="3175000"/>
          </a:xfrm>
        </p:spPr>
        <p:txBody>
          <a:bodyPr/>
          <a:lstStyle>
            <a:lvl1pPr marL="342900" indent="-342900">
              <a:buClr>
                <a:srgbClr val="9B283E"/>
              </a:buClr>
              <a:buFont typeface="Arial"/>
              <a:buChar char="•"/>
              <a:defRPr sz="2400" baseline="0">
                <a:solidFill>
                  <a:schemeClr val="tx1"/>
                </a:solidFill>
                <a:latin typeface="Open Sans Light"/>
                <a:cs typeface="Open Sans Light"/>
              </a:defRPr>
            </a:lvl1pPr>
            <a:lvl2pPr marL="742950" indent="-285750">
              <a:buClr>
                <a:srgbClr val="9B283E"/>
              </a:buClr>
              <a:buSzPct val="80000"/>
              <a:buFont typeface="Courier New"/>
              <a:buChar char="o"/>
              <a:defRPr sz="1800" baseline="0">
                <a:latin typeface="Open Sans Light"/>
                <a:cs typeface="Open Sans Light"/>
              </a:defRPr>
            </a:lvl2pPr>
            <a:lvl3pPr marL="1143000" indent="-228600">
              <a:buClr>
                <a:srgbClr val="00614D"/>
              </a:buClr>
              <a:buFont typeface="Wingdings" charset="2"/>
              <a:buChar char="§"/>
              <a:defRPr sz="1800" baseline="0">
                <a:latin typeface="Open Sans Light"/>
                <a:cs typeface="Open Sans Light"/>
              </a:defRPr>
            </a:lvl3pPr>
            <a:lvl4pPr marL="1600200" indent="-228600">
              <a:buClr>
                <a:srgbClr val="00614D"/>
              </a:buClr>
              <a:buFont typeface="Arial"/>
              <a:buChar char="•"/>
              <a:defRPr sz="1400" baseline="0">
                <a:latin typeface="Open Sans Light"/>
                <a:cs typeface="Open Sans Light"/>
              </a:defRPr>
            </a:lvl4pPr>
            <a:lvl5pPr>
              <a:defRPr sz="1800" baseline="0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yes_logo_grey.pn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45" y="4788263"/>
            <a:ext cx="1143777" cy="268021"/>
          </a:xfrm>
          <a:prstGeom prst="rect">
            <a:avLst/>
          </a:prstGeom>
        </p:spPr>
      </p:pic>
      <p:pic>
        <p:nvPicPr>
          <p:cNvPr id="12" name="Picture 2" descr="C:\Users\nessaf\AppData\Local\Microsoft\Windows\Temporary Internet Files\Content.Outlook\4JQV9EG8\HW page number ico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12" cy="4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12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Content: MR + Y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27882" y="-5879"/>
            <a:ext cx="6996348" cy="316760"/>
          </a:xfrm>
        </p:spPr>
        <p:txBody>
          <a:bodyPr>
            <a:normAutofit/>
          </a:bodyPr>
          <a:lstStyle>
            <a:lvl1pPr marL="0" indent="0">
              <a:buNone/>
              <a:defRPr sz="1400" cap="all"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>
          <a:xfrm>
            <a:off x="385763" y="572408"/>
            <a:ext cx="5590225" cy="1071698"/>
          </a:xfrm>
        </p:spPr>
        <p:txBody>
          <a:bodyPr/>
          <a:lstStyle>
            <a:lvl1pPr marL="0" indent="0">
              <a:buNone/>
              <a:defRPr b="0" i="0" cap="all">
                <a:solidFill>
                  <a:schemeClr val="tx1"/>
                </a:solidFill>
                <a:latin typeface="Open Sans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771686" y="572408"/>
            <a:ext cx="2233908" cy="3175000"/>
          </a:xfrm>
        </p:spPr>
        <p:txBody>
          <a:bodyPr/>
          <a:lstStyle>
            <a:lvl1pPr>
              <a:buClr>
                <a:srgbClr val="9B283E"/>
              </a:buClr>
              <a:defRPr sz="1800" baseline="0">
                <a:solidFill>
                  <a:schemeClr val="tx1"/>
                </a:solidFill>
                <a:latin typeface="Open Sans Light"/>
                <a:cs typeface="Open Sans Light"/>
              </a:defRPr>
            </a:lvl1pPr>
            <a:lvl2pPr marL="742950" indent="-285750">
              <a:buClr>
                <a:srgbClr val="9B283E"/>
              </a:buClr>
              <a:buSzPct val="80000"/>
              <a:buFont typeface="Courier New"/>
              <a:buChar char="o"/>
              <a:defRPr sz="1800" baseline="0">
                <a:solidFill>
                  <a:schemeClr val="tx1"/>
                </a:solidFill>
                <a:latin typeface="Open Sans Light"/>
                <a:cs typeface="Open Sans Light"/>
              </a:defRPr>
            </a:lvl2pPr>
            <a:lvl3pPr marL="1143000" indent="-228600">
              <a:buClr>
                <a:srgbClr val="00614D"/>
              </a:buClr>
              <a:buFont typeface="Wingdings" charset="2"/>
              <a:buChar char="§"/>
              <a:defRPr sz="1400" baseline="0">
                <a:solidFill>
                  <a:schemeClr val="tx1"/>
                </a:solidFill>
                <a:latin typeface="Open Sans Light"/>
                <a:cs typeface="Open Sans Light"/>
              </a:defRPr>
            </a:lvl3pPr>
            <a:lvl4pPr marL="1600200" indent="-228600">
              <a:buClr>
                <a:srgbClr val="B3B300"/>
              </a:buClr>
              <a:buFont typeface="Arial"/>
              <a:buChar char="•"/>
              <a:defRPr sz="1400" baseline="0">
                <a:latin typeface="Open Sans Light"/>
                <a:cs typeface="Open Sans Light"/>
              </a:defRPr>
            </a:lvl4pPr>
            <a:lvl5pPr>
              <a:defRPr sz="1800" baseline="0">
                <a:latin typeface="Open Sans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1"/>
            <a:r>
              <a:rPr lang="en-US" dirty="0"/>
              <a:t>Third level</a:t>
            </a:r>
          </a:p>
          <a:p>
            <a:pPr lvl="2"/>
            <a:r>
              <a:rPr lang="en-US" dirty="0"/>
              <a:t>Fourth level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633688" y="322219"/>
            <a:ext cx="0" cy="4621437"/>
          </a:xfrm>
          <a:prstGeom prst="line">
            <a:avLst/>
          </a:prstGeom>
          <a:ln w="28575" cmpd="sng">
            <a:gradFill flip="none" rotWithShape="1">
              <a:gsLst>
                <a:gs pos="22000">
                  <a:schemeClr val="tx1"/>
                </a:gs>
                <a:gs pos="96000">
                  <a:prstClr val="white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-136081" y="-45355"/>
            <a:ext cx="544304" cy="35149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fld id="{E0A67975-8775-DF44-8226-965E8C4F303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470697" y="306143"/>
            <a:ext cx="8464937" cy="0"/>
          </a:xfrm>
          <a:prstGeom prst="line">
            <a:avLst/>
          </a:prstGeom>
          <a:ln w="28575" cmpd="sng">
            <a:gradFill flip="none" rotWithShape="1">
              <a:gsLst>
                <a:gs pos="89000">
                  <a:schemeClr val="tx1"/>
                </a:gs>
                <a:gs pos="100000">
                  <a:prstClr val="white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yes_logo_grey.pn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45" y="4788263"/>
            <a:ext cx="1143777" cy="268021"/>
          </a:xfrm>
          <a:prstGeom prst="rect">
            <a:avLst/>
          </a:prstGeom>
        </p:spPr>
      </p:pic>
      <p:pic>
        <p:nvPicPr>
          <p:cNvPr id="12" name="Picture 2" descr="C:\Users\nessaf\AppData\Local\Microsoft\Windows\Temporary Internet Files\Content.Outlook\4JQV9EG8\HW page number ico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12" cy="4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580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divider Slide: Graph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>
          <a:xfrm>
            <a:off x="631545" y="1184696"/>
            <a:ext cx="7893740" cy="1502567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 cap="all">
                <a:solidFill>
                  <a:schemeClr val="bg1"/>
                </a:solidFill>
                <a:latin typeface="Open Sans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yes_logo_grey.pn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45" y="4788263"/>
            <a:ext cx="1143777" cy="268021"/>
          </a:xfrm>
          <a:prstGeom prst="rect">
            <a:avLst/>
          </a:prstGeom>
        </p:spPr>
      </p:pic>
      <p:pic>
        <p:nvPicPr>
          <p:cNvPr id="9" name="Picture 2" descr="C:\Users\nessaf\AppData\Local\Microsoft\Windows\Temporary Internet Files\Content.Outlook\4JQV9EG8\HW page number ico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12" cy="4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divider Slide: Graph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>
          <a:xfrm>
            <a:off x="631545" y="1184696"/>
            <a:ext cx="7893740" cy="1502567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 cap="all">
                <a:solidFill>
                  <a:schemeClr val="bg1"/>
                </a:solidFill>
                <a:latin typeface="Open San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yes_logo_grey.pn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45" y="4788263"/>
            <a:ext cx="1143777" cy="268021"/>
          </a:xfrm>
          <a:prstGeom prst="rect">
            <a:avLst/>
          </a:prstGeom>
        </p:spPr>
      </p:pic>
      <p:pic>
        <p:nvPicPr>
          <p:cNvPr id="11" name="Picture 2" descr="C:\Users\nessaf\AppData\Local\Microsoft\Windows\Temporary Internet Files\Content.Outlook\4JQV9EG8\HW page number ico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12" cy="4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18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divider Slide: Graph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>
          <a:xfrm>
            <a:off x="631545" y="1184696"/>
            <a:ext cx="7893740" cy="1502567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 cap="all">
                <a:solidFill>
                  <a:schemeClr val="tx1"/>
                </a:solidFill>
                <a:latin typeface="Open San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yes_logo_grey.pn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045" y="4788263"/>
            <a:ext cx="1143777" cy="268021"/>
          </a:xfrm>
          <a:prstGeom prst="rect">
            <a:avLst/>
          </a:prstGeom>
        </p:spPr>
      </p:pic>
      <p:pic>
        <p:nvPicPr>
          <p:cNvPr id="10" name="Picture 2" descr="C:\Users\nessaf\AppData\Local\Microsoft\Windows\Temporary Internet Files\Content.Outlook\4JQV9EG8\HW page number ico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0112" cy="4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88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R + YLM Title 2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38783" y="133041"/>
            <a:ext cx="8868289" cy="4883329"/>
          </a:xfrm>
          <a:prstGeom prst="rect">
            <a:avLst/>
          </a:prstGeom>
          <a:noFill/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38782" y="1384613"/>
            <a:ext cx="8871867" cy="65157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3600" b="0" i="0" cap="all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1146043" y="2286501"/>
            <a:ext cx="6840537" cy="40921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Open Sans Light"/>
                <a:cs typeface="Open Sans Light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 descr="YES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541" y="4599774"/>
            <a:ext cx="705543" cy="4537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57" y="377825"/>
            <a:ext cx="300794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36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32168" y="126427"/>
            <a:ext cx="8868289" cy="488332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10" name="Picture 9" descr="YES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541" y="4599774"/>
            <a:ext cx="705543" cy="453726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82387" y="1740213"/>
            <a:ext cx="8167850" cy="651579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 cap="all">
                <a:solidFill>
                  <a:schemeClr val="bg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1166043" y="3042151"/>
            <a:ext cx="6840537" cy="40921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Open Sans Light"/>
                <a:cs typeface="Open Sans Light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57" y="349250"/>
            <a:ext cx="300794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7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0584D-6F53-4847-B297-7B4E1B0FD35B}" type="datetime1"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70" r:id="rId2"/>
    <p:sldLayoutId id="2147493475" r:id="rId3"/>
    <p:sldLayoutId id="2147493471" r:id="rId4"/>
    <p:sldLayoutId id="2147493472" r:id="rId5"/>
    <p:sldLayoutId id="2147493473" r:id="rId6"/>
    <p:sldLayoutId id="2147493476" r:id="rId7"/>
    <p:sldLayoutId id="2147493507" r:id="rId8"/>
    <p:sldLayoutId id="214749347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7CA9E-F8C3-4654-9DC8-52C712C389CA}" type="datetimeFigureOut">
              <a:rPr lang="en-US" smtClean="0"/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C1351-282C-4F52-A9DE-460972AED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89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6" r:id="rId1"/>
    <p:sldLayoutId id="2147493497" r:id="rId2"/>
    <p:sldLayoutId id="2147493498" r:id="rId3"/>
    <p:sldLayoutId id="2147493499" r:id="rId4"/>
    <p:sldLayoutId id="2147493500" r:id="rId5"/>
    <p:sldLayoutId id="2147493501" r:id="rId6"/>
    <p:sldLayoutId id="2147493502" r:id="rId7"/>
    <p:sldLayoutId id="2147493503" r:id="rId8"/>
    <p:sldLayoutId id="2147493504" r:id="rId9"/>
    <p:sldLayoutId id="2147493505" r:id="rId10"/>
    <p:sldLayoutId id="214749350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0584D-6F53-4847-B297-7B4E1B0FD35B}" type="datetime1">
              <a:t>9/13/17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1803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3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3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0678" y="1270314"/>
            <a:ext cx="8869972" cy="818837"/>
          </a:xfrm>
          <a:solidFill>
            <a:schemeClr val="bg1">
              <a:alpha val="78000"/>
            </a:schemeClr>
          </a:solidFill>
          <a:ln>
            <a:noFill/>
          </a:ln>
        </p:spPr>
        <p:txBody>
          <a:bodyPr anchor="ctr">
            <a:normAutofit/>
          </a:bodyPr>
          <a:lstStyle/>
          <a:p>
            <a:r>
              <a:rPr lang="en-US" b="1" dirty="0" smtClean="0"/>
              <a:t>New mover Pilot program</a:t>
            </a:r>
            <a:endParaRPr lang="en-US" b="1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38782" y="3217196"/>
            <a:ext cx="8871866" cy="409214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Creative Presentation:  September 14, 2017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0649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146043" y="1890848"/>
            <a:ext cx="7109934" cy="799598"/>
          </a:xfrm>
        </p:spPr>
        <p:txBody>
          <a:bodyPr>
            <a:noAutofit/>
          </a:bodyPr>
          <a:lstStyle/>
          <a:p>
            <a:r>
              <a:rPr lang="en-US" sz="3600" dirty="0" smtClean="0"/>
              <a:t>Thank </a:t>
            </a:r>
            <a:r>
              <a:rPr lang="en-US" sz="3600" dirty="0"/>
              <a:t>Y</a:t>
            </a:r>
            <a:r>
              <a:rPr lang="en-US" sz="3600" dirty="0" smtClean="0"/>
              <a:t>ou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2250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 strategy – overview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129257" y="-24883"/>
            <a:ext cx="544304" cy="351498"/>
          </a:xfrm>
        </p:spPr>
        <p:txBody>
          <a:bodyPr/>
          <a:lstStyle/>
          <a:p>
            <a:fld id="{E0A67975-8775-DF44-8226-965E8C4F303F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385763" y="457329"/>
            <a:ext cx="8550275" cy="4237499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ct val="0"/>
              </a:spcBef>
              <a:spcAft>
                <a:spcPts val="600"/>
              </a:spcAft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>
                <a:latin typeface="Open Sans" charset="0"/>
              </a:rPr>
              <a:t>Develop and execute a </a:t>
            </a:r>
            <a:r>
              <a:rPr lang="en-US" altLang="en-US" sz="1500" b="1" i="1" dirty="0" smtClean="0">
                <a:latin typeface="Open Sans" charset="0"/>
              </a:rPr>
              <a:t>new mover program for existing homes and existing customers to retain existing households and existing customers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Clr>
                <a:srgbClr val="FF0000"/>
              </a:buClr>
              <a:buFont typeface="Arial" pitchFamily="34" charset="0"/>
              <a:buNone/>
              <a:defRPr/>
            </a:pPr>
            <a:endParaRPr lang="en-US" altLang="en-US" sz="100" b="1" i="1" dirty="0">
              <a:latin typeface="Open Sans" charset="0"/>
            </a:endParaRPr>
          </a:p>
          <a:p>
            <a:pPr>
              <a:spcBef>
                <a:spcPct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en-US" altLang="en-US" sz="1500" dirty="0">
                <a:latin typeface="Open Sans" charset="0"/>
                <a:ea typeface="Arial" pitchFamily="34" charset="0"/>
              </a:rPr>
              <a:t>Provide </a:t>
            </a:r>
            <a:r>
              <a:rPr lang="en-US" altLang="en-US" sz="1500" dirty="0" smtClean="0">
                <a:latin typeface="Open Sans" charset="0"/>
                <a:ea typeface="Arial" pitchFamily="34" charset="0"/>
              </a:rPr>
              <a:t>an excellent move in experience for new homeowners moving into a home with a Honeywell Wi-Fi thermostat already installed</a:t>
            </a:r>
          </a:p>
          <a:p>
            <a:pPr>
              <a:spcBef>
                <a:spcPct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en-US" altLang="en-US" sz="1500" dirty="0" smtClean="0">
                <a:latin typeface="Open Sans" charset="0"/>
                <a:ea typeface="Arial" pitchFamily="34" charset="0"/>
              </a:rPr>
              <a:t>Encourage existing customers to buy and install a Honeywell Wi-Fi thermostat in their new home</a:t>
            </a:r>
            <a:endParaRPr lang="en-US" altLang="en-US" sz="1500" dirty="0">
              <a:latin typeface="Open Sans" charset="0"/>
              <a:ea typeface="Arial" pitchFamily="34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FF0000"/>
              </a:buClr>
              <a:defRPr/>
            </a:pPr>
            <a:endParaRPr lang="en-US" altLang="en-US" sz="400" dirty="0">
              <a:latin typeface="Open Sans" charset="0"/>
              <a:ea typeface="Arial" pitchFamily="34" charset="0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>
                <a:latin typeface="Open Sans" charset="0"/>
                <a:ea typeface="Arial" pitchFamily="34" charset="0"/>
              </a:rPr>
              <a:t>Customer POV: 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500" dirty="0"/>
              <a:t>D</a:t>
            </a:r>
            <a:r>
              <a:rPr lang="en-US" sz="1500" dirty="0" smtClean="0"/>
              <a:t>rive </a:t>
            </a:r>
            <a:r>
              <a:rPr lang="en-US" sz="1500" dirty="0"/>
              <a:t>demand within the existing customer base and the new homeowners to see the value in a </a:t>
            </a:r>
            <a:r>
              <a:rPr lang="en-US" sz="1500" dirty="0" smtClean="0"/>
              <a:t>Honeywell Wi-Fi </a:t>
            </a:r>
            <a:r>
              <a:rPr lang="en-US" sz="1500" dirty="0"/>
              <a:t>thermostat and prioritize installing and registering it during the first three months of home ownership. </a:t>
            </a:r>
            <a:r>
              <a:rPr lang="en-US" sz="1500" dirty="0" smtClean="0"/>
              <a:t>Homeowners spend more </a:t>
            </a:r>
            <a:r>
              <a:rPr lang="en-US" sz="1500" dirty="0"/>
              <a:t>money in the first three months than they do in the subsequent 3-5 </a:t>
            </a:r>
            <a:r>
              <a:rPr lang="en-US" sz="1500" dirty="0" smtClean="0"/>
              <a:t>years, making the opportunity to retain more likely in the first three months of a move. </a:t>
            </a:r>
            <a:endParaRPr lang="en-US" altLang="en-US" sz="500" b="1" i="1" dirty="0">
              <a:latin typeface="Open Sans" charset="0"/>
              <a:ea typeface="Arial" pitchFamily="34" charset="0"/>
            </a:endParaRPr>
          </a:p>
          <a:p>
            <a:pPr marL="0" lvl="1" indent="0">
              <a:spcBef>
                <a:spcPct val="0"/>
              </a:spcBef>
              <a:spcAft>
                <a:spcPts val="600"/>
              </a:spcAft>
              <a:buClr>
                <a:srgbClr val="FF0000"/>
              </a:buClr>
              <a:buFont typeface="Arial" pitchFamily="34" charset="0"/>
              <a:buNone/>
              <a:defRPr/>
            </a:pPr>
            <a:endParaRPr lang="en-US" altLang="en-US" sz="400" b="1" i="1" dirty="0" smtClean="0">
              <a:latin typeface="Open Sans" charset="0"/>
              <a:ea typeface="Arial" pitchFamily="34" charset="0"/>
            </a:endParaRPr>
          </a:p>
          <a:p>
            <a:pPr marL="0" lvl="1" indent="0">
              <a:spcBef>
                <a:spcPct val="0"/>
              </a:spcBef>
              <a:spcAft>
                <a:spcPts val="600"/>
              </a:spcAft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 smtClean="0">
                <a:latin typeface="Open Sans" charset="0"/>
                <a:ea typeface="Arial" pitchFamily="34" charset="0"/>
              </a:rPr>
              <a:t>Why New Mover?</a:t>
            </a:r>
            <a:endParaRPr lang="en-US" altLang="en-US" sz="1500" b="1" i="1" dirty="0">
              <a:latin typeface="Open Sans" charset="0"/>
              <a:ea typeface="Arial" pitchFamily="34" charset="0"/>
            </a:endParaRPr>
          </a:p>
          <a:p>
            <a:pPr marL="347472" lvl="1" indent="-347472">
              <a:spcBef>
                <a:spcPct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1500" dirty="0">
                <a:latin typeface="Open Sans"/>
              </a:rPr>
              <a:t>Develop a new mover pilot program that speaks to existing customers and Honeywell homes during a move </a:t>
            </a:r>
            <a:r>
              <a:rPr lang="en-US" sz="1500" dirty="0" smtClean="0">
                <a:latin typeface="Open Sans"/>
              </a:rPr>
              <a:t>event.  Historically, attrition rates spike </a:t>
            </a:r>
            <a:r>
              <a:rPr lang="en-US" sz="1500" dirty="0">
                <a:latin typeface="Open Sans"/>
              </a:rPr>
              <a:t>in terms of devices going offline and customers not installing a Honeywell Wi-Fi thermostat </a:t>
            </a:r>
            <a:r>
              <a:rPr lang="en-US" sz="1500" dirty="0" smtClean="0">
                <a:latin typeface="Open Sans"/>
              </a:rPr>
              <a:t>during a move event. The goal is </a:t>
            </a:r>
            <a:r>
              <a:rPr lang="en-US" sz="1500" dirty="0">
                <a:latin typeface="Open Sans"/>
              </a:rPr>
              <a:t>to </a:t>
            </a:r>
            <a:r>
              <a:rPr lang="en-US" sz="1500" dirty="0" smtClean="0">
                <a:latin typeface="Open Sans"/>
              </a:rPr>
              <a:t>increase </a:t>
            </a:r>
            <a:r>
              <a:rPr lang="en-US" sz="1500" dirty="0">
                <a:latin typeface="Open Sans"/>
              </a:rPr>
              <a:t>the number of new connected customers and homes while reducing customer and device attrition due to move events.  	</a:t>
            </a:r>
            <a:endParaRPr lang="en-US" altLang="en-US" sz="1500" b="1" i="1" dirty="0">
              <a:latin typeface="Open Sans"/>
            </a:endParaRPr>
          </a:p>
          <a:p>
            <a:pPr lvl="1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35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 strategy – Opportunity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129257" y="-18059"/>
            <a:ext cx="544304" cy="351498"/>
          </a:xfrm>
        </p:spPr>
        <p:txBody>
          <a:bodyPr/>
          <a:lstStyle/>
          <a:p>
            <a:fld id="{E0A67975-8775-DF44-8226-965E8C4F303F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11633" y="418211"/>
            <a:ext cx="8550275" cy="4334763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 smtClean="0"/>
              <a:t>Design:</a:t>
            </a:r>
          </a:p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endParaRPr lang="en-US" altLang="en-US" sz="400" b="1" i="1" dirty="0"/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400" dirty="0"/>
              <a:t>Theme: </a:t>
            </a:r>
            <a:r>
              <a:rPr lang="en-US" sz="1400" i="1" dirty="0"/>
              <a:t>Building a connected home can help you save money, energy and brings greater peace of mind when you’re away. Get started today with </a:t>
            </a:r>
            <a:r>
              <a:rPr lang="en-US" sz="1400" i="1" dirty="0" smtClean="0"/>
              <a:t>a Honeywell Wi-Fi </a:t>
            </a:r>
            <a:r>
              <a:rPr lang="en-US" sz="1400" i="1" dirty="0"/>
              <a:t>thermostat</a:t>
            </a:r>
            <a:r>
              <a:rPr lang="en-US" sz="1400" i="1" dirty="0" smtClean="0"/>
              <a:t>.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endParaRPr lang="en-US" sz="1400" dirty="0"/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400" dirty="0" smtClean="0"/>
              <a:t>Position </a:t>
            </a:r>
            <a:r>
              <a:rPr lang="en-US" sz="1400" dirty="0"/>
              <a:t>Honeywell as a leader in the home comfort space </a:t>
            </a:r>
            <a:r>
              <a:rPr lang="en-US" sz="1400" dirty="0" smtClean="0"/>
              <a:t>educating the homeowner about the comfort and peace of mind they can achieve with a Honeywell Wi-Fi thermostat.</a:t>
            </a:r>
          </a:p>
          <a:p>
            <a:pPr marL="0" indent="0">
              <a:buClr>
                <a:srgbClr val="FF0000"/>
              </a:buClr>
              <a:buFont typeface="Arial" pitchFamily="34" charset="0"/>
              <a:buNone/>
              <a:defRPr/>
            </a:pPr>
            <a:endParaRPr lang="en-US" altLang="en-US" sz="1400" b="1" i="1" dirty="0"/>
          </a:p>
          <a:p>
            <a:pPr lvl="1">
              <a:buClr>
                <a:srgbClr val="FF0000"/>
              </a:buClr>
              <a:defRPr/>
            </a:pPr>
            <a:r>
              <a:rPr lang="en-US" altLang="en-US" sz="1400" dirty="0" smtClean="0">
                <a:ea typeface="Arial" pitchFamily="34" charset="0"/>
              </a:rPr>
              <a:t>Acknowledge that they have recently moved</a:t>
            </a:r>
            <a:endParaRPr lang="en-US" altLang="en-US" sz="1400" dirty="0">
              <a:ea typeface="Arial" pitchFamily="34" charset="0"/>
            </a:endParaRPr>
          </a:p>
          <a:p>
            <a:pPr lvl="1">
              <a:buClr>
                <a:srgbClr val="FF0000"/>
              </a:buClr>
              <a:defRPr/>
            </a:pPr>
            <a:r>
              <a:rPr lang="en-US" altLang="en-US" sz="1400" dirty="0" smtClean="0">
                <a:ea typeface="Arial" pitchFamily="34" charset="0"/>
              </a:rPr>
              <a:t>Help them understand what may already be in their home (Use Case #2) and how to get started</a:t>
            </a:r>
            <a:endParaRPr lang="en-US" altLang="en-US" sz="1400" dirty="0">
              <a:ea typeface="Arial" pitchFamily="34" charset="0"/>
            </a:endParaRPr>
          </a:p>
          <a:p>
            <a:pPr lvl="1">
              <a:buClr>
                <a:srgbClr val="FF0000"/>
              </a:buClr>
              <a:defRPr/>
            </a:pPr>
            <a:r>
              <a:rPr lang="en-US" altLang="en-US" sz="1400" dirty="0" smtClean="0">
                <a:ea typeface="Arial" pitchFamily="34" charset="0"/>
              </a:rPr>
              <a:t>Provide clear understanding of the benefits of a Wi-Fi thermostat</a:t>
            </a:r>
          </a:p>
          <a:p>
            <a:pPr lvl="1">
              <a:buClr>
                <a:srgbClr val="FF0000"/>
              </a:buClr>
              <a:defRPr/>
            </a:pPr>
            <a:r>
              <a:rPr lang="en-US" altLang="en-US" sz="1400" dirty="0" smtClean="0">
                <a:ea typeface="Arial" pitchFamily="34" charset="0"/>
              </a:rPr>
              <a:t>Clearly explain how to get started with registering your Wi-Fi thermostat</a:t>
            </a:r>
          </a:p>
          <a:p>
            <a:pPr lvl="1">
              <a:buClr>
                <a:srgbClr val="FF0000"/>
              </a:buClr>
              <a:defRPr/>
            </a:pPr>
            <a:r>
              <a:rPr lang="en-US" altLang="en-US" sz="1400" dirty="0" smtClean="0">
                <a:ea typeface="Arial" pitchFamily="34" charset="0"/>
              </a:rPr>
              <a:t>Position Honeywell as a leader in the connected home space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220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 strategy – messaging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129257" y="-24883"/>
            <a:ext cx="544304" cy="351498"/>
          </a:xfrm>
        </p:spPr>
        <p:txBody>
          <a:bodyPr/>
          <a:lstStyle/>
          <a:p>
            <a:fld id="{E0A67975-8775-DF44-8226-965E8C4F303F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08223" y="405754"/>
            <a:ext cx="8550275" cy="4111652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 smtClean="0">
                <a:latin typeface="Open Sans" charset="0"/>
              </a:rPr>
              <a:t>Target Audience:</a:t>
            </a:r>
          </a:p>
          <a:p>
            <a:pPr lvl="0">
              <a:buClr>
                <a:srgbClr val="FF0000"/>
              </a:buClr>
            </a:pPr>
            <a:r>
              <a:rPr lang="en-US" sz="1400" dirty="0"/>
              <a:t>Use Case #2 New Homeowners (Prospects) who are not existing customers that have moved into a house that has a Wi-Fi </a:t>
            </a:r>
            <a:r>
              <a:rPr lang="en-US" sz="1400" dirty="0" smtClean="0"/>
              <a:t>thermostat </a:t>
            </a:r>
            <a:r>
              <a:rPr lang="en-US" sz="1400" dirty="0"/>
              <a:t>already installed</a:t>
            </a:r>
          </a:p>
          <a:p>
            <a:pPr lvl="0">
              <a:buClr>
                <a:srgbClr val="FF0000"/>
              </a:buClr>
            </a:pPr>
            <a:r>
              <a:rPr lang="en-US" sz="1400" dirty="0"/>
              <a:t>Use Case #4 New Homeowners (Existing Customers) who have moved, but not installed a thermostat at their new home in the first 30 days post move</a:t>
            </a:r>
          </a:p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endParaRPr lang="en-US" altLang="en-US" sz="800" b="1" i="1" dirty="0">
              <a:latin typeface="Open Sans" charset="0"/>
            </a:endParaRPr>
          </a:p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 smtClean="0">
                <a:latin typeface="Open Sans" charset="0"/>
              </a:rPr>
              <a:t>Media </a:t>
            </a:r>
            <a:r>
              <a:rPr lang="en-US" altLang="en-US" sz="1500" b="1" i="1" dirty="0">
                <a:latin typeface="Open Sans" charset="0"/>
              </a:rPr>
              <a:t>Mix: </a:t>
            </a:r>
          </a:p>
          <a:p>
            <a:pPr>
              <a:buClr>
                <a:srgbClr val="FF0000"/>
              </a:buClr>
              <a:defRPr/>
            </a:pPr>
            <a:r>
              <a:rPr lang="en-US" altLang="en-US" sz="1400" dirty="0" smtClean="0">
                <a:latin typeface="Open Sans" charset="0"/>
              </a:rPr>
              <a:t>Email, Direct Mail, Landing Page and Display</a:t>
            </a:r>
          </a:p>
          <a:p>
            <a:pPr marL="0" indent="0">
              <a:buClr>
                <a:srgbClr val="FF0000"/>
              </a:buClr>
              <a:buNone/>
              <a:defRPr/>
            </a:pPr>
            <a:endParaRPr lang="en-US" altLang="en-US" sz="800" b="1" i="1" dirty="0">
              <a:latin typeface="Open Sans" charset="0"/>
            </a:endParaRPr>
          </a:p>
          <a:p>
            <a:pPr marL="0" indent="0">
              <a:spcBef>
                <a:spcPct val="0"/>
              </a:spcBef>
              <a:spcAft>
                <a:spcPts val="400"/>
              </a:spcAft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>
                <a:latin typeface="Open Sans" charset="0"/>
              </a:rPr>
              <a:t>Messaging </a:t>
            </a:r>
            <a:r>
              <a:rPr lang="en-US" altLang="en-US" sz="1500" b="1" i="1" dirty="0" smtClean="0">
                <a:latin typeface="Open Sans" charset="0"/>
              </a:rPr>
              <a:t>Cadence:</a:t>
            </a:r>
            <a:endParaRPr lang="en-US" altLang="en-US" sz="1500" b="1" i="1" dirty="0">
              <a:latin typeface="Open Sans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827494"/>
              </p:ext>
            </p:extLst>
          </p:nvPr>
        </p:nvGraphicFramePr>
        <p:xfrm>
          <a:off x="533643" y="2783856"/>
          <a:ext cx="4101661" cy="1654499"/>
        </p:xfrm>
        <a:graphic>
          <a:graphicData uri="http://schemas.openxmlformats.org/drawingml/2006/table">
            <a:tbl>
              <a:tblPr/>
              <a:tblGrid>
                <a:gridCol w="2193463"/>
                <a:gridCol w="1908198"/>
              </a:tblGrid>
              <a:tr h="1909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Use Case #2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Use Case #4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DM #1 - #0099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DM #1 - #0102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DM #2 - #0100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#1 - #0103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DM #3 - #0101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#2 - #0104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LP (UC2 &amp; 4) - #0098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#3 - #0105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#4 - #0106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#5 - #0107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81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Display - #0108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9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LP (UC 2 &amp; 4) - #0098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41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017215" y="1447910"/>
            <a:ext cx="5210061" cy="1233744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sz="3800" dirty="0" smtClean="0"/>
              <a:t>Creative Options</a:t>
            </a:r>
            <a:endParaRPr lang="en-US" sz="3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67975-8775-DF44-8226-965E8C4F303F}" type="slidenum">
              <a:rPr lang="en-US"/>
              <a:pPr/>
              <a:t>5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yes_logo_grey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9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Option A – </a:t>
            </a:r>
            <a:r>
              <a:rPr lang="en-US" dirty="0" smtClean="0">
                <a:solidFill>
                  <a:srgbClr val="FF0000"/>
                </a:solidFill>
              </a:rPr>
              <a:t>TBD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136081" y="-45355"/>
            <a:ext cx="544304" cy="351498"/>
          </a:xfrm>
        </p:spPr>
        <p:txBody>
          <a:bodyPr/>
          <a:lstStyle/>
          <a:p>
            <a:fld id="{E0A67975-8775-DF44-8226-965E8C4F303F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771686" y="572407"/>
            <a:ext cx="2233908" cy="3933689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Keeps format of preceding mailers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Leads with Smart home idea</a:t>
            </a:r>
            <a:endParaRPr lang="en-US" sz="15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946640"/>
            <a:ext cx="5372100" cy="14922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829468"/>
            <a:ext cx="5372100" cy="149225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865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Option B – </a:t>
            </a:r>
            <a:r>
              <a:rPr lang="en-US" dirty="0" smtClean="0">
                <a:solidFill>
                  <a:srgbClr val="FF0000"/>
                </a:solidFill>
              </a:rPr>
              <a:t>TBD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136081" y="-45355"/>
            <a:ext cx="544304" cy="351498"/>
          </a:xfrm>
        </p:spPr>
        <p:txBody>
          <a:bodyPr/>
          <a:lstStyle/>
          <a:p>
            <a:fld id="{E0A67975-8775-DF44-8226-965E8C4F303F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771686" y="572407"/>
            <a:ext cx="2233908" cy="3933689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Format switch—folds the other way but keeps same size for each panel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Leads with warm new home owner imagery</a:t>
            </a:r>
            <a:endParaRPr lang="en-US" sz="15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90" y="1106319"/>
            <a:ext cx="2579278" cy="28658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533" y="1106319"/>
            <a:ext cx="2602277" cy="2891419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781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Option </a:t>
            </a:r>
            <a:r>
              <a:rPr lang="en-US" dirty="0"/>
              <a:t>C</a:t>
            </a:r>
            <a:r>
              <a:rPr lang="en-US" dirty="0" smtClean="0"/>
              <a:t> – </a:t>
            </a:r>
            <a:r>
              <a:rPr lang="en-US" dirty="0" smtClean="0">
                <a:solidFill>
                  <a:srgbClr val="FF0000"/>
                </a:solidFill>
              </a:rPr>
              <a:t>TBD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136081" y="-45355"/>
            <a:ext cx="544304" cy="351498"/>
          </a:xfrm>
        </p:spPr>
        <p:txBody>
          <a:bodyPr/>
          <a:lstStyle/>
          <a:p>
            <a:fld id="{E0A67975-8775-DF44-8226-965E8C4F303F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771686" y="572407"/>
            <a:ext cx="2233908" cy="3933689"/>
          </a:xfrm>
        </p:spPr>
        <p:txBody>
          <a:bodyPr>
            <a:normAutofit lnSpcReduction="10000"/>
          </a:bodyPr>
          <a:lstStyle/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Postcard format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Perforated view window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Promotes direct physical action, to get up and look at your wall / thermostat 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Something most new home owners don’t get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Interactive and fun</a:t>
            </a:r>
          </a:p>
          <a:p>
            <a:pPr>
              <a:buClr>
                <a:srgbClr val="FF0000"/>
              </a:buClr>
            </a:pPr>
            <a:r>
              <a:rPr lang="en-US" sz="1500" dirty="0" smtClean="0">
                <a:solidFill>
                  <a:srgbClr val="FF0000"/>
                </a:solidFill>
              </a:rPr>
              <a:t>Short, doesn’t </a:t>
            </a:r>
            <a:r>
              <a:rPr lang="en-US" sz="1500" smtClean="0">
                <a:solidFill>
                  <a:srgbClr val="FF0000"/>
                </a:solidFill>
              </a:rPr>
              <a:t>bombard busy new </a:t>
            </a:r>
            <a:r>
              <a:rPr lang="en-US" sz="1500" dirty="0" smtClean="0">
                <a:solidFill>
                  <a:srgbClr val="FF0000"/>
                </a:solidFill>
              </a:rPr>
              <a:t>home owners </a:t>
            </a:r>
            <a:r>
              <a:rPr lang="en-US" sz="1500" smtClean="0">
                <a:solidFill>
                  <a:srgbClr val="FF0000"/>
                </a:solidFill>
              </a:rPr>
              <a:t>with too much</a:t>
            </a:r>
            <a:endParaRPr lang="en-US" sz="15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25" y="1260086"/>
            <a:ext cx="1500768" cy="2701383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691" y="1260086"/>
            <a:ext cx="1500768" cy="2701383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82" y="1260086"/>
            <a:ext cx="1500768" cy="2701383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0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67975-8775-DF44-8226-965E8C4F303F}" type="slidenum">
              <a:rPr lang="en-US"/>
              <a:pPr/>
              <a:t>9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8519322" y="4731667"/>
            <a:ext cx="14071" cy="32005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yes_logo_grey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610" y="4773293"/>
            <a:ext cx="463331" cy="297962"/>
          </a:xfrm>
          <a:prstGeom prst="rect">
            <a:avLst/>
          </a:prstGeom>
        </p:spPr>
      </p:pic>
      <p:sp>
        <p:nvSpPr>
          <p:cNvPr id="6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8223" y="32348"/>
            <a:ext cx="4849577" cy="29137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Next </a:t>
            </a:r>
            <a:r>
              <a:rPr lang="en-US" dirty="0" err="1" smtClean="0"/>
              <a:t>STeps</a:t>
            </a:r>
            <a:endParaRPr lang="en-US" sz="3800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11633" y="418212"/>
            <a:ext cx="8550275" cy="4167554"/>
          </a:xfrm>
        </p:spPr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r>
              <a:rPr lang="en-US" altLang="en-US" sz="1500" b="1" i="1" dirty="0" smtClean="0"/>
              <a:t>Timeline:</a:t>
            </a:r>
          </a:p>
          <a:p>
            <a:pPr>
              <a:buClr>
                <a:srgbClr val="FF0000"/>
              </a:buClr>
              <a:buFont typeface="Arial" pitchFamily="34" charset="0"/>
              <a:buNone/>
              <a:defRPr/>
            </a:pPr>
            <a:endParaRPr lang="en-US" altLang="en-US" sz="400" b="1" i="1" dirty="0"/>
          </a:p>
          <a:p>
            <a:pPr>
              <a:buClr>
                <a:srgbClr val="FF0000"/>
              </a:buClr>
              <a:defRPr/>
            </a:pPr>
            <a:r>
              <a:rPr lang="en-US" altLang="en-US" sz="1500" dirty="0" smtClean="0"/>
              <a:t>9/18:  Honeywell provides concept selection, initial creative feedback and outstanding Mandatories Brief information to YLM</a:t>
            </a:r>
          </a:p>
          <a:p>
            <a:pPr>
              <a:buClr>
                <a:srgbClr val="FF0000"/>
              </a:buClr>
              <a:defRPr/>
            </a:pPr>
            <a:endParaRPr lang="en-US" altLang="en-US" sz="1500" dirty="0" smtClean="0"/>
          </a:p>
          <a:p>
            <a:pPr>
              <a:buClr>
                <a:srgbClr val="FF0000"/>
              </a:buClr>
              <a:defRPr/>
            </a:pPr>
            <a:r>
              <a:rPr lang="en-US" altLang="en-US" sz="1500" dirty="0" smtClean="0"/>
              <a:t>9/26:  YLM provides Round 1 of full copy/layout for:  Landing Page, Use Case #2 DM 1, Use Case #4 Display &amp; Email 1; rounds of revisions/review to follow as needed</a:t>
            </a:r>
          </a:p>
          <a:p>
            <a:pPr>
              <a:buClr>
                <a:srgbClr val="FF0000"/>
              </a:buClr>
              <a:defRPr/>
            </a:pPr>
            <a:endParaRPr lang="en-US" altLang="en-US" sz="1500" dirty="0" smtClean="0"/>
          </a:p>
          <a:p>
            <a:pPr>
              <a:buClr>
                <a:srgbClr val="FF0000"/>
              </a:buClr>
              <a:defRPr/>
            </a:pPr>
            <a:r>
              <a:rPr lang="en-US" altLang="en-US" sz="1500" dirty="0" smtClean="0"/>
              <a:t>10/9:  Honeywell provides final creative approval on Display; web production process to follow</a:t>
            </a:r>
          </a:p>
          <a:p>
            <a:pPr>
              <a:buClr>
                <a:srgbClr val="FF0000"/>
              </a:buClr>
              <a:defRPr/>
            </a:pPr>
            <a:endParaRPr lang="en-US" altLang="en-US" sz="1500" dirty="0" smtClean="0"/>
          </a:p>
          <a:p>
            <a:pPr>
              <a:buClr>
                <a:srgbClr val="FF0000"/>
              </a:buClr>
              <a:defRPr/>
            </a:pPr>
            <a:r>
              <a:rPr lang="en-US" altLang="en-US" sz="1500" dirty="0" smtClean="0"/>
              <a:t>10/11:  </a:t>
            </a:r>
            <a:r>
              <a:rPr lang="en-US" altLang="en-US" sz="1500" dirty="0"/>
              <a:t>Honeywell provides final creative approval on </a:t>
            </a:r>
            <a:r>
              <a:rPr lang="en-US" altLang="en-US" sz="1500" dirty="0" smtClean="0"/>
              <a:t>Email 1; </a:t>
            </a:r>
            <a:r>
              <a:rPr lang="en-US" altLang="en-US" sz="1500" dirty="0"/>
              <a:t>web production process to follow</a:t>
            </a:r>
          </a:p>
          <a:p>
            <a:pPr>
              <a:buClr>
                <a:srgbClr val="FF0000"/>
              </a:buClr>
              <a:defRPr/>
            </a:pPr>
            <a:endParaRPr lang="en-US" altLang="en-US" sz="1500" dirty="0" smtClean="0"/>
          </a:p>
          <a:p>
            <a:pPr>
              <a:buClr>
                <a:srgbClr val="FF0000"/>
              </a:buClr>
              <a:defRPr/>
            </a:pPr>
            <a:r>
              <a:rPr lang="en-US" altLang="en-US" sz="1500" dirty="0" smtClean="0"/>
              <a:t>10/16:  </a:t>
            </a:r>
            <a:r>
              <a:rPr lang="en-US" altLang="en-US" sz="1500" dirty="0"/>
              <a:t>Honeywell provides final creative approval on Landing Page; web production process to </a:t>
            </a:r>
            <a:r>
              <a:rPr lang="en-US" altLang="en-US" sz="1500" dirty="0" smtClean="0"/>
              <a:t>follow</a:t>
            </a:r>
          </a:p>
          <a:p>
            <a:pPr>
              <a:buClr>
                <a:srgbClr val="FF0000"/>
              </a:buClr>
              <a:defRPr/>
            </a:pPr>
            <a:endParaRPr lang="en-US" altLang="en-US" sz="1500" dirty="0" smtClean="0"/>
          </a:p>
          <a:p>
            <a:pPr>
              <a:buClr>
                <a:srgbClr val="FF0000"/>
              </a:buClr>
              <a:defRPr/>
            </a:pPr>
            <a:r>
              <a:rPr lang="en-US" altLang="en-US" sz="1500" dirty="0" smtClean="0"/>
              <a:t>Full project timeline will be distributed upon completion (week of 9/18)</a:t>
            </a:r>
            <a:endParaRPr lang="en-US" altLang="en-US" sz="1500" dirty="0">
              <a:solidFill>
                <a:srgbClr val="FF0000"/>
              </a:solidFill>
            </a:endParaRPr>
          </a:p>
          <a:p>
            <a:pPr>
              <a:buClr>
                <a:srgbClr val="FF0000"/>
              </a:buClr>
              <a:defRPr/>
            </a:pPr>
            <a:endParaRPr lang="en-US" altLang="en-US" sz="1500" dirty="0" smtClean="0"/>
          </a:p>
          <a:p>
            <a:pPr>
              <a:buClr>
                <a:schemeClr val="bg1">
                  <a:lumMod val="65000"/>
                </a:schemeClr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03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R + YL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microsoft.com/sharepoint/v3/fields"/>
    <ds:schemaRef ds:uri="http://purl.org/dc/dcmitype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1883</TotalTime>
  <Words>715</Words>
  <Application>Microsoft Macintosh PowerPoint</Application>
  <PresentationFormat>On-screen Show (16:9)</PresentationFormat>
  <Paragraphs>89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Calibri</vt:lpstr>
      <vt:lpstr>Courier New</vt:lpstr>
      <vt:lpstr>Open Sans</vt:lpstr>
      <vt:lpstr>Open Sans Light</vt:lpstr>
      <vt:lpstr>Wingdings</vt:lpstr>
      <vt:lpstr>Arial</vt:lpstr>
      <vt:lpstr>MR + YLM</vt:lpstr>
      <vt:lpstr>Custom Design</vt:lpstr>
      <vt:lpstr>MR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Microsoft Office User</cp:lastModifiedBy>
  <cp:revision>242</cp:revision>
  <dcterms:created xsi:type="dcterms:W3CDTF">2010-04-12T23:12:02Z</dcterms:created>
  <dcterms:modified xsi:type="dcterms:W3CDTF">2017-09-13T20:54:28Z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