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74"/>
  </p:notesMasterIdLst>
  <p:sldIdLst>
    <p:sldId id="258" r:id="rId5"/>
    <p:sldId id="261" r:id="rId6"/>
    <p:sldId id="283" r:id="rId7"/>
    <p:sldId id="324" r:id="rId8"/>
    <p:sldId id="287" r:id="rId9"/>
    <p:sldId id="293" r:id="rId10"/>
    <p:sldId id="311" r:id="rId11"/>
    <p:sldId id="294" r:id="rId12"/>
    <p:sldId id="337" r:id="rId13"/>
    <p:sldId id="292" r:id="rId14"/>
    <p:sldId id="290" r:id="rId15"/>
    <p:sldId id="288" r:id="rId16"/>
    <p:sldId id="289" r:id="rId17"/>
    <p:sldId id="291" r:id="rId18"/>
    <p:sldId id="295" r:id="rId19"/>
    <p:sldId id="298" r:id="rId20"/>
    <p:sldId id="279" r:id="rId21"/>
    <p:sldId id="264" r:id="rId22"/>
    <p:sldId id="270" r:id="rId23"/>
    <p:sldId id="271" r:id="rId24"/>
    <p:sldId id="273" r:id="rId25"/>
    <p:sldId id="274" r:id="rId26"/>
    <p:sldId id="275" r:id="rId27"/>
    <p:sldId id="278" r:id="rId28"/>
    <p:sldId id="272" r:id="rId29"/>
    <p:sldId id="307" r:id="rId30"/>
    <p:sldId id="300" r:id="rId31"/>
    <p:sldId id="329" r:id="rId32"/>
    <p:sldId id="285" r:id="rId33"/>
    <p:sldId id="323" r:id="rId34"/>
    <p:sldId id="296" r:id="rId35"/>
    <p:sldId id="297" r:id="rId36"/>
    <p:sldId id="306" r:id="rId37"/>
    <p:sldId id="299" r:id="rId38"/>
    <p:sldId id="301" r:id="rId39"/>
    <p:sldId id="302" r:id="rId40"/>
    <p:sldId id="330" r:id="rId41"/>
    <p:sldId id="266" r:id="rId42"/>
    <p:sldId id="321" r:id="rId43"/>
    <p:sldId id="309" r:id="rId44"/>
    <p:sldId id="312" r:id="rId45"/>
    <p:sldId id="336" r:id="rId46"/>
    <p:sldId id="313" r:id="rId47"/>
    <p:sldId id="314" r:id="rId48"/>
    <p:sldId id="325" r:id="rId49"/>
    <p:sldId id="310" r:id="rId50"/>
    <p:sldId id="316" r:id="rId51"/>
    <p:sldId id="315" r:id="rId52"/>
    <p:sldId id="317" r:id="rId53"/>
    <p:sldId id="263" r:id="rId54"/>
    <p:sldId id="335" r:id="rId55"/>
    <p:sldId id="303" r:id="rId56"/>
    <p:sldId id="320" r:id="rId57"/>
    <p:sldId id="304" r:id="rId58"/>
    <p:sldId id="305" r:id="rId59"/>
    <p:sldId id="268" r:id="rId60"/>
    <p:sldId id="267" r:id="rId61"/>
    <p:sldId id="326" r:id="rId62"/>
    <p:sldId id="333" r:id="rId63"/>
    <p:sldId id="334" r:id="rId64"/>
    <p:sldId id="327" r:id="rId65"/>
    <p:sldId id="328" r:id="rId66"/>
    <p:sldId id="332" r:id="rId67"/>
    <p:sldId id="308" r:id="rId68"/>
    <p:sldId id="322" r:id="rId69"/>
    <p:sldId id="318" r:id="rId70"/>
    <p:sldId id="319" r:id="rId71"/>
    <p:sldId id="284" r:id="rId72"/>
    <p:sldId id="331" r:id="rId7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2F2F2"/>
    <a:srgbClr val="8CC63F"/>
    <a:srgbClr val="5A6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360" y="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slide" Target="slides/slide69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EA6D9-796E-45FD-BC6F-6A5C60C5B14F}" type="datetimeFigureOut">
              <a:rPr lang="en-US" smtClean="0"/>
              <a:pPr/>
              <a:t>6/13/11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16D8-627F-4F0A-A574-040FE578AF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76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A16D8-627F-4F0A-A574-040FE578AFE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5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048000"/>
            <a:ext cx="6019800" cy="914400"/>
          </a:xfrm>
          <a:effectLst>
            <a:outerShdw blurRad="25400" dist="12700" dir="8100000" algn="ctr" rotWithShape="0">
              <a:srgbClr val="000000">
                <a:alpha val="5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 b="0">
                <a:solidFill>
                  <a:srgbClr val="5A6D79"/>
                </a:solidFill>
                <a:latin typeface="+mn-lt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8600" y="2209800"/>
            <a:ext cx="6019800" cy="1143000"/>
          </a:xfrm>
          <a:prstGeom prst="rect">
            <a:avLst/>
          </a:prstGeom>
          <a:effectLst>
            <a:outerShdw blurRad="25400" dist="12700" dir="8100000" algn="ctr" rotWithShape="0">
              <a:srgbClr val="000000">
                <a:alpha val="52000"/>
              </a:srgbClr>
            </a:outerShdw>
          </a:effectLst>
        </p:spPr>
        <p:txBody>
          <a:bodyPr/>
          <a:lstStyle>
            <a:lvl1pPr>
              <a:defRPr sz="4000">
                <a:latin typeface="+mj-lt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114800" y="3962400"/>
            <a:ext cx="2133600" cy="381000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n-lt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81800" y="4876800"/>
            <a:ext cx="1828800" cy="3048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sz="1400" b="0" baseline="0">
                <a:solidFill>
                  <a:schemeClr val="bg1">
                    <a:lumMod val="50000"/>
                  </a:schemeClr>
                </a:solidFill>
                <a:latin typeface="+mn-lt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6781800" y="5181600"/>
            <a:ext cx="1828800" cy="3048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 i="1">
                <a:solidFill>
                  <a:srgbClr val="8CC63F"/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6"/>
          </p:nvPr>
        </p:nvSpPr>
        <p:spPr>
          <a:xfrm>
            <a:off x="6781800" y="5486400"/>
            <a:ext cx="1828800" cy="2286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6781800" y="5715000"/>
            <a:ext cx="1828800" cy="228600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79A4B6DE-0C9C-4BAD-BCFB-F9F5A1A8E0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9"/>
          </p:nvPr>
        </p:nvSpPr>
        <p:spPr>
          <a:xfrm>
            <a:off x="228600" y="6159640"/>
            <a:ext cx="3581400" cy="69836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31AF3-2231-4620-9810-27FC0A44F65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>
          <a:xfrm>
            <a:off x="228600" y="6159640"/>
            <a:ext cx="3581400" cy="698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15000" y="61722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9248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1371600"/>
            <a:ext cx="7924800" cy="4724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-884239" y="31702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E98CC-45F1-4CF9-81D7-67E236790D0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>
          <a:xfrm rot="5400000">
            <a:off x="-1441520" y="1441520"/>
            <a:ext cx="3581400" cy="698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-952500" y="43815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8"/>
          </p:nvPr>
        </p:nvSpPr>
        <p:spPr>
          <a:xfrm>
            <a:off x="762000" y="685800"/>
            <a:ext cx="6019800" cy="685800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rgbClr val="5A6D79"/>
                </a:solidFill>
                <a:latin typeface="+mj-lt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53400" y="152401"/>
            <a:ext cx="685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-884239" y="33988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3F430-1CAF-4A38-8773-E02BDC4481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>
          <a:xfrm rot="5400000">
            <a:off x="-1136720" y="1136720"/>
            <a:ext cx="2971800" cy="698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-952500" y="44577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 rot="5400000">
            <a:off x="1219200" y="-76200"/>
            <a:ext cx="6096000" cy="655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20"/>
          </p:nvPr>
        </p:nvSpPr>
        <p:spPr>
          <a:xfrm rot="5400000">
            <a:off x="5638800" y="2133600"/>
            <a:ext cx="4419600" cy="609600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rgbClr val="5A6D79"/>
                </a:solidFill>
                <a:latin typeface="+mj-lt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53400" y="152401"/>
            <a:ext cx="685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 rot="5400000">
            <a:off x="-884239" y="33988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3F430-1CAF-4A38-8773-E02BDC44817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>
          <a:xfrm rot="5400000">
            <a:off x="-1136720" y="1136720"/>
            <a:ext cx="2971800" cy="698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 rot="5400000">
            <a:off x="-952500" y="44577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9"/>
          </p:nvPr>
        </p:nvSpPr>
        <p:spPr>
          <a:xfrm rot="5400000">
            <a:off x="3238500" y="1790700"/>
            <a:ext cx="1981200" cy="678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Content Placeholder 15"/>
          <p:cNvSpPr>
            <a:spLocks noGrp="1"/>
          </p:cNvSpPr>
          <p:nvPr>
            <p:ph sz="quarter" idx="20"/>
          </p:nvPr>
        </p:nvSpPr>
        <p:spPr>
          <a:xfrm rot="5400000">
            <a:off x="2324100" y="-1333500"/>
            <a:ext cx="3810000" cy="6781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21"/>
          </p:nvPr>
        </p:nvSpPr>
        <p:spPr>
          <a:xfrm rot="5400000">
            <a:off x="5638800" y="2133600"/>
            <a:ext cx="4419600" cy="609600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rgbClr val="5A6D79"/>
                </a:solidFill>
                <a:latin typeface="+mj-lt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A3390429-648E-4DE9-8E17-37C3AB887B0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228600" y="6159640"/>
            <a:ext cx="3581400" cy="69836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15000" y="61722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7F7FA-0CC3-4AB8-AEA3-0F05DDD6C2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8"/>
          </p:nvPr>
        </p:nvSpPr>
        <p:spPr>
          <a:xfrm>
            <a:off x="228600" y="6159640"/>
            <a:ext cx="3581400" cy="698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0" y="61722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6019800" cy="914400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rgbClr val="5A6D79"/>
                </a:solidFill>
                <a:latin typeface="+mj-lt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7F7FA-0CC3-4AB8-AEA3-0F05DDD6C2D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6019800" cy="914400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rgbClr val="5A6D79"/>
                </a:solidFill>
                <a:latin typeface="+mj-lt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8229600" cy="4525963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8"/>
          </p:nvPr>
        </p:nvSpPr>
        <p:spPr>
          <a:xfrm>
            <a:off x="228600" y="6159640"/>
            <a:ext cx="3581400" cy="698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0" y="61722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 70/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14300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8"/>
            <a:ext cx="5257800" cy="4525963"/>
          </a:xfrm>
        </p:spPr>
        <p:txBody>
          <a:bodyPr/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791200" y="1600200"/>
            <a:ext cx="3276600" cy="449580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8"/>
          </p:nvPr>
        </p:nvSpPr>
        <p:spPr>
          <a:xfrm>
            <a:off x="228600" y="6159640"/>
            <a:ext cx="3581400" cy="698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0" y="61722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6019800" cy="914400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rgbClr val="5A6D79"/>
                </a:solidFill>
                <a:latin typeface="+mj-lt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1 Col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5E3EF-8662-40D3-BC6B-ED93D8699ED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8"/>
          </p:nvPr>
        </p:nvSpPr>
        <p:spPr>
          <a:xfrm>
            <a:off x="228600" y="6159640"/>
            <a:ext cx="3581400" cy="698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15000" y="61722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6019800" cy="914400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rgbClr val="5A6D79"/>
                </a:solidFill>
                <a:latin typeface="+mj-lt"/>
                <a:cs typeface="Segoe U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Sub | 2 Col 50/50 w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F98E2-9E59-40C9-AD2B-4DEED0954AE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>
          <a:xfrm>
            <a:off x="228600" y="6159640"/>
            <a:ext cx="3581400" cy="698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15000" y="61722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41714-45DC-4232-8C3E-1A4709C43BA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6"/>
          </p:nvPr>
        </p:nvSpPr>
        <p:spPr>
          <a:xfrm>
            <a:off x="228600" y="6159640"/>
            <a:ext cx="3581400" cy="698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15000" y="61722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2F344-E394-4BEF-BC9D-3736E7F5B47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>
          <a:xfrm>
            <a:off x="228600" y="6159640"/>
            <a:ext cx="3581400" cy="698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15000" y="6172200"/>
            <a:ext cx="2590800" cy="685800"/>
          </a:xfrm>
        </p:spPr>
        <p:txBody>
          <a:bodyPr anchor="ctr"/>
          <a:lstStyle>
            <a:lvl1pPr algn="r">
              <a:buNone/>
              <a:defRPr sz="1200" b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Add confidentiality notice, </a:t>
            </a:r>
            <a:br>
              <a:rPr lang="en-US" dirty="0" smtClean="0"/>
            </a:br>
            <a:r>
              <a:rPr lang="en-US" dirty="0" smtClean="0"/>
              <a:t>or contact information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143000"/>
          </a:xfrm>
          <a:prstGeom prst="rect">
            <a:avLst/>
          </a:prstGeom>
          <a:effectLst>
            <a:outerShdw blurRad="25400" dist="12700" dir="8100000" algn="ctr" rotWithShape="0">
              <a:srgbClr val="000000">
                <a:alpha val="52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700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352800" y="63404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Segoe UI" pitchFamily="34" charset="0"/>
              </a:defRPr>
            </a:lvl1pPr>
          </a:lstStyle>
          <a:p>
            <a:pPr>
              <a:defRPr/>
            </a:pPr>
            <a:fld id="{79A4B6DE-0C9C-4BAD-BCFB-F9F5A1A8E0B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1" r:id="rId2"/>
    <p:sldLayoutId id="2147483680" r:id="rId3"/>
    <p:sldLayoutId id="2147483686" r:id="rId4"/>
    <p:sldLayoutId id="2147483676" r:id="rId5"/>
    <p:sldLayoutId id="2147483678" r:id="rId6"/>
    <p:sldLayoutId id="2147483679" r:id="rId7"/>
    <p:sldLayoutId id="2147483682" r:id="rId8"/>
    <p:sldLayoutId id="2147483677" r:id="rId9"/>
    <p:sldLayoutId id="2147483683" r:id="rId10"/>
    <p:sldLayoutId id="2147483684" r:id="rId11"/>
    <p:sldLayoutId id="2147483687" r:id="rId12"/>
    <p:sldLayoutId id="2147483685" r:id="rId1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i="1" kern="1200">
          <a:solidFill>
            <a:srgbClr val="8CC63F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rgbClr val="8CC63F"/>
          </a:solidFill>
          <a:latin typeface="Segoe UI" pitchFamily="34" charset="0"/>
          <a:cs typeface="Segoe U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rgbClr val="8CC63F"/>
          </a:solidFill>
          <a:latin typeface="Segoe UI" pitchFamily="34" charset="0"/>
          <a:cs typeface="Segoe U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rgbClr val="8CC63F"/>
          </a:solidFill>
          <a:latin typeface="Segoe UI" pitchFamily="34" charset="0"/>
          <a:cs typeface="Segoe U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i="1">
          <a:solidFill>
            <a:srgbClr val="8CC63F"/>
          </a:solidFill>
          <a:latin typeface="Segoe UI" pitchFamily="34" charset="0"/>
          <a:cs typeface="Segoe U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rgbClr val="8CC63F"/>
          </a:solidFill>
          <a:latin typeface="Segoe UI" pitchFamily="34" charset="0"/>
          <a:cs typeface="Segoe U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rgbClr val="8CC63F"/>
          </a:solidFill>
          <a:latin typeface="Segoe UI" pitchFamily="34" charset="0"/>
          <a:cs typeface="Segoe U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rgbClr val="8CC63F"/>
          </a:solidFill>
          <a:latin typeface="Segoe UI" pitchFamily="34" charset="0"/>
          <a:cs typeface="Segoe U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i="1">
          <a:solidFill>
            <a:srgbClr val="8CC63F"/>
          </a:solidFill>
          <a:latin typeface="Segoe UI" pitchFamily="34" charset="0"/>
          <a:cs typeface="Segoe U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Segoe UI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Segoe U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Segoe U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Segoe U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preview.4at5.net/email_domains/hhos/5826/hhos_5826.html" TargetMode="External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review.4at5.net/email_domains/hhos/5471/hhos_5471_DT.html" TargetMode="External"/><Relationship Id="rId4" Type="http://schemas.openxmlformats.org/officeDocument/2006/relationships/hyperlink" Target="http://preview.4at5.net/email_domains/hhos/5471/hhos_5471_ST.html" TargetMode="External"/><Relationship Id="rId5" Type="http://schemas.openxmlformats.org/officeDocument/2006/relationships/hyperlink" Target="http://preview.4at5.net/email_domains/hhos/5471/hhos_5471_SA.html" TargetMode="External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preview.4at5.net/email_domains/hhos/5471/hhos_5471_GS.html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preview.4at5.net/email_domains/hhos/5827/hhos_5827.html" TargetMode="External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preview.4at5.net/email_domains/hhos/5747/hhos_5747b.html" TargetMode="External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preview.4at5.net/email_domains/hhos/5830/hhos_5830a.html" TargetMode="External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87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>
          <a:xfrm>
            <a:off x="228600" y="1828800"/>
            <a:ext cx="6019800" cy="914400"/>
          </a:xfrm>
        </p:spPr>
        <p:txBody>
          <a:bodyPr/>
          <a:lstStyle/>
          <a:p>
            <a:pPr algn="l"/>
            <a:r>
              <a:rPr lang="en-US" dirty="0" smtClean="0"/>
              <a:t>How HP Shopping stacks up against other successful retails email programs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28600" y="6858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Best in Class Retail Email Comparisons</a:t>
            </a:r>
            <a:endParaRPr lang="en-US" dirty="0"/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Presented by:</a:t>
            </a:r>
            <a:endParaRPr lang="en-US" dirty="0"/>
          </a:p>
        </p:txBody>
      </p:sp>
      <p:pic>
        <p:nvPicPr>
          <p:cNvPr id="15" name="Picture 14" descr="InfogroupTM_4C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886201"/>
            <a:ext cx="2133600" cy="44568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Creative Services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1  </a:t>
            </a:r>
            <a:r>
              <a:rPr lang="en-US" sz="2400" dirty="0" smtClean="0"/>
              <a:t>Best in Class Email - Technical items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7543800" cy="51054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1. Can the email </a:t>
            </a:r>
            <a:r>
              <a:rPr lang="en-US" sz="2800" dirty="0"/>
              <a:t>be read w/ </a:t>
            </a:r>
            <a:r>
              <a:rPr lang="en-US" sz="2800" dirty="0" smtClean="0"/>
              <a:t>images off</a:t>
            </a:r>
            <a:r>
              <a:rPr lang="en-US" sz="2800" dirty="0"/>
              <a:t>?</a:t>
            </a: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52600"/>
            <a:ext cx="3266543" cy="5105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1752600"/>
            <a:ext cx="339731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00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1  </a:t>
            </a:r>
            <a:r>
              <a:rPr lang="en-US" sz="2400" dirty="0" smtClean="0"/>
              <a:t>Best in Class Email - Technical items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7543800" cy="51054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2. Bulletproof buttons </a:t>
            </a:r>
            <a:endParaRPr lang="en-US" sz="2800" dirty="0"/>
          </a:p>
          <a:p>
            <a:pPr marL="0" indent="0" algn="ctr">
              <a:buNone/>
            </a:pPr>
            <a:r>
              <a:rPr lang="en-US" sz="1800" dirty="0" smtClean="0"/>
              <a:t>Can the calls to action still be seen with images off?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3518" b="42579"/>
          <a:stretch/>
        </p:blipFill>
        <p:spPr>
          <a:xfrm>
            <a:off x="381000" y="2209800"/>
            <a:ext cx="3515876" cy="2745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33460" b="43182"/>
          <a:stretch/>
        </p:blipFill>
        <p:spPr>
          <a:xfrm>
            <a:off x="4953000" y="2209800"/>
            <a:ext cx="3439058" cy="277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0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1  </a:t>
            </a:r>
            <a:r>
              <a:rPr lang="en-US" sz="2400" dirty="0" smtClean="0"/>
              <a:t>Best in Class Email - Technical items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8001000" cy="51054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3. Mobile-Ready </a:t>
            </a:r>
            <a:r>
              <a:rPr lang="en-US" sz="2800" dirty="0"/>
              <a:t>Scalable layout?</a:t>
            </a:r>
          </a:p>
          <a:p>
            <a:pPr marL="0" indent="0" algn="ctr">
              <a:buNone/>
            </a:pPr>
            <a:r>
              <a:rPr lang="en-US" sz="1800" dirty="0" smtClean="0"/>
              <a:t>When the layout scales down for smart phones, can it still be read &amp; used?</a:t>
            </a:r>
            <a:endParaRPr lang="en-US" sz="1800" dirty="0"/>
          </a:p>
        </p:txBody>
      </p:sp>
      <p:pic>
        <p:nvPicPr>
          <p:cNvPr id="8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0" y="2057400"/>
            <a:ext cx="4864100" cy="42926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pic>
        <p:nvPicPr>
          <p:cNvPr id="9" name="Picture 13"/>
          <p:cNvPicPr>
            <a:picLocks noChangeAspect="1"/>
          </p:cNvPicPr>
          <p:nvPr/>
        </p:nvPicPr>
        <p:blipFill>
          <a:blip r:embed="rId3"/>
          <a:srcRect r="21301" b="42564"/>
          <a:stretch>
            <a:fillRect/>
          </a:stretch>
        </p:blipFill>
        <p:spPr bwMode="auto">
          <a:xfrm>
            <a:off x="5257800" y="3060700"/>
            <a:ext cx="3657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IPHON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133600"/>
            <a:ext cx="3922713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6446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1  </a:t>
            </a:r>
            <a:r>
              <a:rPr lang="en-US" sz="2400" dirty="0" smtClean="0"/>
              <a:t>Best in Class Email - Technical items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7543800" cy="51054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4. Strong </a:t>
            </a:r>
            <a:r>
              <a:rPr lang="en-US" sz="2800" dirty="0"/>
              <a:t>Navigation</a:t>
            </a:r>
            <a:r>
              <a:rPr lang="en-US" sz="2800" dirty="0" smtClean="0"/>
              <a:t>?</a:t>
            </a:r>
          </a:p>
          <a:p>
            <a:pPr marL="0" indent="0" algn="ctr">
              <a:buNone/>
            </a:pPr>
            <a:r>
              <a:rPr lang="en-US" sz="1800" dirty="0" smtClean="0"/>
              <a:t>Navigation works well in retail email. This includes top horizontal nav, inner sectional nav and bottom catch-all nav.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365" y="4325969"/>
            <a:ext cx="4724400" cy="2532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793946"/>
            <a:ext cx="3628629" cy="3064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2349200"/>
            <a:ext cx="5715000" cy="927400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85800" y="2514600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TOP NAV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32004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INNER NAV    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1600" y="3581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BOTTOM NAV    </a:t>
            </a:r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1638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1  </a:t>
            </a:r>
            <a:r>
              <a:rPr lang="en-US" sz="2400" dirty="0" smtClean="0"/>
              <a:t>Best in Class Email - Technical items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0"/>
            <a:ext cx="7543800" cy="510540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5. Dynamic Ready?</a:t>
            </a:r>
          </a:p>
          <a:p>
            <a:pPr marL="0" indent="0" algn="ctr">
              <a:buNone/>
            </a:pPr>
            <a:r>
              <a:rPr lang="en-US" sz="1800" dirty="0" smtClean="0"/>
              <a:t>Is it easy to merge in different sections? Change copy? 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05000"/>
            <a:ext cx="2842461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79320" b="7058"/>
          <a:stretch/>
        </p:blipFill>
        <p:spPr>
          <a:xfrm>
            <a:off x="5257800" y="5029200"/>
            <a:ext cx="2842461" cy="93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8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1  </a:t>
            </a:r>
            <a:r>
              <a:rPr lang="en-US" sz="2400" dirty="0" smtClean="0"/>
              <a:t>Best in Class Email - Technical items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305800" cy="510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6. </a:t>
            </a:r>
            <a:r>
              <a:rPr lang="en-US" sz="2800" dirty="0"/>
              <a:t>Social </a:t>
            </a:r>
            <a:r>
              <a:rPr lang="en-US" sz="2800" dirty="0" smtClean="0"/>
              <a:t>Ready? </a:t>
            </a:r>
            <a:endParaRPr lang="en-US" sz="2800" dirty="0"/>
          </a:p>
          <a:p>
            <a:pPr marL="0" indent="0" algn="ctr">
              <a:buNone/>
            </a:pPr>
            <a:r>
              <a:rPr lang="en-US" sz="1800" dirty="0" smtClean="0"/>
              <a:t>3 ways to bring social to email : </a:t>
            </a:r>
          </a:p>
          <a:p>
            <a:pPr marL="0" indent="0" algn="ctr">
              <a:buNone/>
            </a:pPr>
            <a:r>
              <a:rPr lang="en-US" sz="1800" dirty="0" smtClean="0"/>
              <a:t>1. Linking                                    2. Sharing                             3. Dispatches</a:t>
            </a:r>
            <a:endParaRPr lang="en-US" sz="1800" dirty="0"/>
          </a:p>
        </p:txBody>
      </p:sp>
      <p:pic>
        <p:nvPicPr>
          <p:cNvPr id="9" name="Picture 8" descr="Screen shot 2011-02-02 at 7.23.32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514600"/>
            <a:ext cx="2934158" cy="28956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3886200" y="3962400"/>
            <a:ext cx="762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5105400"/>
            <a:ext cx="1905292" cy="990600"/>
          </a:xfrm>
          <a:prstGeom prst="rect">
            <a:avLst/>
          </a:prstGeom>
          <a:effectLst>
            <a:outerShdw dist="139700" dir="1224000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9547"/>
          <a:stretch/>
        </p:blipFill>
        <p:spPr>
          <a:xfrm>
            <a:off x="-228600" y="2438400"/>
            <a:ext cx="3067035" cy="30226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77000" y="2582976"/>
            <a:ext cx="2514600" cy="358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5"/>
          <a:srcRect l="6308" t="44504" r="30154" b="35884"/>
          <a:stretch>
            <a:fillRect/>
          </a:stretch>
        </p:blipFill>
        <p:spPr bwMode="auto">
          <a:xfrm>
            <a:off x="6248400" y="5181600"/>
            <a:ext cx="3018839" cy="133014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180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609600"/>
            <a:ext cx="8305800" cy="533400"/>
          </a:xfrm>
        </p:spPr>
        <p:txBody>
          <a:bodyPr>
            <a:normAutofit fontScale="90000"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  </a:t>
            </a:r>
            <a:r>
              <a:rPr lang="en-US" sz="2400" dirty="0" smtClean="0"/>
              <a:t>Who was reviewed?</a:t>
            </a:r>
            <a:br>
              <a:rPr lang="en-US" sz="2400" dirty="0" smtClean="0"/>
            </a:br>
            <a:r>
              <a:rPr lang="en-US" sz="2200" i="0" dirty="0" smtClean="0">
                <a:solidFill>
                  <a:srgbClr val="181818"/>
                </a:solidFill>
              </a:rPr>
              <a:t>Other best in class retail email programs</a:t>
            </a:r>
            <a:endParaRPr lang="en-US" i="0" dirty="0">
              <a:solidFill>
                <a:srgbClr val="181818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7543800" cy="441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HHOS Current </a:t>
            </a:r>
            <a:r>
              <a:rPr lang="en-US" dirty="0" smtClean="0"/>
              <a:t>template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HHOS </a:t>
            </a:r>
            <a:r>
              <a:rPr lang="en-US" dirty="0"/>
              <a:t>New </a:t>
            </a:r>
            <a:r>
              <a:rPr lang="en-US" dirty="0" smtClean="0"/>
              <a:t>Template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Victoria Secret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Urban Outfitters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Ikea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Crate </a:t>
            </a:r>
            <a:r>
              <a:rPr lang="en-US" dirty="0"/>
              <a:t>&amp; </a:t>
            </a:r>
            <a:r>
              <a:rPr lang="en-US" dirty="0" smtClean="0"/>
              <a:t>Barrel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Home Depot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Sephora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J</a:t>
            </a:r>
            <a:r>
              <a:rPr lang="en-US" dirty="0"/>
              <a:t>. Crew </a:t>
            </a:r>
          </a:p>
        </p:txBody>
      </p:sp>
    </p:spTree>
    <p:extLst>
      <p:ext uri="{BB962C8B-B14F-4D97-AF65-F5344CB8AC3E}">
        <p14:creationId xmlns:p14="http://schemas.microsoft.com/office/powerpoint/2010/main" val="3143655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New HP Shopping Template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0"/>
            <a:ext cx="238099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990600"/>
            <a:ext cx="5759190" cy="1658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82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HP Shopping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83891"/>
            <a:ext cx="4368800" cy="5274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1371600"/>
            <a:ext cx="3293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88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Victoria Secret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183841"/>
            <a:ext cx="3467008" cy="5674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600" y="1219200"/>
            <a:ext cx="3657600" cy="55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09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Contents: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04800" y="1524000"/>
            <a:ext cx="8763000" cy="4038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Comparison 1 – Technical items in good retail emails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Comparison 2 – Design, copy and audience customization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Focus on Customization &amp; Targeting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HP Shopping New Template in depth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Future Ideas &amp; Recommendations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1022107"/>
            <a:ext cx="3583889" cy="58358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066800"/>
            <a:ext cx="4191000" cy="570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09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Ikea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09600"/>
            <a:ext cx="266574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533400"/>
            <a:ext cx="3836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586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Crate &amp; Barrel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1143000"/>
            <a:ext cx="3657600" cy="5364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812" y="21771"/>
            <a:ext cx="2969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586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200" y="76200"/>
            <a:ext cx="2743200" cy="3124200"/>
          </a:xfrm>
        </p:spPr>
        <p:txBody>
          <a:bodyPr/>
          <a:lstStyle/>
          <a:p>
            <a:r>
              <a:rPr lang="en-US" dirty="0" smtClean="0"/>
              <a:t>Sephora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518" y="0"/>
            <a:ext cx="286196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700" y="0"/>
            <a:ext cx="2999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586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J.Crew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828800"/>
            <a:ext cx="2803898" cy="4034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1905000"/>
            <a:ext cx="2687080" cy="4161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178" y="1905001"/>
            <a:ext cx="2962821" cy="4190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41337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 Depot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29264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90600"/>
            <a:ext cx="350555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458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Outfitters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85524"/>
            <a:ext cx="4467359" cy="563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0"/>
            <a:ext cx="37309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1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1  </a:t>
            </a:r>
            <a:r>
              <a:rPr lang="en-US" sz="2400" dirty="0" smtClean="0"/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81000" y="1066800"/>
            <a:ext cx="8763000" cy="548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Can be read w/ images off?</a:t>
            </a:r>
          </a:p>
          <a:p>
            <a:pPr marL="0" indent="0">
              <a:buNone/>
            </a:pPr>
            <a:r>
              <a:rPr lang="en-US" sz="1600" dirty="0" smtClean="0">
                <a:latin typeface="Zapf Dingbats"/>
                <a:ea typeface="Zapf Dingbats"/>
                <a:cs typeface="Zapf Dingbats"/>
              </a:rPr>
              <a:t>     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            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✔	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✔           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sz="1600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lang="en-US" sz="900" dirty="0" smtClean="0"/>
              <a:t>HHOS Current   |   HHOS New  |  Victoria Secret   |   Apple   |   Urban Outfitters   |   Ikea   |   Crate </a:t>
            </a:r>
            <a:r>
              <a:rPr lang="en-US" sz="900" dirty="0"/>
              <a:t>&amp; </a:t>
            </a:r>
            <a:r>
              <a:rPr lang="en-US" sz="900" dirty="0" smtClean="0"/>
              <a:t>Barrel   |   Home Depot   |   Sephora    |     J</a:t>
            </a:r>
            <a:r>
              <a:rPr lang="en-US" sz="900" dirty="0"/>
              <a:t>. </a:t>
            </a:r>
            <a:r>
              <a:rPr lang="en-US" sz="900" dirty="0" smtClean="0"/>
              <a:t>Crew </a:t>
            </a:r>
            <a:endParaRPr lang="en-US" sz="900" dirty="0"/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Mobile- Ready Scalable layout?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✗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      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	       ✔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           ✗</a:t>
            </a:r>
            <a:endParaRPr lang="en-US" sz="1600" dirty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lang="en-US" sz="900" dirty="0"/>
              <a:t>HHOS Current   |   HHOS New  |  Victoria Secret   |   Apple   |   Urban Outfitters   |   Ikea   |   Crate &amp; Barrel   |   Home Depot   |   Sephora    |     J. Crew 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Bulletproof buttons (buttons can be seen w/ images off?) 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	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          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</a:p>
          <a:p>
            <a:pPr marL="0" indent="0">
              <a:buNone/>
            </a:pPr>
            <a:r>
              <a:rPr lang="en-US" sz="900" dirty="0"/>
              <a:t>HHOS Current   |   HHOS New  |  Victoria Secret   |   Apple   |   Urban Outfitters   |   Ikea   |   Crate &amp; Barrel   |   Home Depot   |   Sephora    |     J. Crew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 smtClean="0"/>
              <a:t>Strong Navigation? (top, inner, bottom catchall)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✗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 ✔	       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           ✗</a:t>
            </a:r>
          </a:p>
          <a:p>
            <a:pPr marL="0" indent="0">
              <a:buNone/>
            </a:pPr>
            <a:r>
              <a:rPr lang="en-US" sz="900" dirty="0" smtClean="0"/>
              <a:t>HHOS </a:t>
            </a:r>
            <a:r>
              <a:rPr lang="en-US" sz="900" dirty="0"/>
              <a:t>Current   |   HHOS New  |  Victoria Secret   |   Apple   |   Urban Outfitters   |   Ikea   |   Crate &amp; Barrel   |   Home Depot   |   Sephora    |     J. Crew 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Dynamic ready? Easy to merge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✗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	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           ✗</a:t>
            </a:r>
          </a:p>
          <a:p>
            <a:pPr marL="0" indent="0">
              <a:buNone/>
            </a:pPr>
            <a:r>
              <a:rPr lang="en-US" sz="900" dirty="0"/>
              <a:t>HHOS Current   |   HHOS New  |  Victoria Secret   |   Apple   |   Urban Outfitters   |   Ikea   |   Crate &amp; Barrel   |   Home Depot   |   Sephora    |     J. Crew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 smtClean="0"/>
              <a:t>Social Linking / Social Sharing / Social Dispatches? 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	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✔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✗</a:t>
            </a:r>
          </a:p>
          <a:p>
            <a:pPr marL="0" indent="0">
              <a:buNone/>
            </a:pPr>
            <a:r>
              <a:rPr lang="en-US" sz="900" dirty="0"/>
              <a:t>HHOS Current   |   HHOS New  |  Victoria Secret   |   Apple   |   Urban Outfitters   |   Ikea   |   Crate &amp; Barrel   |   Home Depot   |   Sephora    |     J. Crew </a:t>
            </a:r>
          </a:p>
          <a:p>
            <a:pPr marL="0" indent="0">
              <a:buNone/>
            </a:pPr>
            <a:endParaRPr lang="en-US" sz="1600" dirty="0">
              <a:solidFill>
                <a:srgbClr val="800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95094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1  </a:t>
            </a:r>
            <a:r>
              <a:rPr lang="en-US" sz="2400" dirty="0" smtClean="0"/>
              <a:t>Conclusions &amp; Take-aways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81000" y="1066800"/>
            <a:ext cx="7162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new template is highly optimized for all the major technical aspects of retail email</a:t>
            </a:r>
          </a:p>
          <a:p>
            <a:pPr marL="857250" lvl="1" indent="-457200"/>
            <a:r>
              <a:rPr lang="en-US" sz="1800" dirty="0" smtClean="0"/>
              <a:t>Can be read, clicked sans-image</a:t>
            </a:r>
          </a:p>
          <a:p>
            <a:pPr marL="857250" lvl="1" indent="-457200"/>
            <a:r>
              <a:rPr lang="en-US" sz="1800" dirty="0" smtClean="0"/>
              <a:t>Has best navigation of any in retail </a:t>
            </a:r>
            <a:r>
              <a:rPr lang="en-US" sz="1800" dirty="0" smtClean="0"/>
              <a:t>class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 smtClean="0"/>
              <a:t>new template is one of the few truly “scalable” mobile-ready email layouts of all retailers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new template is 100% dynamic ready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Overall HP Shopping meets or exceeds the </a:t>
            </a:r>
            <a:r>
              <a:rPr lang="en-US" dirty="0" smtClean="0"/>
              <a:t>“technical” </a:t>
            </a:r>
            <a:r>
              <a:rPr lang="en-US" dirty="0" smtClean="0"/>
              <a:t>items of great retail email.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857250" lvl="1" indent="-457200"/>
            <a:endParaRPr lang="en-US" dirty="0" smtClean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0751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4800" y="2590800"/>
            <a:ext cx="8305800" cy="1066800"/>
          </a:xfrm>
        </p:spPr>
        <p:txBody>
          <a:bodyPr>
            <a:normAutofit fontScale="90000"/>
          </a:bodyPr>
          <a:lstStyle/>
          <a:p>
            <a:r>
              <a:rPr lang="en-US" sz="2400" i="0" dirty="0" smtClean="0">
                <a:solidFill>
                  <a:schemeClr val="tx1"/>
                </a:solidFill>
              </a:rPr>
              <a:t>COMPARISON 2</a:t>
            </a:r>
            <a:br>
              <a:rPr lang="en-US" sz="2400" i="0" dirty="0" smtClean="0">
                <a:solidFill>
                  <a:schemeClr val="tx1"/>
                </a:solidFill>
              </a:rPr>
            </a:br>
            <a:r>
              <a:rPr lang="en-US" i="0" dirty="0" smtClean="0"/>
              <a:t>Best in Class Email - Design &amp; Copy items </a:t>
            </a:r>
            <a:endParaRPr lang="en-US" i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5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81000" y="2286000"/>
            <a:ext cx="8305800" cy="10668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tx1"/>
                </a:solidFill>
              </a:rPr>
              <a:t>COMPARISON 1</a:t>
            </a:r>
            <a:br>
              <a:rPr lang="en-US" sz="2400" i="0" dirty="0" smtClean="0">
                <a:solidFill>
                  <a:schemeClr val="tx1"/>
                </a:solidFill>
              </a:rPr>
            </a:br>
            <a:r>
              <a:rPr lang="en-US" i="0" dirty="0" smtClean="0"/>
              <a:t>Best in Class Email - Technical items </a:t>
            </a:r>
            <a:endParaRPr lang="en-US" i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716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1066800"/>
          </a:xfrm>
        </p:spPr>
        <p:txBody>
          <a:bodyPr>
            <a:normAutofit fontScale="90000"/>
          </a:bodyPr>
          <a:lstStyle/>
          <a:p>
            <a:r>
              <a:rPr lang="en-US" sz="2400" i="0" dirty="0" smtClean="0">
                <a:solidFill>
                  <a:srgbClr val="747474"/>
                </a:solidFill>
              </a:rPr>
              <a:t>COMPARISON 2</a:t>
            </a:r>
            <a:br>
              <a:rPr lang="en-US" sz="2400" i="0" dirty="0" smtClean="0">
                <a:solidFill>
                  <a:srgbClr val="747474"/>
                </a:solidFill>
              </a:rPr>
            </a:br>
            <a:r>
              <a:rPr lang="en-US" i="0" dirty="0" smtClean="0"/>
              <a:t>Best in Class Email - Design &amp; Copy items </a:t>
            </a:r>
            <a:endParaRPr lang="en-US" i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70038"/>
            <a:ext cx="75438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Design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smtClean="0"/>
              <a:t>Easy to Scan &amp; Read? The 6 Second Rule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smtClean="0"/>
              <a:t>Energetic Images</a:t>
            </a:r>
            <a:r>
              <a:rPr lang="en-US" dirty="0" smtClean="0"/>
              <a:t>? Bright, interesting copy?</a:t>
            </a:r>
            <a:endParaRPr lang="en-US" dirty="0" smtClean="0"/>
          </a:p>
          <a:p>
            <a:pPr marL="857250" lvl="1" indent="-457200">
              <a:buFont typeface="+mj-lt"/>
              <a:buAutoNum type="alphaLcPeriod"/>
            </a:pPr>
            <a:r>
              <a:rPr lang="en-US" dirty="0" smtClean="0"/>
              <a:t>Distinct Calls to Action?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Is message customized </a:t>
            </a:r>
            <a:r>
              <a:rPr lang="en-US" dirty="0" smtClean="0"/>
              <a:t>&amp; targeted?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smtClean="0"/>
              <a:t>Day-to-day emails</a:t>
            </a:r>
          </a:p>
          <a:p>
            <a:pPr marL="857250" lvl="1" indent="-457200">
              <a:buFont typeface="+mj-lt"/>
              <a:buAutoNum type="alphaLcPeriod"/>
            </a:pPr>
            <a:r>
              <a:rPr lang="en-US" dirty="0" smtClean="0"/>
              <a:t>Trigger emails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Is there value </a:t>
            </a:r>
            <a:r>
              <a:rPr lang="en-US" dirty="0"/>
              <a:t>added content? Non-product editorial content? </a:t>
            </a:r>
            <a:endParaRPr lang="en-US" dirty="0" smtClean="0"/>
          </a:p>
          <a:p>
            <a:pPr marL="4000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85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2  </a:t>
            </a:r>
            <a:r>
              <a:rPr lang="en-US" sz="2400" dirty="0" smtClean="0"/>
              <a:t>Best in Class Email – Design &amp; Copy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305800" cy="5105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1. The Six Second Rule</a:t>
            </a:r>
          </a:p>
          <a:p>
            <a:pPr marL="0" indent="0" algn="ctr">
              <a:buNone/>
            </a:pPr>
            <a:r>
              <a:rPr lang="en-US" sz="1800" dirty="0" smtClean="0"/>
              <a:t>Can the email be scanned &amp; read quickly?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057400"/>
            <a:ext cx="3300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10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2  </a:t>
            </a:r>
            <a:r>
              <a:rPr lang="en-US" sz="2400" dirty="0" smtClean="0"/>
              <a:t>Best in Class Email – Design &amp; Copy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00600" y="1143000"/>
            <a:ext cx="3657600" cy="5105400"/>
          </a:xfrm>
        </p:spPr>
        <p:txBody>
          <a:bodyPr/>
          <a:lstStyle/>
          <a:p>
            <a:pPr marL="400050" lvl="1" indent="0" algn="ctr">
              <a:buNone/>
            </a:pPr>
            <a:r>
              <a:rPr lang="en-US" sz="2800" dirty="0" smtClean="0"/>
              <a:t>1b. Energetic Imagery</a:t>
            </a:r>
          </a:p>
          <a:p>
            <a:pPr marL="400050" lvl="1" indent="0" algn="ctr">
              <a:buNone/>
            </a:pPr>
            <a:r>
              <a:rPr lang="en-US" sz="1800" dirty="0" smtClean="0"/>
              <a:t>Has shown to increase observation time. The “magazine cover” effect.</a:t>
            </a:r>
            <a:endParaRPr lang="en-US" sz="1400" dirty="0"/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4224254" cy="895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7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2  </a:t>
            </a:r>
            <a:r>
              <a:rPr lang="en-US" sz="2400" dirty="0" smtClean="0"/>
              <a:t>Best in Class Email – Design &amp; Copy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00600" y="1143000"/>
            <a:ext cx="3657600" cy="5105400"/>
          </a:xfrm>
        </p:spPr>
        <p:txBody>
          <a:bodyPr/>
          <a:lstStyle/>
          <a:p>
            <a:pPr marL="400050" lvl="1" indent="0" algn="ctr">
              <a:buNone/>
            </a:pPr>
            <a:r>
              <a:rPr lang="en-US" sz="2800" dirty="0" smtClean="0"/>
              <a:t>1c. Distinct </a:t>
            </a:r>
            <a:br>
              <a:rPr lang="en-US" sz="2800" dirty="0" smtClean="0"/>
            </a:br>
            <a:r>
              <a:rPr lang="en-US" sz="2800" dirty="0" smtClean="0"/>
              <a:t>Calls to Action</a:t>
            </a:r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4013352" cy="97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5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2  </a:t>
            </a:r>
            <a:r>
              <a:rPr lang="en-US" sz="2400" dirty="0" smtClean="0"/>
              <a:t>Best in Class Email – Design &amp; Copy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305800" cy="5105400"/>
          </a:xfrm>
        </p:spPr>
        <p:txBody>
          <a:bodyPr/>
          <a:lstStyle/>
          <a:p>
            <a:pPr marL="400050" lvl="1" indent="0" algn="ctr">
              <a:buNone/>
            </a:pPr>
            <a:r>
              <a:rPr lang="en-US" sz="2800" dirty="0" smtClean="0"/>
              <a:t>2. Customization &amp; Targeting</a:t>
            </a:r>
          </a:p>
          <a:p>
            <a:pPr marL="400050" lvl="1" indent="0" algn="ctr">
              <a:buNone/>
            </a:pPr>
            <a:r>
              <a:rPr lang="en-US" dirty="0" smtClean="0"/>
              <a:t>Is it done daily? Occasionally? In Triggers?</a:t>
            </a:r>
            <a:endParaRPr lang="en-US" sz="1600" dirty="0"/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905000"/>
            <a:ext cx="4094154" cy="1246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6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2  </a:t>
            </a:r>
            <a:r>
              <a:rPr lang="en-US" sz="2400" dirty="0" smtClean="0"/>
              <a:t>Best in Class Email – Design &amp; Copy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90601"/>
            <a:ext cx="8305800" cy="5105400"/>
          </a:xfrm>
        </p:spPr>
        <p:txBody>
          <a:bodyPr/>
          <a:lstStyle/>
          <a:p>
            <a:pPr marL="400050" lvl="1" indent="0" algn="ctr">
              <a:buNone/>
            </a:pPr>
            <a:r>
              <a:rPr lang="en-US" sz="2800" dirty="0" smtClean="0"/>
              <a:t>3. Value-added non-product editorial content?</a:t>
            </a:r>
          </a:p>
          <a:p>
            <a:pPr marL="400050" lvl="1" indent="0" algn="ctr">
              <a:buNone/>
            </a:pPr>
            <a:r>
              <a:rPr lang="en-US" dirty="0" smtClean="0"/>
              <a:t>Users demand more than just product information. </a:t>
            </a:r>
            <a:endParaRPr lang="en-US" sz="1600" dirty="0"/>
          </a:p>
          <a:p>
            <a:pPr marL="0" indent="0" algn="ctr">
              <a:buNone/>
            </a:pP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0" y="2057400"/>
            <a:ext cx="3587916" cy="8617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657600"/>
            <a:ext cx="3429000" cy="13822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981200"/>
            <a:ext cx="3033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59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2   </a:t>
            </a:r>
            <a:r>
              <a:rPr lang="en-US" sz="2400" dirty="0" smtClean="0"/>
              <a:t>Results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81000" y="1066801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6 second rule? Easy to scan and read?</a:t>
            </a:r>
          </a:p>
          <a:p>
            <a:pPr marL="0" indent="0">
              <a:buNone/>
            </a:pPr>
            <a:r>
              <a:rPr lang="en-US" sz="1600" dirty="0" smtClean="0">
                <a:latin typeface="Zapf Dingbats"/>
                <a:ea typeface="Zapf Dingbats"/>
                <a:cs typeface="Zapf Dingbats"/>
              </a:rPr>
              <a:t>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✔	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600" dirty="0" smtClean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lang="en-US" sz="900" dirty="0" smtClean="0"/>
              <a:t>HHOS Current   |   HHOS New  |  Victoria Secret   |   Apple   |   Urban Outfitters   |   Ikea   |   Crate </a:t>
            </a:r>
            <a:r>
              <a:rPr lang="en-US" sz="900" dirty="0"/>
              <a:t>&amp; </a:t>
            </a:r>
            <a:r>
              <a:rPr lang="en-US" sz="900" dirty="0" smtClean="0"/>
              <a:t>Barrel   |   Home Depot   |   Sephora    |     J</a:t>
            </a:r>
            <a:r>
              <a:rPr lang="en-US" sz="900" dirty="0"/>
              <a:t>. Crew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dirty="0" smtClean="0"/>
              <a:t>Energetic Imagery?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      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✔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	       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600" dirty="0">
              <a:solidFill>
                <a:srgbClr val="800000"/>
              </a:solidFill>
            </a:endParaRPr>
          </a:p>
          <a:p>
            <a:pPr marL="0" indent="0">
              <a:buNone/>
            </a:pPr>
            <a:r>
              <a:rPr lang="en-US" sz="900" dirty="0"/>
              <a:t>HHOS Current   |   HHOS New  |  Victoria Secret   |   Apple   |   Urban Outfitters   |   Ikea   |   Crate &amp; Barrel   |   Home Depot   |   Sephora    |     J. Crew 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Distinct calls to action?</a:t>
            </a:r>
          </a:p>
          <a:p>
            <a:pPr marL="0" indent="0">
              <a:buNone/>
            </a:pP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 ✔	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          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</a:p>
          <a:p>
            <a:pPr marL="0" indent="0">
              <a:buNone/>
            </a:pPr>
            <a:r>
              <a:rPr lang="en-US" sz="900" dirty="0"/>
              <a:t>HHOS Current   |   HHOS New  |  Victoria Secret   |   Apple   |   Urban Outfitters   |   Ikea   |   Crate &amp; Barrel   |   Home Depot   |   Sephora    |     J. Crew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dirty="0" smtClean="0"/>
              <a:t>Targeted – day to day emails?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✗           </a:t>
            </a:r>
            <a:r>
              <a:rPr lang="en-US" sz="1600" dirty="0" smtClean="0">
                <a:solidFill>
                  <a:srgbClr val="800000"/>
                </a:solidFill>
                <a:latin typeface="+mj-lt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✗</a:t>
            </a:r>
            <a:r>
              <a:rPr lang="en-US" sz="1600" dirty="0" smtClean="0">
                <a:solidFill>
                  <a:srgbClr val="8CC63F"/>
                </a:solidFill>
                <a:latin typeface="+mj-lt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	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           ✗</a:t>
            </a:r>
          </a:p>
          <a:p>
            <a:pPr marL="0" indent="0">
              <a:buNone/>
            </a:pPr>
            <a:r>
              <a:rPr lang="en-US" sz="900" dirty="0" smtClean="0"/>
              <a:t>HHOS </a:t>
            </a:r>
            <a:r>
              <a:rPr lang="en-US" sz="900" dirty="0"/>
              <a:t>Current   |   HHOS New  |  Victoria Secret   |   Apple   |   Urban Outfitters   |   Ikea   |   Crate &amp; Barrel   |   Home Depot   |   Sephora    |     J. Crew 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Target – Trigger emails?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           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	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✔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endParaRPr lang="en-US" sz="1600" dirty="0">
              <a:solidFill>
                <a:srgbClr val="800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0" indent="0">
              <a:buNone/>
            </a:pPr>
            <a:r>
              <a:rPr lang="en-US" sz="900" dirty="0"/>
              <a:t>HHOS Current   |   HHOS New  |  Victoria Secret   |   Apple   |   Urban Outfitters   |   Ikea   |   Crate &amp; Barrel   |   Home Depot   |   Sephora    |     J. Crew 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 smtClean="0"/>
              <a:t>Value added, non-product editorial?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  </a:t>
            </a:r>
            <a:r>
              <a:rPr lang="en-US" sz="1600" dirty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✔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	     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 </a:t>
            </a:r>
            <a:r>
              <a:rPr lang="en-US" sz="1600" dirty="0">
                <a:solidFill>
                  <a:srgbClr val="8CC63F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</a:t>
            </a:r>
            <a:r>
              <a:rPr lang="en-US" sz="1600" dirty="0" smtClean="0">
                <a:solidFill>
                  <a:srgbClr val="8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   ✗</a:t>
            </a:r>
          </a:p>
          <a:p>
            <a:pPr marL="0" indent="0">
              <a:buNone/>
            </a:pPr>
            <a:r>
              <a:rPr lang="en-US" sz="900" dirty="0"/>
              <a:t>HHOS Current   |   HHOS New  |  Victoria Secret   |   Apple   |   Urban Outfitters   |   Ikea   |   Crate &amp; Barrel   |   Home Depot   |   Sephora    |     J. Crew </a:t>
            </a:r>
          </a:p>
          <a:p>
            <a:pPr marL="0" indent="0">
              <a:buNone/>
            </a:pPr>
            <a:endParaRPr lang="en-US" sz="1600" dirty="0">
              <a:solidFill>
                <a:srgbClr val="800000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7785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COMPARISON 2  </a:t>
            </a:r>
            <a:r>
              <a:rPr lang="en-US" sz="2400" dirty="0" smtClean="0"/>
              <a:t>Conclusions &amp; Take-aways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81000" y="1066800"/>
            <a:ext cx="8153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Most retail emails are “all-image” based.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Hybrid - HP shopping emails previously were all-image, but new template shifts to “hybrid”.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Hybrid emails have many positives but do have challenges: </a:t>
            </a:r>
          </a:p>
          <a:p>
            <a:pPr marL="857250" lvl="1" indent="-457200"/>
            <a:r>
              <a:rPr lang="en-US" dirty="0" smtClean="0"/>
              <a:t>Less control over look and feel</a:t>
            </a:r>
          </a:p>
          <a:p>
            <a:pPr marL="857250" lvl="1" indent="-457200"/>
            <a:r>
              <a:rPr lang="en-US" dirty="0" smtClean="0"/>
              <a:t>4 times as much code ‘under the hood’ but overall message is </a:t>
            </a:r>
            <a:r>
              <a:rPr lang="en-US" dirty="0" smtClean="0"/>
              <a:t>lighter </a:t>
            </a:r>
            <a:r>
              <a:rPr lang="en-US" dirty="0" smtClean="0"/>
              <a:t>because less large image files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Value added – many other retail email offer “non-product, editorial” style content, HP Shopping does not.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HP Shopping </a:t>
            </a:r>
            <a:r>
              <a:rPr lang="en-US" dirty="0" smtClean="0"/>
              <a:t>relies </a:t>
            </a:r>
            <a:r>
              <a:rPr lang="en-US" dirty="0" err="1" smtClean="0"/>
              <a:t>soley</a:t>
            </a:r>
            <a:r>
              <a:rPr lang="en-US" dirty="0" smtClean="0"/>
              <a:t> on product </a:t>
            </a:r>
            <a:r>
              <a:rPr lang="en-US" dirty="0" smtClean="0"/>
              <a:t>shots. Other </a:t>
            </a:r>
            <a:r>
              <a:rPr lang="en-US" dirty="0" smtClean="0"/>
              <a:t>retailer’s images may </a:t>
            </a:r>
            <a:r>
              <a:rPr lang="en-US" dirty="0" smtClean="0"/>
              <a:t>tend </a:t>
            </a:r>
            <a:r>
              <a:rPr lang="en-US" dirty="0" smtClean="0"/>
              <a:t>to be even </a:t>
            </a:r>
            <a:r>
              <a:rPr lang="en-US" dirty="0" smtClean="0"/>
              <a:t>more energetic / lifestyle.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Very few if any retailers use “soft” targeting on a day to day basis.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Most retailers have “hard” targeting triggers in </a:t>
            </a:r>
            <a:r>
              <a:rPr lang="en-US" dirty="0" smtClean="0"/>
              <a:t>place.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722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952" y="1371600"/>
            <a:ext cx="9141048" cy="1905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Targeting &amp; Customization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606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0" y="533400"/>
            <a:ext cx="8610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Targeting &amp; Customization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057400"/>
            <a:ext cx="7772400" cy="3200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Here’s what we’ll cover: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2 general categories of targeting / customization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600" dirty="0" smtClean="0"/>
              <a:t>Hard targeting – fact based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1600" dirty="0" smtClean="0"/>
              <a:t>Soft targeting – theory based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Case study – HP Personas</a:t>
            </a:r>
          </a:p>
        </p:txBody>
      </p:sp>
    </p:spTree>
    <p:extLst>
      <p:ext uri="{BB962C8B-B14F-4D97-AF65-F5344CB8AC3E}">
        <p14:creationId xmlns:p14="http://schemas.microsoft.com/office/powerpoint/2010/main" val="307372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10668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tx1"/>
                </a:solidFill>
              </a:rPr>
              <a:t>COMPARISON 1</a:t>
            </a:r>
            <a:br>
              <a:rPr lang="en-US" sz="2400" i="0" dirty="0" smtClean="0">
                <a:solidFill>
                  <a:schemeClr val="tx1"/>
                </a:solidFill>
              </a:rPr>
            </a:br>
            <a:r>
              <a:rPr lang="en-US" i="0" dirty="0" smtClean="0"/>
              <a:t>Best in Class Email - Technical items </a:t>
            </a:r>
            <a:endParaRPr lang="en-US" i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70038"/>
            <a:ext cx="75438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Can be read w/ image off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Mobile</a:t>
            </a:r>
            <a:r>
              <a:rPr lang="en-US" dirty="0"/>
              <a:t>- Ready Scalable layout</a:t>
            </a:r>
            <a:r>
              <a:rPr lang="en-US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Bulletproof buttons (buttons can be seen w/ images off?)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Strong </a:t>
            </a:r>
            <a:r>
              <a:rPr lang="en-US" dirty="0"/>
              <a:t>Navigation? (top, inner, bottom catchall)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Dynamic </a:t>
            </a:r>
            <a:r>
              <a:rPr lang="en-US" dirty="0"/>
              <a:t>ready? Easy to merge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Social Linking / </a:t>
            </a:r>
            <a:r>
              <a:rPr lang="en-US" dirty="0"/>
              <a:t>Social </a:t>
            </a:r>
            <a:r>
              <a:rPr lang="en-US" dirty="0" smtClean="0"/>
              <a:t>Sharing / Social Dispatches?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10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Targeting &amp; Customization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81000" y="1143001"/>
            <a:ext cx="8153400" cy="4876800"/>
          </a:xfrm>
        </p:spPr>
        <p:txBody>
          <a:bodyPr numCol="1"/>
          <a:lstStyle/>
          <a:p>
            <a:pPr marL="0" indent="0">
              <a:buNone/>
            </a:pPr>
            <a:r>
              <a:rPr lang="en-US" sz="2400" dirty="0" smtClean="0"/>
              <a:t>2 general categories for targeting &amp; customization: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800" dirty="0" smtClean="0"/>
              <a:t>HARD TARGETING:</a:t>
            </a:r>
            <a:r>
              <a:rPr lang="en-US" sz="1800" b="1" dirty="0" smtClean="0"/>
              <a:t> Facts</a:t>
            </a:r>
          </a:p>
          <a:p>
            <a:r>
              <a:rPr lang="en-US" sz="1800" dirty="0" smtClean="0"/>
              <a:t>Based on simple, direct facts</a:t>
            </a:r>
            <a:br>
              <a:rPr lang="en-US" sz="1800" dirty="0" smtClean="0"/>
            </a:br>
            <a:r>
              <a:rPr lang="en-US" sz="1800" dirty="0" smtClean="0"/>
              <a:t>Ex. Gender, product-purchased, product-browsed</a:t>
            </a:r>
          </a:p>
          <a:p>
            <a:r>
              <a:rPr lang="en-US" sz="1800" dirty="0" smtClean="0"/>
              <a:t>Easier to execute</a:t>
            </a:r>
          </a:p>
          <a:p>
            <a:r>
              <a:rPr lang="en-US" sz="1800" dirty="0" smtClean="0"/>
              <a:t>Typically results are more definitive</a:t>
            </a:r>
            <a:endParaRPr lang="en-US" sz="1800" dirty="0"/>
          </a:p>
          <a:p>
            <a:r>
              <a:rPr lang="en-US" sz="1800" dirty="0" smtClean="0"/>
              <a:t>Typically better results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SOFT </a:t>
            </a:r>
            <a:r>
              <a:rPr lang="en-US" sz="1800" dirty="0"/>
              <a:t>TARGETING</a:t>
            </a:r>
            <a:r>
              <a:rPr lang="en-US" sz="1800" dirty="0" smtClean="0"/>
              <a:t>: </a:t>
            </a:r>
            <a:r>
              <a:rPr lang="en-US" sz="1800" b="1" dirty="0" smtClean="0"/>
              <a:t>Theories</a:t>
            </a:r>
            <a:endParaRPr lang="en-US" sz="1800" dirty="0"/>
          </a:p>
          <a:p>
            <a:r>
              <a:rPr lang="en-US" sz="1800" dirty="0"/>
              <a:t>Based on </a:t>
            </a:r>
            <a:r>
              <a:rPr lang="en-US" sz="1800" dirty="0" smtClean="0"/>
              <a:t>theories of who the audience is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Ex Demographic snapshots</a:t>
            </a:r>
            <a:endParaRPr lang="en-US" sz="1800" dirty="0"/>
          </a:p>
          <a:p>
            <a:r>
              <a:rPr lang="en-US" sz="1800" dirty="0" smtClean="0"/>
              <a:t>More difficult </a:t>
            </a:r>
            <a:r>
              <a:rPr lang="en-US" sz="1800" dirty="0"/>
              <a:t>to execute</a:t>
            </a:r>
          </a:p>
          <a:p>
            <a:r>
              <a:rPr lang="en-US" sz="1800" dirty="0" smtClean="0"/>
              <a:t>Results tend to be mixed</a:t>
            </a:r>
          </a:p>
          <a:p>
            <a:r>
              <a:rPr lang="en-US" sz="1800" dirty="0" smtClean="0"/>
              <a:t>Much greater effort to create, review</a:t>
            </a:r>
            <a:endParaRPr lang="en-US" sz="1800" dirty="0"/>
          </a:p>
          <a:p>
            <a:endParaRPr lang="en-US" sz="1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214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Hard Targeting Example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81000" y="1143000"/>
            <a:ext cx="4876800" cy="5029199"/>
          </a:xfrm>
        </p:spPr>
        <p:txBody>
          <a:bodyPr numCol="1"/>
          <a:lstStyle/>
          <a:p>
            <a:pPr marL="0" indent="0">
              <a:buNone/>
            </a:pPr>
            <a:r>
              <a:rPr lang="en-US" sz="2400" dirty="0" smtClean="0"/>
              <a:t>Browsed But Didn’t Buy</a:t>
            </a:r>
          </a:p>
          <a:p>
            <a:pPr marL="0" indent="0">
              <a:buNone/>
            </a:pPr>
            <a:r>
              <a:rPr lang="en-US" sz="1600" i="1" dirty="0" smtClean="0"/>
              <a:t>User browses a product, is sent offer on that product category</a:t>
            </a:r>
          </a:p>
          <a:p>
            <a:pPr>
              <a:buNone/>
            </a:pPr>
            <a:r>
              <a:rPr lang="en-US" sz="1400" b="1" dirty="0"/>
              <a:t>Frequency: </a:t>
            </a:r>
            <a:r>
              <a:rPr lang="en-US" sz="1400" dirty="0"/>
              <a:t>Weekly, Tuesday at 12:00 PM</a:t>
            </a:r>
            <a:endParaRPr lang="en-US" sz="1400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400" b="1" dirty="0"/>
          </a:p>
          <a:p>
            <a:pPr>
              <a:buNone/>
            </a:pPr>
            <a:r>
              <a:rPr lang="en-US" sz="1400" b="1" dirty="0"/>
              <a:t>Content Elements:</a:t>
            </a:r>
          </a:p>
          <a:p>
            <a:r>
              <a:rPr lang="en-US" sz="1400" dirty="0" smtClean="0"/>
              <a:t>Take </a:t>
            </a:r>
            <a:r>
              <a:rPr lang="en-US" sz="1400" dirty="0"/>
              <a:t>5% off select customized </a:t>
            </a:r>
            <a:r>
              <a:rPr lang="en-US" sz="1400" dirty="0" smtClean="0"/>
              <a:t>product category that was browsed.</a:t>
            </a:r>
            <a:endParaRPr lang="en-US" sz="1400" dirty="0"/>
          </a:p>
          <a:p>
            <a:r>
              <a:rPr lang="en-US" sz="1400" dirty="0" smtClean="0"/>
              <a:t>Code </a:t>
            </a:r>
            <a:r>
              <a:rPr lang="en-US" sz="1400" dirty="0"/>
              <a:t>expires 05/31/11</a:t>
            </a:r>
          </a:p>
          <a:p>
            <a:r>
              <a:rPr lang="en-US" sz="1400" dirty="0"/>
              <a:t>Merges: image on left hand size, first name, SUPC</a:t>
            </a:r>
          </a:p>
          <a:p>
            <a:pPr>
              <a:buNone/>
            </a:pPr>
            <a:endParaRPr lang="en-US" sz="1400" b="1" dirty="0"/>
          </a:p>
          <a:p>
            <a:pPr>
              <a:buNone/>
            </a:pPr>
            <a:r>
              <a:rPr lang="en-US" sz="1400" b="1" dirty="0"/>
              <a:t>Targeting: </a:t>
            </a:r>
            <a:endParaRPr lang="en-US" sz="1400" dirty="0"/>
          </a:p>
          <a:p>
            <a:r>
              <a:rPr lang="en-US" sz="1400" dirty="0"/>
              <a:t>Records sent by HP in the </a:t>
            </a:r>
            <a:r>
              <a:rPr lang="en-US" sz="1400" dirty="0" err="1"/>
              <a:t>Omniture</a:t>
            </a:r>
            <a:r>
              <a:rPr lang="en-US" sz="1400" dirty="0"/>
              <a:t> feed. </a:t>
            </a:r>
          </a:p>
          <a:p>
            <a:r>
              <a:rPr lang="en-US" sz="1400" dirty="0"/>
              <a:t>Has not received </a:t>
            </a:r>
            <a:r>
              <a:rPr lang="en-US" sz="1400" dirty="0" smtClean="0"/>
              <a:t>Abandon Shopping Cart, </a:t>
            </a:r>
            <a:r>
              <a:rPr lang="en-US" sz="1400" dirty="0" err="1"/>
              <a:t>Omniture</a:t>
            </a:r>
            <a:r>
              <a:rPr lang="en-US" sz="1400" dirty="0"/>
              <a:t> or Revival 1 in past 30 days.</a:t>
            </a:r>
          </a:p>
          <a:p>
            <a:r>
              <a:rPr lang="en-US" sz="1400" dirty="0"/>
              <a:t>Has not received </a:t>
            </a:r>
            <a:r>
              <a:rPr lang="en-US" sz="1400" dirty="0" smtClean="0"/>
              <a:t>Clicked But Didn’t Buy </a:t>
            </a:r>
            <a:r>
              <a:rPr lang="en-US" sz="1400" dirty="0"/>
              <a:t>in past 5 days.</a:t>
            </a:r>
          </a:p>
          <a:p>
            <a:pPr marL="0" indent="0">
              <a:buNone/>
            </a:pPr>
            <a:endParaRPr lang="en-US" sz="1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905000"/>
            <a:ext cx="3240220" cy="2998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13490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Hard Targeting Example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81000" y="1143001"/>
            <a:ext cx="4191000" cy="4876800"/>
          </a:xfrm>
        </p:spPr>
        <p:txBody>
          <a:bodyPr numCol="1"/>
          <a:lstStyle/>
          <a:p>
            <a:pPr marL="0" indent="0">
              <a:buNone/>
            </a:pPr>
            <a:r>
              <a:rPr lang="en-US" sz="2400" dirty="0" smtClean="0"/>
              <a:t>Abandoned Shopping Cart</a:t>
            </a:r>
          </a:p>
          <a:p>
            <a:pPr marL="0" indent="0">
              <a:buNone/>
            </a:pPr>
            <a:r>
              <a:rPr lang="en-US" sz="1800" i="1" dirty="0"/>
              <a:t>User </a:t>
            </a:r>
            <a:r>
              <a:rPr lang="en-US" sz="1800" i="1" dirty="0" smtClean="0"/>
              <a:t>carts a product but no purchase. Email is sent with product &amp; offer.</a:t>
            </a:r>
            <a:endParaRPr lang="en-US" sz="2400" dirty="0"/>
          </a:p>
          <a:p>
            <a:pPr>
              <a:buNone/>
            </a:pPr>
            <a:r>
              <a:rPr lang="en-US" sz="1200" b="1" dirty="0"/>
              <a:t>Frequency: </a:t>
            </a:r>
            <a:r>
              <a:rPr lang="en-US" sz="1200" dirty="0"/>
              <a:t>Mails daily at 1:00 AM</a:t>
            </a:r>
            <a:endParaRPr lang="en-US" sz="1200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200" b="1" dirty="0"/>
          </a:p>
          <a:p>
            <a:pPr>
              <a:buNone/>
            </a:pPr>
            <a:r>
              <a:rPr lang="en-US" sz="1200" b="1" dirty="0"/>
              <a:t>Content Elements:</a:t>
            </a:r>
          </a:p>
          <a:p>
            <a:r>
              <a:rPr lang="en-US" sz="1200" dirty="0" smtClean="0"/>
              <a:t>Save </a:t>
            </a:r>
            <a:r>
              <a:rPr lang="en-US" sz="1200" dirty="0"/>
              <a:t>5% on select items in your next order</a:t>
            </a:r>
          </a:p>
          <a:p>
            <a:r>
              <a:rPr lang="en-US" sz="1200" dirty="0" smtClean="0"/>
              <a:t>Coupon </a:t>
            </a:r>
            <a:r>
              <a:rPr lang="en-US" sz="1200" dirty="0"/>
              <a:t>Code expires 05/31/11</a:t>
            </a:r>
          </a:p>
          <a:p>
            <a:r>
              <a:rPr lang="en-US" sz="1200" dirty="0"/>
              <a:t>Merges: image, product name, URL, first name, SUPC</a:t>
            </a:r>
          </a:p>
          <a:p>
            <a:r>
              <a:rPr lang="en-US" sz="1200" dirty="0"/>
              <a:t>Tiers: General Store</a:t>
            </a:r>
            <a:endParaRPr lang="en-US" sz="1200" dirty="0">
              <a:solidFill>
                <a:srgbClr val="FF0000"/>
              </a:solidFill>
            </a:endParaRPr>
          </a:p>
          <a:p>
            <a:pPr>
              <a:buNone/>
            </a:pPr>
            <a:endParaRPr lang="en-US" sz="1200" b="1" dirty="0"/>
          </a:p>
          <a:p>
            <a:pPr>
              <a:buNone/>
            </a:pPr>
            <a:r>
              <a:rPr lang="en-US" sz="1200" b="1" dirty="0"/>
              <a:t>Targeting:</a:t>
            </a:r>
            <a:r>
              <a:rPr lang="en-US" sz="1200" dirty="0"/>
              <a:t> </a:t>
            </a:r>
          </a:p>
          <a:p>
            <a:r>
              <a:rPr lang="en-US" sz="1200" dirty="0"/>
              <a:t>Records sent by HP in ASC feed. </a:t>
            </a:r>
          </a:p>
          <a:p>
            <a:r>
              <a:rPr lang="en-US" sz="1200" dirty="0"/>
              <a:t>Has not received this message in past 31 days.</a:t>
            </a:r>
          </a:p>
          <a:p>
            <a:r>
              <a:rPr lang="en-US" sz="1200" dirty="0"/>
              <a:t>Has not received Lapsed 1, Revival 1 or Best Offer </a:t>
            </a:r>
          </a:p>
          <a:p>
            <a:pPr>
              <a:buNone/>
            </a:pPr>
            <a:r>
              <a:rPr lang="en-US" sz="1200" dirty="0"/>
              <a:t>	Activation in past 7 days.</a:t>
            </a:r>
          </a:p>
          <a:p>
            <a:pPr marL="0" indent="0">
              <a:buNone/>
            </a:pPr>
            <a:endParaRPr lang="en-US" sz="12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762000"/>
            <a:ext cx="3419445" cy="366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133600"/>
            <a:ext cx="3619852" cy="39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8012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Hard Targeting Example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04800" y="1143001"/>
            <a:ext cx="4114800" cy="4876800"/>
          </a:xfrm>
        </p:spPr>
        <p:txBody>
          <a:bodyPr numCol="1"/>
          <a:lstStyle/>
          <a:p>
            <a:pPr marL="0" indent="0">
              <a:buNone/>
            </a:pPr>
            <a:r>
              <a:rPr lang="en-US" sz="2400" dirty="0" smtClean="0"/>
              <a:t>Next most logical product</a:t>
            </a:r>
          </a:p>
          <a:p>
            <a:pPr marL="0" indent="0">
              <a:buNone/>
            </a:pPr>
            <a:r>
              <a:rPr lang="en-US" sz="1800" i="1" dirty="0" smtClean="0"/>
              <a:t>Based on past product purchased, modeling predicts next purchase need.</a:t>
            </a:r>
            <a:endParaRPr lang="en-US" sz="1800" i="1" dirty="0"/>
          </a:p>
          <a:p>
            <a:pPr lvl="0">
              <a:defRPr/>
            </a:pPr>
            <a:r>
              <a:rPr lang="en-US" sz="1800" b="1" dirty="0"/>
              <a:t>Frequency: </a:t>
            </a:r>
            <a:r>
              <a:rPr lang="en-US" sz="1800" dirty="0"/>
              <a:t>Daily at 11:00 AM</a:t>
            </a:r>
          </a:p>
          <a:p>
            <a:pPr marL="0" indent="0">
              <a:buNone/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Dynamically </a:t>
            </a:r>
            <a:r>
              <a:rPr lang="en-US" sz="1800" dirty="0"/>
              <a:t>generates copy and big image based on product </a:t>
            </a:r>
            <a:r>
              <a:rPr lang="en-US" sz="1800" dirty="0" smtClean="0"/>
              <a:t>category</a:t>
            </a:r>
          </a:p>
          <a:p>
            <a:pPr>
              <a:defRPr/>
            </a:pPr>
            <a:endParaRPr lang="en-US" sz="1800" dirty="0"/>
          </a:p>
          <a:p>
            <a:pPr lvl="0">
              <a:buNone/>
              <a:defRPr/>
            </a:pPr>
            <a:r>
              <a:rPr lang="en-US" sz="1800" b="1" dirty="0"/>
              <a:t>Targeting: </a:t>
            </a:r>
          </a:p>
          <a:p>
            <a:pPr>
              <a:defRPr/>
            </a:pPr>
            <a:r>
              <a:rPr lang="en-US" sz="1800" dirty="0"/>
              <a:t>First time buyers who purchased 45 days ago - records sent by HP in NMLP feed 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92086" y="728137"/>
            <a:ext cx="2523124" cy="2268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1397" y="1828800"/>
            <a:ext cx="2582603" cy="2335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1296" y="3459451"/>
            <a:ext cx="2769812" cy="248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044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Hard Targeting Example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81000" y="1143001"/>
            <a:ext cx="4038600" cy="4876800"/>
          </a:xfrm>
        </p:spPr>
        <p:txBody>
          <a:bodyPr numCol="1"/>
          <a:lstStyle/>
          <a:p>
            <a:pPr marL="0" indent="0">
              <a:buNone/>
            </a:pPr>
            <a:r>
              <a:rPr lang="en-US" sz="2400" dirty="0" smtClean="0"/>
              <a:t>60 Days Activation</a:t>
            </a:r>
          </a:p>
          <a:p>
            <a:pPr marL="0" indent="0">
              <a:buNone/>
            </a:pPr>
            <a:r>
              <a:rPr lang="en-US" sz="1800" i="1" dirty="0" smtClean="0"/>
              <a:t>If no </a:t>
            </a:r>
            <a:r>
              <a:rPr lang="en-US" sz="1800" i="1" dirty="0" smtClean="0"/>
              <a:t>opens or clicks </a:t>
            </a:r>
            <a:r>
              <a:rPr lang="en-US" sz="1800" i="1" dirty="0" smtClean="0"/>
              <a:t>for </a:t>
            </a:r>
            <a:r>
              <a:rPr lang="en-US" sz="1800" i="1" dirty="0" smtClean="0"/>
              <a:t>60 days, user is sent offer</a:t>
            </a:r>
            <a:endParaRPr lang="en-US" sz="2400" dirty="0"/>
          </a:p>
          <a:p>
            <a:pPr lvl="0">
              <a:defRPr/>
            </a:pPr>
            <a:r>
              <a:rPr lang="en-US" sz="1400" b="1" dirty="0"/>
              <a:t>Frequency: </a:t>
            </a:r>
            <a:r>
              <a:rPr lang="en-US" sz="1400" dirty="0"/>
              <a:t>Monthly – Day 14 at 10:00 AM</a:t>
            </a:r>
          </a:p>
          <a:p>
            <a:pPr>
              <a:defRPr/>
            </a:pPr>
            <a:endParaRPr lang="en-US" sz="1400" dirty="0" smtClean="0"/>
          </a:p>
          <a:p>
            <a:pPr>
              <a:defRPr/>
            </a:pPr>
            <a:r>
              <a:rPr lang="en-US" sz="1400" dirty="0" smtClean="0"/>
              <a:t>Save </a:t>
            </a:r>
            <a:r>
              <a:rPr lang="en-US" sz="1400" dirty="0"/>
              <a:t>an extra 5%</a:t>
            </a:r>
          </a:p>
          <a:p>
            <a:pPr lvl="0"/>
            <a:r>
              <a:rPr lang="en-US" sz="1400" dirty="0"/>
              <a:t>SUPC Coupon Code</a:t>
            </a:r>
          </a:p>
          <a:p>
            <a:pPr lvl="0"/>
            <a:r>
              <a:rPr lang="en-US" sz="1400" dirty="0"/>
              <a:t>Coupon expires 5/31/11</a:t>
            </a:r>
          </a:p>
          <a:p>
            <a:pPr>
              <a:defRPr/>
            </a:pPr>
            <a:r>
              <a:rPr lang="en-US" sz="1400" dirty="0"/>
              <a:t>Tiers: General Store</a:t>
            </a:r>
          </a:p>
          <a:p>
            <a:pPr lvl="0">
              <a:buNone/>
              <a:defRPr/>
            </a:pPr>
            <a:endParaRPr lang="en-US" sz="1400" b="1" dirty="0"/>
          </a:p>
          <a:p>
            <a:pPr lvl="0">
              <a:buNone/>
              <a:defRPr/>
            </a:pPr>
            <a:r>
              <a:rPr lang="en-US" sz="1400" b="1" dirty="0"/>
              <a:t>Targeting: </a:t>
            </a:r>
          </a:p>
          <a:p>
            <a:pPr>
              <a:defRPr/>
            </a:pPr>
            <a:r>
              <a:rPr lang="en-US" sz="1400" dirty="0"/>
              <a:t>Members who are not active - has not received  “</a:t>
            </a:r>
            <a:r>
              <a:rPr lang="en-US" sz="1400" dirty="0" err="1"/>
              <a:t>RM_HHOS_Attach_Printer_master</a:t>
            </a:r>
            <a:r>
              <a:rPr lang="en-US" sz="1400" dirty="0"/>
              <a:t>” (Upsell) or “RM_hhos_5373_Attach_PC_NB_Accessories”(Attach 2) less than 2 days ago.</a:t>
            </a:r>
          </a:p>
          <a:p>
            <a:pPr marL="0" indent="0">
              <a:buNone/>
            </a:pPr>
            <a:endParaRPr lang="en-US" sz="1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371600"/>
            <a:ext cx="3961421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0442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200" y="457200"/>
            <a:ext cx="4876800" cy="5867400"/>
          </a:xfrm>
        </p:spPr>
        <p:txBody>
          <a:bodyPr>
            <a:noAutofit/>
          </a:bodyPr>
          <a:lstStyle/>
          <a:p>
            <a:r>
              <a:rPr lang="en-US" sz="2400" i="0" dirty="0" smtClean="0">
                <a:solidFill>
                  <a:schemeClr val="tx1"/>
                </a:solidFill>
              </a:rPr>
              <a:t>Currently there are over 20 active, customized &amp; targeted triggers consisting of 72 emails that go out daily, weekly or in real-time:</a:t>
            </a:r>
            <a:br>
              <a:rPr lang="en-US" sz="2400" i="0" dirty="0" smtClean="0">
                <a:solidFill>
                  <a:schemeClr val="tx1"/>
                </a:solidFill>
              </a:rPr>
            </a:br>
            <a:r>
              <a:rPr lang="en-US" sz="2400" i="0" dirty="0" smtClean="0">
                <a:solidFill>
                  <a:schemeClr val="tx1"/>
                </a:solidFill>
              </a:rPr>
              <a:t/>
            </a:r>
            <a:br>
              <a:rPr lang="en-US" sz="2400" i="0" dirty="0" smtClean="0">
                <a:solidFill>
                  <a:schemeClr val="tx1"/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HHO 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&amp; MB </a:t>
            </a: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Welcome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My Print Rewards Triggers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HP Academy /Employee Purchase Program Triggers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Click 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But Didn't </a:t>
            </a: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Buy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Activation 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(30 &amp; 60 Days</a:t>
            </a: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)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Omniture Browse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Web Review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Next Most Logical Product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Abandoned 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Shopping </a:t>
            </a: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Cart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HHO 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Attach </a:t>
            </a: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Printer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Attach 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PC </a:t>
            </a: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Accessories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Newsgram 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Attach </a:t>
            </a: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Printer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Newsgram 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Click But Didn't </a:t>
            </a: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Buy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Newsgram 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Activation (30 &amp; 60 Days)</a:t>
            </a:r>
            <a:r>
              <a:rPr lang="en-US" sz="1400" dirty="0">
                <a:solidFill>
                  <a:schemeClr val="bg1">
                    <a:lumMod val="25000"/>
                  </a:schemeClr>
                </a:solidFill>
              </a:rPr>
              <a:t> 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Newsgram </a:t>
            </a: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Welcome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err="1" smtClean="0">
                <a:solidFill>
                  <a:schemeClr val="bg1">
                    <a:lumMod val="25000"/>
                  </a:schemeClr>
                </a:solidFill>
              </a:rPr>
              <a:t>Newsgram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 Next Most Logical Product</a:t>
            </a:r>
            <a:br>
              <a:rPr lang="en-US" sz="1400" i="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Social Media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Supplies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Battery Replacement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Web Review</a:t>
            </a:r>
            <a:b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</a:br>
            <a:r>
              <a:rPr lang="en-US" sz="1400" i="0" dirty="0" smtClean="0">
                <a:solidFill>
                  <a:schemeClr val="bg1">
                    <a:lumMod val="25000"/>
                  </a:schemeClr>
                </a:solidFill>
              </a:rPr>
              <a:t>HP ROLE </a:t>
            </a:r>
            <a:r>
              <a:rPr lang="en-US" sz="1400" i="0" dirty="0">
                <a:solidFill>
                  <a:schemeClr val="bg1">
                    <a:lumMod val="25000"/>
                  </a:schemeClr>
                </a:solidFill>
              </a:rPr>
              <a:t>(First 14 Days)</a:t>
            </a:r>
            <a:r>
              <a:rPr lang="en-US" sz="1400" dirty="0">
                <a:solidFill>
                  <a:schemeClr val="bg1">
                    <a:lumMod val="25000"/>
                  </a:schemeClr>
                </a:solidFill>
              </a:rPr>
              <a:t> </a:t>
            </a:r>
            <a:endParaRPr lang="en-US" sz="18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81000"/>
            <a:ext cx="3505200" cy="627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95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Soft Targeting Example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81000" y="990600"/>
            <a:ext cx="8534400" cy="60959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HP Shopping Personas Project     </a:t>
            </a:r>
            <a:r>
              <a:rPr lang="en-US" sz="1400" dirty="0" smtClean="0"/>
              <a:t>Create unique email layouts based on personas: </a:t>
            </a:r>
            <a:endParaRPr lang="en-US" sz="1400" dirty="0"/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6232525" algn="l"/>
              </a:tabLst>
            </a:pPr>
            <a:endParaRPr lang="en-US" sz="1400" b="1" u="sng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9600" y="1447800"/>
            <a:ext cx="8153400" cy="5074018"/>
            <a:chOff x="527614" y="1034156"/>
            <a:chExt cx="8153400" cy="50740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7614" y="1212921"/>
              <a:ext cx="2571942" cy="18448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44077" y="1034156"/>
              <a:ext cx="2575182" cy="20235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0216" y="1096868"/>
              <a:ext cx="2440798" cy="19275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5177" y="3806282"/>
              <a:ext cx="2575182" cy="19273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7614" y="3809521"/>
              <a:ext cx="2571942" cy="19240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19800" y="3810000"/>
              <a:ext cx="2659164" cy="19751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527614" y="3251063"/>
              <a:ext cx="7877238" cy="251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SENTIMENTAL TRADITIONALIST                                   DIGITAL TRIBALIST                                           SUCCESSFUL ADAPTER</a:t>
              </a:r>
              <a:endParaRPr lang="en-US" sz="105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7614" y="5856621"/>
              <a:ext cx="7612850" cy="251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/>
                <a:t>POWER USER                                                                 ENTERTAINMENT SAVVY                                     FREEBIE SEEKER</a:t>
              </a:r>
              <a:endParaRPr lang="en-US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7312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Soft Targeting Example 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60959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HP Shopping Personas Project emails</a:t>
            </a:r>
          </a:p>
          <a:p>
            <a:pPr marL="0" indent="0">
              <a:buNone/>
            </a:pPr>
            <a:r>
              <a:rPr lang="en-US" dirty="0" smtClean="0"/>
              <a:t>Each email had copy, images and products adjusted to demographic</a:t>
            </a:r>
          </a:p>
          <a:p>
            <a:pPr marL="0" indent="0">
              <a:buNone/>
            </a:pPr>
            <a:endParaRPr lang="en-US" sz="1400" b="1" u="sng" dirty="0"/>
          </a:p>
          <a:p>
            <a:pPr marL="0" indent="0">
              <a:buNone/>
            </a:pPr>
            <a:r>
              <a:rPr lang="en-US" sz="1400" dirty="0">
                <a:cs typeface="Abadi MT Condensed Extra Bold"/>
                <a:hlinkClick r:id="rId2"/>
              </a:rPr>
              <a:t>General </a:t>
            </a:r>
            <a:r>
              <a:rPr lang="en-US" sz="1400" dirty="0" smtClean="0">
                <a:cs typeface="Abadi MT Condensed Extra Bold"/>
                <a:hlinkClick r:id="rId2"/>
              </a:rPr>
              <a:t>Store</a:t>
            </a:r>
            <a:r>
              <a:rPr lang="en-US" sz="1400" dirty="0" smtClean="0">
                <a:cs typeface="Abadi MT Condensed Extra Bold"/>
              </a:rPr>
              <a:t>                           </a:t>
            </a:r>
            <a:r>
              <a:rPr lang="en-US" sz="1400" dirty="0" smtClean="0">
                <a:cs typeface="Abadi MT Condensed Extra Bold"/>
                <a:hlinkClick r:id="rId3"/>
              </a:rPr>
              <a:t>Tribalists</a:t>
            </a:r>
            <a:r>
              <a:rPr lang="en-US" sz="1400" dirty="0" smtClean="0">
                <a:cs typeface="Abadi MT Condensed Extra Bold"/>
              </a:rPr>
              <a:t>                              </a:t>
            </a:r>
            <a:r>
              <a:rPr lang="en-US" sz="1400" dirty="0" smtClean="0">
                <a:cs typeface="Abadi MT Condensed Extra Bold"/>
                <a:hlinkClick r:id="rId4"/>
              </a:rPr>
              <a:t>Traditionalists</a:t>
            </a:r>
            <a:r>
              <a:rPr lang="en-US" sz="1400" dirty="0" smtClean="0">
                <a:cs typeface="Abadi MT Condensed Extra Bold"/>
              </a:rPr>
              <a:t>                                    </a:t>
            </a:r>
            <a:r>
              <a:rPr lang="en-US" sz="1400" dirty="0" smtClean="0">
                <a:cs typeface="Abadi MT Condensed Extra Bold"/>
                <a:hlinkClick r:id="rId5"/>
              </a:rPr>
              <a:t>Adopters</a:t>
            </a:r>
            <a:endParaRPr lang="en-US" sz="1400" b="1" dirty="0">
              <a:cs typeface="Abadi MT Condensed Extra Bold"/>
            </a:endParaRPr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590800"/>
            <a:ext cx="2218395" cy="29098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2605088"/>
            <a:ext cx="2327340" cy="3095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0600" y="2605088"/>
            <a:ext cx="2295890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9000" y="2605088"/>
            <a:ext cx="213797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5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Soft Targeting Example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60959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HP Shopping Personas Project</a:t>
            </a:r>
          </a:p>
          <a:p>
            <a:pPr>
              <a:lnSpc>
                <a:spcPct val="80000"/>
              </a:lnSpc>
              <a:buNone/>
              <a:tabLst>
                <a:tab pos="6232525" algn="l"/>
              </a:tabLst>
            </a:pPr>
            <a:endParaRPr lang="en-US" sz="1600" b="1" u="sng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6232525" algn="l"/>
              </a:tabLst>
            </a:pPr>
            <a:r>
              <a:rPr lang="en-US" sz="1400" b="1" u="sng" dirty="0" smtClean="0"/>
              <a:t>RESULTS:</a:t>
            </a:r>
            <a:endParaRPr lang="en-US" sz="1400" b="1" u="sng" dirty="0"/>
          </a:p>
          <a:p>
            <a:pPr>
              <a:lnSpc>
                <a:spcPct val="80000"/>
              </a:lnSpc>
              <a:buNone/>
              <a:tabLst>
                <a:tab pos="6232525" algn="l"/>
              </a:tabLst>
            </a:pPr>
            <a:endParaRPr lang="en-US" sz="1400" b="1" u="sng" dirty="0"/>
          </a:p>
          <a:p>
            <a:pPr>
              <a:lnSpc>
                <a:spcPct val="80000"/>
              </a:lnSpc>
              <a:tabLst>
                <a:tab pos="6232525" algn="l"/>
              </a:tabLst>
            </a:pPr>
            <a:r>
              <a:rPr lang="en-US" sz="1600" i="1" u="sng" dirty="0"/>
              <a:t>Unique Persona Segments</a:t>
            </a:r>
            <a:r>
              <a:rPr lang="en-US" sz="1600" dirty="0"/>
              <a:t>:  Email response rates and purchase behavior vary across the Persona Segments (confirms potential value of targeting by Persona Segments)</a:t>
            </a:r>
          </a:p>
          <a:p>
            <a:pPr>
              <a:lnSpc>
                <a:spcPct val="80000"/>
              </a:lnSpc>
              <a:tabLst>
                <a:tab pos="6232525" algn="l"/>
              </a:tabLst>
            </a:pPr>
            <a:endParaRPr lang="en-US" sz="1600" dirty="0"/>
          </a:p>
          <a:p>
            <a:pPr marL="342900" lvl="1" indent="-342900">
              <a:lnSpc>
                <a:spcPct val="80000"/>
              </a:lnSpc>
              <a:buFont typeface="Arial" charset="0"/>
              <a:buChar char="•"/>
              <a:tabLst>
                <a:tab pos="6232525" algn="l"/>
              </a:tabLst>
            </a:pPr>
            <a:r>
              <a:rPr lang="en-US" sz="1600" i="1" u="sng" dirty="0"/>
              <a:t>Creative</a:t>
            </a:r>
            <a:r>
              <a:rPr lang="en-US" sz="1600" dirty="0"/>
              <a:t>:  Persona-based creatives were tested with mixed results</a:t>
            </a:r>
          </a:p>
          <a:p>
            <a:pPr lvl="1">
              <a:lnSpc>
                <a:spcPct val="80000"/>
              </a:lnSpc>
              <a:tabLst>
                <a:tab pos="6232525" algn="l"/>
              </a:tabLst>
            </a:pPr>
            <a:r>
              <a:rPr lang="en-US" sz="1600" dirty="0"/>
              <a:t>Three segments were tested </a:t>
            </a:r>
            <a:r>
              <a:rPr lang="en-US" sz="1600" dirty="0" smtClean="0"/>
              <a:t>creative </a:t>
            </a:r>
            <a:r>
              <a:rPr lang="en-US" sz="1600" dirty="0"/>
              <a:t>were not strikingly different</a:t>
            </a:r>
          </a:p>
          <a:p>
            <a:pPr lvl="1">
              <a:lnSpc>
                <a:spcPct val="80000"/>
              </a:lnSpc>
              <a:tabLst>
                <a:tab pos="6232525" algn="l"/>
              </a:tabLst>
            </a:pPr>
            <a:endParaRPr lang="en-US" sz="1600" dirty="0"/>
          </a:p>
          <a:p>
            <a:pPr>
              <a:lnSpc>
                <a:spcPct val="80000"/>
              </a:lnSpc>
              <a:tabLst>
                <a:tab pos="6232525" algn="l"/>
              </a:tabLst>
            </a:pPr>
            <a:r>
              <a:rPr lang="en-US" sz="1600" i="1" u="sng" dirty="0"/>
              <a:t>Products &amp; Product Combination</a:t>
            </a:r>
            <a:r>
              <a:rPr lang="en-US" sz="1600" dirty="0"/>
              <a:t>:  Results directionally show that certain products resonate stronger with specific Persona </a:t>
            </a:r>
            <a:r>
              <a:rPr lang="en-US" sz="1600" dirty="0" smtClean="0"/>
              <a:t>Segments</a:t>
            </a:r>
          </a:p>
          <a:p>
            <a:pPr>
              <a:lnSpc>
                <a:spcPct val="80000"/>
              </a:lnSpc>
              <a:tabLst>
                <a:tab pos="6232525" algn="l"/>
              </a:tabLst>
            </a:pPr>
            <a:endParaRPr lang="en-US" sz="1600" dirty="0"/>
          </a:p>
          <a:p>
            <a:pPr lvl="1">
              <a:lnSpc>
                <a:spcPct val="80000"/>
              </a:lnSpc>
              <a:tabLst>
                <a:tab pos="6232525" algn="l"/>
              </a:tabLst>
            </a:pPr>
            <a:r>
              <a:rPr lang="en-US" sz="1600" dirty="0"/>
              <a:t>DOTW dynamic template used to determine optimal product/product slot combination by Persona Segment (10/21 Comprehensive Persona Test – Phase II)</a:t>
            </a:r>
          </a:p>
          <a:p>
            <a:pPr lvl="1">
              <a:lnSpc>
                <a:spcPct val="80000"/>
              </a:lnSpc>
              <a:tabLst>
                <a:tab pos="6232525" algn="l"/>
              </a:tabLst>
            </a:pPr>
            <a:r>
              <a:rPr lang="en-US" sz="1600" dirty="0"/>
              <a:t>AOIDs tracked by Persona Segment during Q1 2011 Holiday period (Phase III)</a:t>
            </a:r>
          </a:p>
          <a:p>
            <a:pPr lvl="2">
              <a:lnSpc>
                <a:spcPct val="80000"/>
              </a:lnSpc>
              <a:tabLst>
                <a:tab pos="6232525" algn="l"/>
              </a:tabLst>
            </a:pPr>
            <a:r>
              <a:rPr lang="en-US" sz="1600" dirty="0"/>
              <a:t>Results mixed but a few segments appear to be attracted to value-based products and others to hot tech products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6607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Soft Targeting Example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381000" y="1143000"/>
            <a:ext cx="8534400" cy="609599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HP Shopping Personas Project Take aways</a:t>
            </a:r>
          </a:p>
          <a:p>
            <a:pPr>
              <a:lnSpc>
                <a:spcPct val="80000"/>
              </a:lnSpc>
              <a:buNone/>
              <a:tabLst>
                <a:tab pos="6232525" algn="l"/>
              </a:tabLst>
            </a:pPr>
            <a:endParaRPr lang="en-US" sz="1600" b="1" u="sng" dirty="0"/>
          </a:p>
          <a:p>
            <a:pPr marL="0" indent="0">
              <a:lnSpc>
                <a:spcPct val="80000"/>
              </a:lnSpc>
              <a:buNone/>
              <a:tabLst>
                <a:tab pos="6232525" algn="l"/>
              </a:tabLst>
            </a:pPr>
            <a:endParaRPr lang="en-US" sz="2400" dirty="0" smtClean="0"/>
          </a:p>
          <a:p>
            <a:pPr>
              <a:lnSpc>
                <a:spcPct val="80000"/>
              </a:lnSpc>
              <a:tabLst>
                <a:tab pos="6232525" algn="l"/>
              </a:tabLst>
            </a:pPr>
            <a:r>
              <a:rPr lang="en-US" sz="2400" dirty="0" smtClean="0"/>
              <a:t>Varied results, not </a:t>
            </a:r>
            <a:r>
              <a:rPr lang="en-US" sz="2400" dirty="0" smtClean="0"/>
              <a:t>definitive</a:t>
            </a:r>
            <a:endParaRPr lang="en-US" sz="2400" dirty="0" smtClean="0"/>
          </a:p>
          <a:p>
            <a:pPr>
              <a:lnSpc>
                <a:spcPct val="80000"/>
              </a:lnSpc>
              <a:tabLst>
                <a:tab pos="6232525" algn="l"/>
              </a:tabLst>
            </a:pPr>
            <a:r>
              <a:rPr lang="en-US" sz="2400" dirty="0" smtClean="0"/>
              <a:t>Writing and design for demographics is subjective</a:t>
            </a:r>
          </a:p>
          <a:p>
            <a:pPr>
              <a:lnSpc>
                <a:spcPct val="80000"/>
              </a:lnSpc>
              <a:tabLst>
                <a:tab pos="6232525" algn="l"/>
              </a:tabLst>
            </a:pPr>
            <a:r>
              <a:rPr lang="en-US" sz="2400" dirty="0" smtClean="0"/>
              <a:t>Multiple versions is very labor intensive</a:t>
            </a:r>
          </a:p>
          <a:p>
            <a:pPr lvl="1">
              <a:lnSpc>
                <a:spcPct val="80000"/>
              </a:lnSpc>
              <a:tabLst>
                <a:tab pos="6232525" algn="l"/>
              </a:tabLst>
            </a:pPr>
            <a:r>
              <a:rPr lang="en-US" sz="2400" dirty="0" smtClean="0"/>
              <a:t>Copywriting time - 300% higher than average</a:t>
            </a:r>
          </a:p>
          <a:p>
            <a:pPr lvl="1">
              <a:lnSpc>
                <a:spcPct val="80000"/>
              </a:lnSpc>
              <a:tabLst>
                <a:tab pos="6232525" algn="l"/>
              </a:tabLst>
            </a:pPr>
            <a:r>
              <a:rPr lang="en-US" sz="2400" dirty="0" smtClean="0"/>
              <a:t>Design time – 5 times the average</a:t>
            </a:r>
          </a:p>
          <a:p>
            <a:pPr lvl="1">
              <a:lnSpc>
                <a:spcPct val="80000"/>
              </a:lnSpc>
              <a:tabLst>
                <a:tab pos="6232525" algn="l"/>
              </a:tabLst>
            </a:pPr>
            <a:r>
              <a:rPr lang="en-US" sz="2400" dirty="0" smtClean="0"/>
              <a:t>Revisions – 67 revisions vs 12 on average message</a:t>
            </a:r>
          </a:p>
          <a:p>
            <a:pPr lvl="1">
              <a:lnSpc>
                <a:spcPct val="80000"/>
              </a:lnSpc>
              <a:tabLst>
                <a:tab pos="6232525" algn="l"/>
              </a:tabLst>
            </a:pPr>
            <a:r>
              <a:rPr lang="en-US" sz="2400" dirty="0" smtClean="0"/>
              <a:t>Overall cost increases for each </a:t>
            </a:r>
            <a:r>
              <a:rPr lang="en-US" sz="2400" dirty="0" smtClean="0"/>
              <a:t>additional version</a:t>
            </a:r>
            <a:endParaRPr lang="en-US" sz="2400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  <a:tabLst>
                <a:tab pos="6232525" algn="l"/>
              </a:tabLst>
            </a:pPr>
            <a:endParaRPr lang="en-US" sz="1400" b="1" u="sng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80298" y="13540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59916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381000"/>
            <a:ext cx="8305800" cy="5334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bg1">
                    <a:lumMod val="50000"/>
                  </a:schemeClr>
                </a:solidFill>
              </a:rPr>
              <a:t>Before we start…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609600"/>
            <a:ext cx="7543800" cy="761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smtClean="0"/>
              <a:t>2 email approaches:</a:t>
            </a:r>
          </a:p>
          <a:p>
            <a:pPr marL="0" indent="0" algn="ctr">
              <a:buNone/>
            </a:pPr>
            <a:r>
              <a:rPr lang="en-US" sz="2800" dirty="0" smtClean="0"/>
              <a:t> Hybrid                   vs           All-Images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828800"/>
            <a:ext cx="3954171" cy="472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2295" t="-3723" r="2295" b="34131"/>
          <a:stretch/>
        </p:blipFill>
        <p:spPr>
          <a:xfrm>
            <a:off x="381000" y="1524000"/>
            <a:ext cx="3657600" cy="608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5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2000" y="2209800"/>
            <a:ext cx="7620000" cy="1143000"/>
          </a:xfrm>
        </p:spPr>
        <p:txBody>
          <a:bodyPr/>
          <a:lstStyle/>
          <a:p>
            <a:pPr algn="ctr"/>
            <a:r>
              <a:rPr lang="en-US" dirty="0" smtClean="0"/>
              <a:t>New HP Shopping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8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143000"/>
          </a:xfrm>
        </p:spPr>
        <p:txBody>
          <a:bodyPr/>
          <a:lstStyle/>
          <a:p>
            <a:r>
              <a:rPr lang="en-US" dirty="0" smtClean="0"/>
              <a:t>New HP Shopping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8458200" cy="762000"/>
          </a:xfrm>
        </p:spPr>
        <p:txBody>
          <a:bodyPr/>
          <a:lstStyle/>
          <a:p>
            <a:r>
              <a:rPr lang="en-US" dirty="0" smtClean="0"/>
              <a:t>Requirements of new design</a:t>
            </a:r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81000" y="1447800"/>
            <a:ext cx="8382000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Verdana" charset="0"/>
              <a:buAutoNum type="arabicPeriod"/>
            </a:pPr>
            <a:r>
              <a:rPr lang="en-US" sz="1800" dirty="0" smtClean="0">
                <a:latin typeface="Trebuchet MS" charset="0"/>
                <a:ea typeface="ＭＳ Ｐゴシック" charset="0"/>
                <a:cs typeface="ＭＳ Ｐゴシック" charset="0"/>
              </a:rPr>
              <a:t>Efficiency – must be able to be authored more quickly than current</a:t>
            </a:r>
          </a:p>
          <a:p>
            <a:pPr>
              <a:buFont typeface="Verdana" charset="0"/>
              <a:buAutoNum type="arabicPeriod"/>
            </a:pPr>
            <a:r>
              <a:rPr lang="en-US" sz="1800" dirty="0" smtClean="0">
                <a:latin typeface="Trebuchet MS" charset="0"/>
                <a:ea typeface="ＭＳ Ｐゴシック" charset="0"/>
                <a:cs typeface="ＭＳ Ｐゴシック" charset="0"/>
              </a:rPr>
              <a:t>True Hybrid – Create a layout where most, if not  all the copy is HTML not images. Can be read cleanly with images off; will load quickly</a:t>
            </a:r>
          </a:p>
          <a:p>
            <a:pPr>
              <a:buFont typeface="Verdana" charset="0"/>
              <a:buAutoNum type="arabicPeriod"/>
            </a:pPr>
            <a:r>
              <a:rPr lang="en-US" sz="1800" dirty="0" smtClean="0">
                <a:latin typeface="Trebuchet MS" charset="0"/>
                <a:ea typeface="ＭＳ Ｐゴシック" charset="0"/>
                <a:cs typeface="ＭＳ Ｐゴシック" charset="0"/>
              </a:rPr>
              <a:t>Flexible – can be used for a large variety of messaging, from single postcards to long multi-product layouts</a:t>
            </a:r>
          </a:p>
          <a:p>
            <a:pPr>
              <a:buFont typeface="Verdana" charset="0"/>
              <a:buAutoNum type="arabicPeriod"/>
            </a:pPr>
            <a:r>
              <a:rPr lang="en-US" sz="1800" dirty="0" smtClean="0">
                <a:latin typeface="Trebuchet MS" charset="0"/>
                <a:ea typeface="ＭＳ Ｐゴシック" charset="0"/>
                <a:cs typeface="ＭＳ Ｐゴシック" charset="0"/>
              </a:rPr>
              <a:t>Mobile – should look good and be readable/clickable on a smart phone</a:t>
            </a:r>
          </a:p>
          <a:p>
            <a:pPr>
              <a:buFont typeface="Verdana" charset="0"/>
              <a:buAutoNum type="arabicPeriod"/>
            </a:pPr>
            <a:r>
              <a:rPr lang="en-US" sz="1800" dirty="0" smtClean="0">
                <a:latin typeface="Trebuchet MS" charset="0"/>
                <a:ea typeface="ＭＳ Ｐゴシック" charset="0"/>
                <a:cs typeface="ＭＳ Ｐゴシック" charset="0"/>
              </a:rPr>
              <a:t>Dynamic – any part of the layout should be able to be dynamically populated to adjust to persona style messaging.</a:t>
            </a:r>
          </a:p>
          <a:p>
            <a:pPr>
              <a:buFont typeface="Verdana" charset="0"/>
              <a:buAutoNum type="arabicPeriod"/>
            </a:pPr>
            <a:r>
              <a:rPr lang="en-US" sz="1800" dirty="0" smtClean="0">
                <a:latin typeface="Trebuchet MS" charset="0"/>
                <a:ea typeface="ＭＳ Ｐゴシック" charset="0"/>
                <a:cs typeface="ＭＳ Ｐゴシック" charset="0"/>
              </a:rPr>
              <a:t>Inner </a:t>
            </a:r>
            <a:r>
              <a:rPr lang="en-US" sz="1800" dirty="0" err="1" smtClean="0">
                <a:latin typeface="Trebuchet MS" charset="0"/>
                <a:ea typeface="ＭＳ Ｐゴシック" charset="0"/>
                <a:cs typeface="ＭＳ Ｐゴシック" charset="0"/>
              </a:rPr>
              <a:t>Nav</a:t>
            </a:r>
            <a:r>
              <a:rPr lang="en-US" sz="1800" dirty="0" smtClean="0">
                <a:latin typeface="Trebuchet MS" charset="0"/>
                <a:ea typeface="ＭＳ Ｐゴシック" charset="0"/>
                <a:cs typeface="ＭＳ Ｐゴシック" charset="0"/>
              </a:rPr>
              <a:t> – should contain a section for further linking by product category</a:t>
            </a:r>
          </a:p>
          <a:p>
            <a:pPr>
              <a:buFont typeface="Verdana" charset="0"/>
              <a:buAutoNum type="arabicPeriod"/>
            </a:pPr>
            <a:r>
              <a:rPr lang="en-US" sz="1800" dirty="0" smtClean="0">
                <a:latin typeface="Trebuchet MS" charset="0"/>
                <a:ea typeface="ＭＳ Ｐゴシック" charset="0"/>
                <a:cs typeface="ＭＳ Ｐゴシック" charset="0"/>
              </a:rPr>
              <a:t>Grid System – should be aligned to an underlying system of pixel-based columns and gutters</a:t>
            </a:r>
          </a:p>
          <a:p>
            <a:pPr>
              <a:buFont typeface="Verdana" charset="0"/>
              <a:buAutoNum type="arabicPeriod"/>
            </a:pPr>
            <a:r>
              <a:rPr lang="en-US" sz="1800" dirty="0" smtClean="0">
                <a:latin typeface="Trebuchet MS" charset="0"/>
                <a:ea typeface="ＭＳ Ｐゴシック" charset="0"/>
                <a:cs typeface="ＭＳ Ｐゴシック" charset="0"/>
              </a:rPr>
              <a:t>Social – should integrate social review comments</a:t>
            </a:r>
          </a:p>
          <a:p>
            <a:pPr>
              <a:buFont typeface="Verdana" charset="0"/>
              <a:buAutoNum type="arabicPeriod"/>
            </a:pPr>
            <a:r>
              <a:rPr lang="en-US" sz="1800" dirty="0" smtClean="0">
                <a:latin typeface="Trebuchet MS" charset="0"/>
                <a:ea typeface="ＭＳ Ｐゴシック" charset="0"/>
                <a:cs typeface="ＭＳ Ｐゴシック" charset="0"/>
              </a:rPr>
              <a:t>Editorial – Should incorporate option sections that can contain more editorial copy</a:t>
            </a:r>
          </a:p>
          <a:p>
            <a:pPr>
              <a:buFont typeface="Verdana" charset="0"/>
              <a:buAutoNum type="arabicPeriod"/>
            </a:pPr>
            <a:r>
              <a:rPr lang="en-US" sz="1800" dirty="0" smtClean="0">
                <a:latin typeface="Trebuchet MS" charset="0"/>
                <a:ea typeface="ＭＳ Ｐゴシック" charset="0"/>
                <a:cs typeface="ＭＳ Ｐゴシック" charset="0"/>
              </a:rPr>
              <a:t>Integrate  - should incorporate designs from any ongoing HP campaigns</a:t>
            </a:r>
          </a:p>
          <a:p>
            <a:pPr>
              <a:buFont typeface="Verdana" charset="0"/>
              <a:buAutoNum type="arabicPeriod"/>
            </a:pPr>
            <a:endParaRPr lang="en-US" sz="1800" dirty="0" smtClean="0">
              <a:latin typeface="Trebuchet MS" charset="0"/>
              <a:ea typeface="ＭＳ Ｐゴシック" charset="0"/>
              <a:cs typeface="ＭＳ Ｐゴシック" charset="0"/>
            </a:endParaRPr>
          </a:p>
          <a:p>
            <a:endParaRPr lang="en-US" sz="1800" dirty="0" smtClean="0">
              <a:latin typeface="Trebuchet MS" charset="0"/>
              <a:ea typeface="ＭＳ Ｐゴシック" charset="0"/>
              <a:cs typeface="ＭＳ Ｐゴシック" charset="0"/>
            </a:endParaRPr>
          </a:p>
          <a:p>
            <a:endParaRPr lang="en-US" sz="1800" dirty="0" smtClean="0">
              <a:latin typeface="Trebuchet MS" charset="0"/>
              <a:ea typeface="ＭＳ Ｐゴシック" charset="0"/>
              <a:cs typeface="ＭＳ Ｐゴシック" charset="0"/>
            </a:endParaRPr>
          </a:p>
          <a:p>
            <a:endParaRPr lang="en-US" sz="1800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446" y="0"/>
            <a:ext cx="2314668" cy="6858000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57200"/>
            <a:ext cx="5413468" cy="1603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19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200" y="152400"/>
            <a:ext cx="8610600" cy="1143000"/>
          </a:xfrm>
        </p:spPr>
        <p:txBody>
          <a:bodyPr/>
          <a:lstStyle/>
          <a:p>
            <a:r>
              <a:rPr lang="en-US" dirty="0" smtClean="0"/>
              <a:t>New HP Shopping Template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646237"/>
            <a:ext cx="7696200" cy="4525963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 smtClean="0"/>
              <a:t>Mobile-Scalable Ready – 100% of the email can be read and interacted with on a smart phone. One of the only large retailers to have this functionality.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100% readable with images off with bulletproof buttons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Dynamic ready. Everything can be merged. It is not all-images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Minimal photoshop efforts to change layout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Color-adjustable to keep layouts fresh and meet changing marketing demands</a:t>
            </a:r>
          </a:p>
          <a:p>
            <a:pPr>
              <a:buFont typeface="Wingdings" charset="2"/>
              <a:buChar char="ü"/>
            </a:pPr>
            <a:r>
              <a:rPr lang="en-US" dirty="0" smtClean="0"/>
              <a:t>Loads quickly in in-box</a:t>
            </a:r>
          </a:p>
          <a:p>
            <a:pPr>
              <a:buFont typeface="Wingdings" charset="2"/>
              <a:buChar char="ü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8458200" cy="762000"/>
          </a:xfrm>
        </p:spPr>
        <p:txBody>
          <a:bodyPr/>
          <a:lstStyle/>
          <a:p>
            <a:r>
              <a:rPr lang="en-US" dirty="0" smtClean="0"/>
              <a:t>Totally redesigned to have </a:t>
            </a:r>
            <a:r>
              <a:rPr lang="en-US" i="1" dirty="0" smtClean="0"/>
              <a:t>all</a:t>
            </a:r>
            <a:r>
              <a:rPr lang="en-US" dirty="0" smtClean="0"/>
              <a:t> best in class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7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398" y="18143"/>
            <a:ext cx="2552859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609600"/>
            <a:ext cx="5225343" cy="1403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284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493" y="21771"/>
            <a:ext cx="3357507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57200"/>
            <a:ext cx="5029151" cy="1027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21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HP Shopping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9067800" cy="914400"/>
          </a:xfrm>
        </p:spPr>
        <p:txBody>
          <a:bodyPr/>
          <a:lstStyle/>
          <a:p>
            <a:r>
              <a:rPr lang="en-US" dirty="0" smtClean="0"/>
              <a:t>Looks good on Big or Small screen, because users now use both</a:t>
            </a:r>
            <a:endParaRPr lang="en-US" dirty="0"/>
          </a:p>
        </p:txBody>
      </p:sp>
      <p:pic>
        <p:nvPicPr>
          <p:cNvPr id="10" name="Picture 3" descr="inbox_vs_iphone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24000"/>
            <a:ext cx="882869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14377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HP Shopping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8839200" cy="609600"/>
          </a:xfrm>
        </p:spPr>
        <p:txBody>
          <a:bodyPr/>
          <a:lstStyle/>
          <a:p>
            <a:r>
              <a:rPr lang="en-US" dirty="0" smtClean="0"/>
              <a:t>An outside experts view – Chad White, Retail Email Blog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00"/>
            <a:ext cx="5029200" cy="454959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2600" y="1447800"/>
            <a:ext cx="327660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i="1" dirty="0" smtClean="0"/>
              <a:t>“</a:t>
            </a:r>
            <a:r>
              <a:rPr lang="en-US" sz="2800" i="1" dirty="0" smtClean="0"/>
              <a:t>HP </a:t>
            </a:r>
            <a:r>
              <a:rPr lang="en-US" sz="2800" i="1" dirty="0"/>
              <a:t>makes big improvements in email </a:t>
            </a:r>
            <a:r>
              <a:rPr lang="en-US" sz="2800" i="1" dirty="0" smtClean="0"/>
              <a:t>redesign.</a:t>
            </a:r>
          </a:p>
          <a:p>
            <a:pPr algn="r"/>
            <a:r>
              <a:rPr lang="en-US" sz="2000" i="1" dirty="0" smtClean="0"/>
              <a:t>HP </a:t>
            </a:r>
            <a:r>
              <a:rPr lang="en-US" sz="2000" i="1" dirty="0"/>
              <a:t>has redesigned their email template, making a number of improvements that make their emails easier to read, especially on mobile devices. </a:t>
            </a:r>
            <a:r>
              <a:rPr lang="en-US" sz="2000" i="1" dirty="0" smtClean="0"/>
              <a:t>“</a:t>
            </a:r>
          </a:p>
          <a:p>
            <a:pPr algn="r"/>
            <a:r>
              <a:rPr lang="en-US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Chad White</a:t>
            </a:r>
          </a:p>
          <a:p>
            <a:pPr algn="r"/>
            <a:r>
              <a:rPr 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RETAIL EMAIL BLOG</a:t>
            </a:r>
            <a:endPara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86522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HP Shopping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9067800" cy="914400"/>
          </a:xfrm>
        </p:spPr>
        <p:txBody>
          <a:bodyPr/>
          <a:lstStyle/>
          <a:p>
            <a:r>
              <a:rPr lang="en-US" dirty="0" smtClean="0"/>
              <a:t>What makes it more customizable &amp; dynamic?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524000"/>
            <a:ext cx="4191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Single-column stacked sections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– customized modules can be swapped in and out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649" y="-31766"/>
            <a:ext cx="237635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90800"/>
            <a:ext cx="3990207" cy="1151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80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HP Shopping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9067800" cy="914400"/>
          </a:xfrm>
        </p:spPr>
        <p:txBody>
          <a:bodyPr/>
          <a:lstStyle/>
          <a:p>
            <a:r>
              <a:rPr lang="en-US" dirty="0" smtClean="0"/>
              <a:t>What makes it more customizable &amp; dynamic?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524001"/>
            <a:ext cx="4953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 variety of different plug n’ play sections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 customized modules can be swapped in and out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403" y="1447800"/>
            <a:ext cx="3527597" cy="525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2000"/>
            <a:ext cx="3581400" cy="4331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5004137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8 Optional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modules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like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“INNER NAV”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And 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“SOCIAL DISPATCHES”</a:t>
            </a:r>
          </a:p>
        </p:txBody>
      </p:sp>
      <p:cxnSp>
        <p:nvCxnSpPr>
          <p:cNvPr id="11" name="Elbow Connector 10"/>
          <p:cNvCxnSpPr/>
          <p:nvPr/>
        </p:nvCxnSpPr>
        <p:spPr>
          <a:xfrm rot="10800000" flipV="1">
            <a:off x="3124200" y="5486400"/>
            <a:ext cx="990600" cy="838200"/>
          </a:xfrm>
          <a:prstGeom prst="bentConnector3">
            <a:avLst>
              <a:gd name="adj1" fmla="val 64833"/>
            </a:avLst>
          </a:prstGeom>
          <a:ln>
            <a:solidFill>
              <a:schemeClr val="bg1">
                <a:lumMod val="1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>
            <a:off x="5562600" y="5867400"/>
            <a:ext cx="457200" cy="228600"/>
          </a:xfrm>
          <a:prstGeom prst="bentConnector3">
            <a:avLst/>
          </a:prstGeom>
          <a:ln>
            <a:solidFill>
              <a:schemeClr val="bg1">
                <a:lumMod val="1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295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7543800" cy="761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Hybrid</a:t>
            </a:r>
            <a:r>
              <a:rPr lang="en-US" sz="2800" dirty="0" smtClean="0"/>
              <a:t> Emails - Pros &amp; Cons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5943600" y="1600200"/>
            <a:ext cx="3124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 smtClean="0"/>
              <a:t>PROS:</a:t>
            </a:r>
          </a:p>
          <a:p>
            <a:pPr>
              <a:buClr>
                <a:srgbClr val="8CC63F"/>
              </a:buClr>
            </a:pPr>
            <a:r>
              <a:rPr lang="en-US" sz="1600" dirty="0" smtClean="0"/>
              <a:t>Can be read with images off</a:t>
            </a:r>
          </a:p>
          <a:p>
            <a:pPr>
              <a:buClr>
                <a:srgbClr val="8CC63F"/>
              </a:buClr>
            </a:pPr>
            <a:r>
              <a:rPr lang="en-US" sz="1600" dirty="0" smtClean="0"/>
              <a:t>Loads faster</a:t>
            </a:r>
          </a:p>
          <a:p>
            <a:pPr>
              <a:buClr>
                <a:srgbClr val="8CC63F"/>
              </a:buClr>
            </a:pPr>
            <a:r>
              <a:rPr lang="en-US" sz="1600" dirty="0" smtClean="0"/>
              <a:t>Is Dynamic ready</a:t>
            </a:r>
          </a:p>
          <a:p>
            <a:pPr>
              <a:buClr>
                <a:srgbClr val="8CC63F"/>
              </a:buClr>
            </a:pPr>
            <a:r>
              <a:rPr lang="en-US" sz="1600" dirty="0" smtClean="0"/>
              <a:t>Easy to change / edit</a:t>
            </a:r>
          </a:p>
          <a:p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CONS: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Less control over the code and formatting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1600" dirty="0" smtClean="0"/>
              <a:t>Takes more code, can be truncated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1600" dirty="0" smtClean="0"/>
              <a:t>More restricted must adhere to template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0" y="1371600"/>
            <a:ext cx="2811220" cy="3488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371600"/>
            <a:ext cx="2821634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31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200" y="-76200"/>
            <a:ext cx="8610600" cy="1143000"/>
          </a:xfrm>
        </p:spPr>
        <p:txBody>
          <a:bodyPr/>
          <a:lstStyle/>
          <a:p>
            <a:r>
              <a:rPr lang="en-US" dirty="0" smtClean="0"/>
              <a:t>New HP Shopping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3352800" y="5883276"/>
            <a:ext cx="2133600" cy="365125"/>
          </a:xfrm>
        </p:spPr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7"/>
          </p:nvPr>
        </p:nvSpPr>
        <p:spPr>
          <a:xfrm>
            <a:off x="76200" y="762000"/>
            <a:ext cx="9067800" cy="914400"/>
          </a:xfrm>
        </p:spPr>
        <p:txBody>
          <a:bodyPr/>
          <a:lstStyle/>
          <a:p>
            <a:r>
              <a:rPr lang="en-US" dirty="0" smtClean="0"/>
              <a:t>What makes it more customizable &amp; dynamic?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1217473"/>
            <a:ext cx="5562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 variety of different plug n’ play sections </a:t>
            </a:r>
            <a:r>
              <a:rPr lang="en-US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continued example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 customized modules can be swapped in and out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5257800" y="1828800"/>
            <a:ext cx="5303838" cy="4533900"/>
          </a:xfrm>
        </p:spPr>
        <p:txBody>
          <a:bodyPr/>
          <a:lstStyle/>
          <a:p>
            <a:r>
              <a:rPr lang="en-US" sz="1600" b="1" dirty="0">
                <a:latin typeface="Trebuchet MS" charset="0"/>
                <a:ea typeface="ＭＳ Ｐゴシック" charset="0"/>
                <a:cs typeface="ＭＳ Ｐゴシック" charset="0"/>
              </a:rPr>
              <a:t>Blocks</a:t>
            </a:r>
            <a:r>
              <a:rPr lang="en-US" sz="1600" dirty="0">
                <a:latin typeface="Trebuchet MS" charset="0"/>
                <a:ea typeface="ＭＳ Ｐゴシック" charset="0"/>
                <a:cs typeface="ＭＳ Ｐゴシック" charset="0"/>
              </a:rPr>
              <a:t> group and hold </a:t>
            </a:r>
            <a:r>
              <a:rPr lang="en-US" sz="1600" b="1" dirty="0">
                <a:latin typeface="Trebuchet MS" charset="0"/>
                <a:ea typeface="ＭＳ Ｐゴシック" charset="0"/>
                <a:cs typeface="ＭＳ Ｐゴシック" charset="0"/>
              </a:rPr>
              <a:t>Modules</a:t>
            </a:r>
          </a:p>
          <a:p>
            <a:r>
              <a:rPr lang="en-US" sz="1600" b="1" dirty="0">
                <a:latin typeface="Trebuchet MS" charset="0"/>
                <a:ea typeface="ＭＳ Ｐゴシック" charset="0"/>
                <a:cs typeface="ＭＳ Ｐゴシック" charset="0"/>
              </a:rPr>
              <a:t>Modules </a:t>
            </a:r>
            <a:r>
              <a:rPr lang="en-US" sz="1600" dirty="0">
                <a:latin typeface="Trebuchet MS" charset="0"/>
                <a:ea typeface="ＭＳ Ｐゴシック" charset="0"/>
                <a:cs typeface="ＭＳ Ｐゴシック" charset="0"/>
              </a:rPr>
              <a:t>tell the story</a:t>
            </a:r>
            <a:endParaRPr lang="en-US" sz="1600" b="1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22129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581400" y="3314700"/>
            <a:ext cx="1536700" cy="30861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8" b="63611"/>
          <a:stretch>
            <a:fillRect/>
          </a:stretch>
        </p:blipFill>
        <p:spPr bwMode="auto">
          <a:xfrm>
            <a:off x="5927725" y="2730500"/>
            <a:ext cx="2212975" cy="6223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7" b="53333"/>
          <a:stretch>
            <a:fillRect/>
          </a:stretch>
        </p:blipFill>
        <p:spPr bwMode="auto">
          <a:xfrm>
            <a:off x="6194425" y="3467100"/>
            <a:ext cx="2212975" cy="6223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11" b="39999"/>
          <a:stretch>
            <a:fillRect/>
          </a:stretch>
        </p:blipFill>
        <p:spPr bwMode="auto">
          <a:xfrm>
            <a:off x="6372225" y="4216400"/>
            <a:ext cx="221297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7" b="23611"/>
          <a:stretch>
            <a:fillRect/>
          </a:stretch>
        </p:blipFill>
        <p:spPr bwMode="auto">
          <a:xfrm>
            <a:off x="6511925" y="4940300"/>
            <a:ext cx="22129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89" b="13055"/>
          <a:stretch>
            <a:fillRect/>
          </a:stretch>
        </p:blipFill>
        <p:spPr bwMode="auto">
          <a:xfrm>
            <a:off x="6272213" y="5930900"/>
            <a:ext cx="22129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Connector 21"/>
          <p:cNvCxnSpPr/>
          <p:nvPr/>
        </p:nvCxnSpPr>
        <p:spPr>
          <a:xfrm rot="10800000" flipV="1">
            <a:off x="4622800" y="3187700"/>
            <a:ext cx="1409700" cy="927100"/>
          </a:xfrm>
          <a:prstGeom prst="line">
            <a:avLst/>
          </a:prstGeom>
          <a:ln>
            <a:solidFill>
              <a:schemeClr val="bg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876800" y="3924300"/>
            <a:ext cx="1447800" cy="647700"/>
          </a:xfrm>
          <a:prstGeom prst="line">
            <a:avLst/>
          </a:prstGeom>
          <a:ln>
            <a:solidFill>
              <a:schemeClr val="bg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876800" y="4622800"/>
            <a:ext cx="1803400" cy="190500"/>
          </a:xfrm>
          <a:prstGeom prst="line">
            <a:avLst/>
          </a:prstGeom>
          <a:ln>
            <a:solidFill>
              <a:schemeClr val="bg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978400" y="5295900"/>
            <a:ext cx="1841500" cy="139700"/>
          </a:xfrm>
          <a:prstGeom prst="line">
            <a:avLst/>
          </a:prstGeom>
          <a:ln>
            <a:solidFill>
              <a:schemeClr val="bg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14900" y="6007100"/>
            <a:ext cx="1587500" cy="266700"/>
          </a:xfrm>
          <a:prstGeom prst="line">
            <a:avLst/>
          </a:prstGeom>
          <a:ln>
            <a:solidFill>
              <a:schemeClr val="bg1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57600" y="6501666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blocks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00800" y="6501666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modules</a:t>
            </a:r>
          </a:p>
        </p:txBody>
      </p:sp>
    </p:spTree>
    <p:extLst>
      <p:ext uri="{BB962C8B-B14F-4D97-AF65-F5344CB8AC3E}">
        <p14:creationId xmlns:p14="http://schemas.microsoft.com/office/powerpoint/2010/main" val="39192133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HP Shopping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9067800" cy="914400"/>
          </a:xfrm>
        </p:spPr>
        <p:txBody>
          <a:bodyPr/>
          <a:lstStyle/>
          <a:p>
            <a:r>
              <a:rPr lang="en-US" dirty="0" smtClean="0"/>
              <a:t>What makes it more customizable &amp; dynamic?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219200"/>
            <a:ext cx="4038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True Hybrid Template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- All copy, buttons, prices are HTML based, not images. That means they can be inserted by database merge.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447800"/>
            <a:ext cx="373576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132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HP Shopping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9067800" cy="914400"/>
          </a:xfrm>
        </p:spPr>
        <p:txBody>
          <a:bodyPr/>
          <a:lstStyle/>
          <a:p>
            <a:r>
              <a:rPr lang="en-US" dirty="0" smtClean="0"/>
              <a:t>What makes it more customizable &amp; dynamic?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447801"/>
            <a:ext cx="449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Trigger-like functionality as a module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 now, stand-alone trigger emails like “browsed but didn’t buy”, can be inserted as a module into an existing day to day message.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28800"/>
            <a:ext cx="4139253" cy="3913717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3429000"/>
            <a:ext cx="2622714" cy="2390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38200" y="6096000"/>
            <a:ext cx="2438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Stand alone email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578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Now Triggered module can be inserted into day-to-day email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810000" y="4495800"/>
            <a:ext cx="9906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2132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HP Shopping Template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5791200" cy="838200"/>
          </a:xfrm>
        </p:spPr>
        <p:txBody>
          <a:bodyPr/>
          <a:lstStyle/>
          <a:p>
            <a:r>
              <a:rPr lang="en-US" dirty="0" smtClean="0"/>
              <a:t>What makes it more customizable &amp; dynamic?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2057400"/>
            <a:ext cx="30480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Color Flexible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–  we designed it so we can shift color easily in the underlying code. This will always us to get ‘fresh” looks, even though we’re bound to a template.</a:t>
            </a:r>
          </a:p>
          <a:p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5357" y="533400"/>
            <a:ext cx="3802675" cy="828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488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6200" y="1676400"/>
            <a:ext cx="9067800" cy="2438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Future Considerations &amp; Recommendations</a:t>
            </a:r>
            <a:br>
              <a:rPr lang="en-US" sz="3200" dirty="0" smtClean="0"/>
            </a:br>
            <a:r>
              <a:rPr lang="en-US" sz="3200" dirty="0" smtClean="0"/>
              <a:t> for HP Shopping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61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Future Considerations for HP Shopping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570038"/>
            <a:ext cx="8458200" cy="5668961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b="1" dirty="0" smtClean="0"/>
              <a:t>VALUE-ADDED EDITORIAL CONTENT</a:t>
            </a:r>
          </a:p>
          <a:p>
            <a:r>
              <a:rPr lang="en-US" dirty="0" smtClean="0"/>
              <a:t>Keeps subscribers opening and engaged.</a:t>
            </a:r>
          </a:p>
          <a:p>
            <a:r>
              <a:rPr lang="en-US" dirty="0" smtClean="0"/>
              <a:t>Consider a longer-term plan of creating and cultivating this content specifically for email. </a:t>
            </a:r>
          </a:p>
          <a:p>
            <a:pPr lvl="1"/>
            <a:r>
              <a:rPr lang="en-US" dirty="0" smtClean="0"/>
              <a:t>Examples: </a:t>
            </a:r>
          </a:p>
          <a:p>
            <a:pPr lvl="2"/>
            <a:r>
              <a:rPr lang="en-US" dirty="0" smtClean="0"/>
              <a:t>Levi’s Founder Sessions MP3</a:t>
            </a:r>
          </a:p>
          <a:p>
            <a:pPr lvl="2"/>
            <a:r>
              <a:rPr lang="en-US" dirty="0" smtClean="0"/>
              <a:t>Urban Outfitters Design &amp; Music Blog excerpts</a:t>
            </a:r>
          </a:p>
          <a:p>
            <a:pPr lvl="2"/>
            <a:r>
              <a:rPr lang="en-US" dirty="0" smtClean="0"/>
              <a:t>Home Depot Household Tips and Tricks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912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Future Considerations for HP Shopping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570038"/>
            <a:ext cx="8458200" cy="566896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2. SIMPLIFY</a:t>
            </a:r>
          </a:p>
          <a:p>
            <a:r>
              <a:rPr lang="en-US" dirty="0" smtClean="0"/>
              <a:t>Color pallete - Could be more subtle allowing the products to come forward. </a:t>
            </a:r>
          </a:p>
          <a:p>
            <a:pPr lvl="1"/>
            <a:r>
              <a:rPr lang="en-US" dirty="0" smtClean="0"/>
              <a:t>Currently many heavily saturated color schemes are used (as dictated by HP Shopping style guides).</a:t>
            </a:r>
          </a:p>
          <a:p>
            <a:pPr lvl="1"/>
            <a:r>
              <a:rPr lang="en-US" dirty="0" smtClean="0"/>
              <a:t>Subtle colors examples: HP </a:t>
            </a:r>
            <a:r>
              <a:rPr lang="en-US" dirty="0"/>
              <a:t>Palm, Apple, Crate &amp; Barrel </a:t>
            </a:r>
            <a:endParaRPr lang="en-US" dirty="0" smtClean="0"/>
          </a:p>
          <a:p>
            <a:r>
              <a:rPr lang="en-US" dirty="0" smtClean="0"/>
              <a:t>Less Copy? Many top retailers reviewed use </a:t>
            </a:r>
            <a:r>
              <a:rPr lang="en-US" i="1" dirty="0" smtClean="0"/>
              <a:t>far less words per email </a:t>
            </a:r>
            <a:r>
              <a:rPr lang="en-US" dirty="0" smtClean="0"/>
              <a:t>than HP.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9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Future Considerations for HP Shopping</a:t>
            </a:r>
            <a:endParaRPr lang="en-US" sz="3200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570038"/>
            <a:ext cx="8458200" cy="566896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3. PHOTOGRAPHY</a:t>
            </a:r>
          </a:p>
          <a:p>
            <a:r>
              <a:rPr lang="en-US" dirty="0" smtClean="0"/>
              <a:t>Plays a </a:t>
            </a:r>
            <a:r>
              <a:rPr lang="en-US" strike="sngStrike" dirty="0" smtClean="0"/>
              <a:t>large</a:t>
            </a:r>
            <a:r>
              <a:rPr lang="en-US" dirty="0" smtClean="0"/>
              <a:t> HUGE factor in what an email looks like</a:t>
            </a:r>
          </a:p>
          <a:p>
            <a:r>
              <a:rPr lang="en-US" dirty="0" smtClean="0"/>
              <a:t>Currently all photography comes from HP</a:t>
            </a:r>
          </a:p>
          <a:p>
            <a:pPr lvl="1"/>
            <a:r>
              <a:rPr lang="en-US" dirty="0" smtClean="0"/>
              <a:t>It is only product, no people</a:t>
            </a:r>
          </a:p>
          <a:p>
            <a:pPr lvl="1"/>
            <a:r>
              <a:rPr lang="en-US" dirty="0" smtClean="0"/>
              <a:t>No in-use or lifestyle shots</a:t>
            </a:r>
          </a:p>
          <a:p>
            <a:r>
              <a:rPr lang="en-US" dirty="0" smtClean="0"/>
              <a:t>Most retailers reviewed utilize high-quality lifestyle or “in-use” shots</a:t>
            </a:r>
          </a:p>
          <a:p>
            <a:r>
              <a:rPr lang="en-US" dirty="0" smtClean="0"/>
              <a:t>Expand Photography – consider quarterly lifestyle photoshoots.</a:t>
            </a:r>
          </a:p>
          <a:p>
            <a:pPr lvl="1"/>
            <a:r>
              <a:rPr lang="en-US" dirty="0" smtClean="0"/>
              <a:t>This would reduce stock photography usage </a:t>
            </a:r>
          </a:p>
          <a:p>
            <a:pPr lvl="1"/>
            <a:r>
              <a:rPr lang="en-US" dirty="0" smtClean="0"/>
              <a:t>Exclusive HP look and feel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740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Closing notes</a:t>
            </a:r>
            <a:r>
              <a:rPr lang="en-US" dirty="0" smtClean="0"/>
              <a:t>: The email design landscape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57200" y="1570039"/>
            <a:ext cx="8458200" cy="3992562"/>
          </a:xfrm>
        </p:spPr>
        <p:txBody>
          <a:bodyPr/>
          <a:lstStyle/>
          <a:p>
            <a:r>
              <a:rPr lang="en-US" dirty="0" smtClean="0"/>
              <a:t>7 out of 10 emails follow design direction from larger HP campaigns (ex. HP Beats) or HPshopping.com site design (ex. Memorial Day)</a:t>
            </a:r>
          </a:p>
          <a:p>
            <a:endParaRPr lang="en-US" dirty="0" smtClean="0"/>
          </a:p>
          <a:p>
            <a:r>
              <a:rPr lang="en-US" dirty="0" smtClean="0"/>
              <a:t>Emails must be created within 5 working days from briefing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Creative design team of 1 Creative Director, 6 Designers and 1 Copywriter create more than 24 unique emails per month.</a:t>
            </a:r>
          </a:p>
          <a:p>
            <a:endParaRPr lang="en-US" dirty="0" smtClean="0"/>
          </a:p>
          <a:p>
            <a:r>
              <a:rPr lang="en-US" dirty="0" smtClean="0"/>
              <a:t>Partners not suppliers – inputs from HP Shopping plays a large factor in final message outcome</a:t>
            </a:r>
          </a:p>
          <a:p>
            <a:endParaRPr lang="en-US" dirty="0" smtClean="0"/>
          </a:p>
          <a:p>
            <a:r>
              <a:rPr lang="en-US" dirty="0" smtClean="0"/>
              <a:t>Photography plays a large part in the look of a layout. All photography is supplied by HP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19" name="Subtitle 18"/>
          <p:cNvSpPr>
            <a:spLocks noGrp="1"/>
          </p:cNvSpPr>
          <p:nvPr>
            <p:ph type="subTitle" idx="17"/>
          </p:nvPr>
        </p:nvSpPr>
        <p:spPr>
          <a:xfrm>
            <a:off x="76200" y="914400"/>
            <a:ext cx="9067800" cy="762000"/>
          </a:xfrm>
        </p:spPr>
        <p:txBody>
          <a:bodyPr/>
          <a:lstStyle/>
          <a:p>
            <a:r>
              <a:rPr lang="en-US" dirty="0" smtClean="0"/>
              <a:t>Some factors to consider in the creation of HP shopping email.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72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Thank you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8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7543800" cy="914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Hybrid</a:t>
            </a:r>
            <a:r>
              <a:rPr lang="en-US" sz="2800" dirty="0" smtClean="0"/>
              <a:t> Email example 2 – </a:t>
            </a:r>
          </a:p>
          <a:p>
            <a:pPr marL="0" indent="0" algn="ctr">
              <a:buNone/>
            </a:pPr>
            <a:r>
              <a:rPr lang="en-US" dirty="0" smtClean="0"/>
              <a:t>Google Offers – can be read and used without images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07555"/>
            <a:ext cx="6603460" cy="4793245"/>
          </a:xfrm>
          <a:prstGeom prst="rect">
            <a:avLst/>
          </a:prstGeom>
          <a:ln>
            <a:solidFill>
              <a:schemeClr val="bg1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1312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81000"/>
            <a:ext cx="7543800" cy="761999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/>
              <a:t>All Image </a:t>
            </a:r>
            <a:r>
              <a:rPr lang="en-US" sz="2800" dirty="0" smtClean="0"/>
              <a:t>Emails - Pros &amp; Cons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6477000" y="1371600"/>
            <a:ext cx="2590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 smtClean="0"/>
              <a:t>PROS:</a:t>
            </a:r>
          </a:p>
          <a:p>
            <a:pPr>
              <a:buClr>
                <a:srgbClr val="8CC63F"/>
              </a:buClr>
            </a:pPr>
            <a:r>
              <a:rPr lang="en-US" sz="1600" dirty="0" smtClean="0"/>
              <a:t>Complete control of layout</a:t>
            </a:r>
          </a:p>
          <a:p>
            <a:pPr>
              <a:buClr>
                <a:srgbClr val="8CC63F"/>
              </a:buClr>
            </a:pPr>
            <a:r>
              <a:rPr lang="en-US" sz="1600" dirty="0" smtClean="0"/>
              <a:t>Unlimited fonts, design choices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CONS: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Cannot </a:t>
            </a:r>
            <a:r>
              <a:rPr lang="en-US" sz="1600" dirty="0"/>
              <a:t>be seen with images off</a:t>
            </a:r>
          </a:p>
          <a:p>
            <a:pPr>
              <a:buClr>
                <a:srgbClr val="FF0000"/>
              </a:buClr>
            </a:pPr>
            <a:r>
              <a:rPr lang="en-US" sz="1600" dirty="0" smtClean="0"/>
              <a:t>Message versioning takes more time (in Photoshop)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1600" dirty="0" smtClean="0"/>
              <a:t>Is time-consuming to edit and change</a:t>
            </a:r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1600" dirty="0" smtClean="0"/>
              <a:t>Slower loading</a:t>
            </a:r>
          </a:p>
          <a:p>
            <a:endParaRPr lang="en-US" sz="1600" dirty="0" smtClean="0"/>
          </a:p>
          <a:p>
            <a:endParaRPr lang="en-US" sz="1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3117123" cy="4114800"/>
          </a:xfrm>
          <a:prstGeom prst="rect">
            <a:avLst/>
          </a:prstGeom>
          <a:ln>
            <a:solidFill>
              <a:srgbClr val="D0D0D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524000"/>
            <a:ext cx="3200400" cy="4678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52400" y="5232484"/>
            <a:ext cx="160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Without images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105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5791200"/>
            <a:ext cx="160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With images </a:t>
            </a:r>
            <a:r>
              <a:rPr lang="en-US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105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7897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400" y="2819400"/>
            <a:ext cx="8305800" cy="1066800"/>
          </a:xfrm>
        </p:spPr>
        <p:txBody>
          <a:bodyPr>
            <a:normAutofit/>
          </a:bodyPr>
          <a:lstStyle/>
          <a:p>
            <a:r>
              <a:rPr lang="en-US" sz="2400" i="0" dirty="0" smtClean="0">
                <a:solidFill>
                  <a:schemeClr val="tx1"/>
                </a:solidFill>
              </a:rPr>
              <a:t>COMPARISON 1</a:t>
            </a:r>
            <a:br>
              <a:rPr lang="en-US" sz="2400" i="0" dirty="0" smtClean="0">
                <a:solidFill>
                  <a:schemeClr val="tx1"/>
                </a:solidFill>
              </a:rPr>
            </a:br>
            <a:r>
              <a:rPr lang="en-US" i="0" dirty="0" smtClean="0"/>
              <a:t>Best in Class Email - Technical items </a:t>
            </a:r>
            <a:endParaRPr lang="en-US" i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6A568DD-CCA6-4E5A-B513-DBF69CA2A2D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7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nfogroup">
  <a:themeElements>
    <a:clrScheme name="Infogroup">
      <a:dk1>
        <a:srgbClr val="181818"/>
      </a:dk1>
      <a:lt1>
        <a:srgbClr val="E7E7E7"/>
      </a:lt1>
      <a:dk2>
        <a:srgbClr val="5C707C"/>
      </a:dk2>
      <a:lt2>
        <a:srgbClr val="F5F8F9"/>
      </a:lt2>
      <a:accent1>
        <a:srgbClr val="ED8A05"/>
      </a:accent1>
      <a:accent2>
        <a:srgbClr val="C5C60F"/>
      </a:accent2>
      <a:accent3>
        <a:srgbClr val="B0C628"/>
      </a:accent3>
      <a:accent4>
        <a:srgbClr val="82C627"/>
      </a:accent4>
      <a:accent5>
        <a:srgbClr val="0F97C5"/>
      </a:accent5>
      <a:accent6>
        <a:srgbClr val="277DC6"/>
      </a:accent6>
      <a:hlink>
        <a:srgbClr val="7BC617"/>
      </a:hlink>
      <a:folHlink>
        <a:srgbClr val="7BC617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bg2"/>
          </a:solidFill>
        </a:ln>
        <a:effectLst>
          <a:outerShdw blurRad="25400" dist="25400" dir="8100000" rotWithShape="0">
            <a:srgbClr val="000000">
              <a:alpha val="5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1">
                <a:lumMod val="75000"/>
                <a:lumOff val="25000"/>
              </a:schemeClr>
            </a:solidFill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9C79571BEF3843A0FB249688D2A32E" ma:contentTypeVersion="0" ma:contentTypeDescription="Create a new document." ma:contentTypeScope="" ma:versionID="348a39e0f45a9ec26bed14eacf490df2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4C5CA06F-EC08-4769-994F-44256EF2D386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F1C6C97-D053-4155-828F-749806552F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E4589A-5EDE-4EB3-979D-075C75A53D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Infogroup</Template>
  <TotalTime>2898</TotalTime>
  <Words>2493</Words>
  <Application>Microsoft Macintosh PowerPoint</Application>
  <PresentationFormat>On-screen Show (4:3)</PresentationFormat>
  <Paragraphs>453</Paragraphs>
  <Slides>69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Infogroup</vt:lpstr>
      <vt:lpstr>Best in Class Retail Email Comparisons</vt:lpstr>
      <vt:lpstr>Contents:</vt:lpstr>
      <vt:lpstr>COMPARISON 1 Best in Class Email - Technical items </vt:lpstr>
      <vt:lpstr>COMPARISON 1 Best in Class Email - Technical items </vt:lpstr>
      <vt:lpstr>Before we start…</vt:lpstr>
      <vt:lpstr>PowerPoint Presentation</vt:lpstr>
      <vt:lpstr>PowerPoint Presentation</vt:lpstr>
      <vt:lpstr>PowerPoint Presentation</vt:lpstr>
      <vt:lpstr>COMPARISON 1 Best in Class Email - Technical items </vt:lpstr>
      <vt:lpstr>COMPARISON 1  Best in Class Email - Technical items </vt:lpstr>
      <vt:lpstr>COMPARISON 1  Best in Class Email - Technical items </vt:lpstr>
      <vt:lpstr>COMPARISON 1  Best in Class Email - Technical items </vt:lpstr>
      <vt:lpstr>COMPARISON 1  Best in Class Email - Technical items </vt:lpstr>
      <vt:lpstr>COMPARISON 1  Best in Class Email - Technical items </vt:lpstr>
      <vt:lpstr>COMPARISON 1  Best in Class Email - Technical items </vt:lpstr>
      <vt:lpstr>COMPARISON   Who was reviewed? Other best in class retail email programs</vt:lpstr>
      <vt:lpstr>New HP Shopping Template</vt:lpstr>
      <vt:lpstr>Current HP Shopping</vt:lpstr>
      <vt:lpstr>Victoria Secret</vt:lpstr>
      <vt:lpstr>Apple</vt:lpstr>
      <vt:lpstr>Ikea</vt:lpstr>
      <vt:lpstr>Crate &amp; Barrel</vt:lpstr>
      <vt:lpstr>Sephora</vt:lpstr>
      <vt:lpstr>J.Crew</vt:lpstr>
      <vt:lpstr>Home Depot</vt:lpstr>
      <vt:lpstr>Urban Outfitters</vt:lpstr>
      <vt:lpstr>COMPARISON 1  Results</vt:lpstr>
      <vt:lpstr>COMPARISON 1  Conclusions &amp; Take-aways</vt:lpstr>
      <vt:lpstr>COMPARISON 2 Best in Class Email - Design &amp; Copy items </vt:lpstr>
      <vt:lpstr>COMPARISON 2 Best in Class Email - Design &amp; Copy items </vt:lpstr>
      <vt:lpstr>COMPARISON 2  Best in Class Email – Design &amp; Copy</vt:lpstr>
      <vt:lpstr>COMPARISON 2  Best in Class Email – Design &amp; Copy</vt:lpstr>
      <vt:lpstr>COMPARISON 2  Best in Class Email – Design &amp; Copy</vt:lpstr>
      <vt:lpstr>COMPARISON 2  Best in Class Email – Design &amp; Copy</vt:lpstr>
      <vt:lpstr>COMPARISON 2  Best in Class Email – Design &amp; Copy</vt:lpstr>
      <vt:lpstr>COMPARISON 2   Results</vt:lpstr>
      <vt:lpstr>COMPARISON 2  Conclusions &amp; Take-aways</vt:lpstr>
      <vt:lpstr>Targeting &amp; Customization</vt:lpstr>
      <vt:lpstr>Targeting &amp; Customization</vt:lpstr>
      <vt:lpstr>Targeting &amp; Customization</vt:lpstr>
      <vt:lpstr>Hard Targeting Example</vt:lpstr>
      <vt:lpstr>Hard Targeting Example</vt:lpstr>
      <vt:lpstr>Hard Targeting Example</vt:lpstr>
      <vt:lpstr>Hard Targeting Example</vt:lpstr>
      <vt:lpstr>Currently there are over 20 active, customized &amp; targeted triggers consisting of 72 emails that go out daily, weekly or in real-time:  HHO &amp; MB Welcome My Print Rewards Triggers HP Academy /Employee Purchase Program Triggers Click But Didn't Buy Activation (30 &amp; 60 Days) Omniture Browse Web Review Next Most Logical Product Abandoned Shopping Cart HHO Attach Printer Attach PC Accessories Newsgram Attach Printer Newsgram Click But Didn't Buy Newsgram Activation (30 &amp; 60 Days) Newsgram Welcome Newsgram Next Most Logical Product Social Media Supplies Battery Replacement Web Review HP ROLE (First 14 Days) </vt:lpstr>
      <vt:lpstr>Soft Targeting Example</vt:lpstr>
      <vt:lpstr>Soft Targeting Example </vt:lpstr>
      <vt:lpstr>Soft Targeting Example</vt:lpstr>
      <vt:lpstr>Soft Targeting Example</vt:lpstr>
      <vt:lpstr>New HP Shopping Template</vt:lpstr>
      <vt:lpstr>New HP Shopping Template</vt:lpstr>
      <vt:lpstr>PowerPoint Presentation</vt:lpstr>
      <vt:lpstr>New HP Shopping Template</vt:lpstr>
      <vt:lpstr>PowerPoint Presentation</vt:lpstr>
      <vt:lpstr>PowerPoint Presentation</vt:lpstr>
      <vt:lpstr>New HP Shopping Template</vt:lpstr>
      <vt:lpstr>New HP Shopping Template</vt:lpstr>
      <vt:lpstr>New HP Shopping Template</vt:lpstr>
      <vt:lpstr>New HP Shopping Template</vt:lpstr>
      <vt:lpstr>New HP Shopping Template</vt:lpstr>
      <vt:lpstr>New HP Shopping Template</vt:lpstr>
      <vt:lpstr>New HP Shopping Template</vt:lpstr>
      <vt:lpstr>New HP Shopping Template</vt:lpstr>
      <vt:lpstr>Future Considerations &amp; Recommendations  for HP Shopping</vt:lpstr>
      <vt:lpstr>Future Considerations for HP Shopping</vt:lpstr>
      <vt:lpstr>Future Considerations for HP Shopping</vt:lpstr>
      <vt:lpstr>Future Considerations for HP Shopping</vt:lpstr>
      <vt:lpstr>Closing notes: The email design landscape</vt:lpstr>
      <vt:lpstr>Thank you</vt:lpstr>
    </vt:vector>
  </TitlesOfParts>
  <Company>IUSA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ronmca</dc:creator>
  <cp:lastModifiedBy>Matt Caldwell</cp:lastModifiedBy>
  <cp:revision>160</cp:revision>
  <cp:lastPrinted>2011-06-09T19:58:09Z</cp:lastPrinted>
  <dcterms:created xsi:type="dcterms:W3CDTF">2011-01-12T16:35:29Z</dcterms:created>
  <dcterms:modified xsi:type="dcterms:W3CDTF">2011-06-14T04:17:21Z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ontentTypeId">
    <vt:lpwstr>0x010100B79C79571BEF3843A0FB249688D2A32E</vt:lpwstr>
  </property>
  <property fmtid="{D5CDD505-2E9C-101B-9397-08002B2CF9AE}" pid="4" name="_AdHocReviewCycleID">
    <vt:i4>-1809320014</vt:i4>
  </property>
  <property fmtid="{D5CDD505-2E9C-101B-9397-08002B2CF9AE}" pid="5" name="_EmailSubject">
    <vt:lpwstr>Email re: new deck</vt:lpwstr>
  </property>
  <property fmtid="{D5CDD505-2E9C-101B-9397-08002B2CF9AE}" pid="6" name="_AuthorEmail">
    <vt:lpwstr>natalia.lorenzo@infogroup.com</vt:lpwstr>
  </property>
  <property fmtid="{D5CDD505-2E9C-101B-9397-08002B2CF9AE}" pid="7" name="_AuthorEmailDisplayName">
    <vt:lpwstr>Lorenzo, Natalia</vt:lpwstr>
  </property>
</Properties>
</file>